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1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3397" y="-148031"/>
            <a:ext cx="8217204" cy="3318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7329" y="1083309"/>
            <a:ext cx="8689340" cy="2332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 u="heavy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jp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pn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jpg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
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
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/Relationships>
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
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/Relationships>
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Relationship Id="rId4" Type="http://schemas.openxmlformats.org/officeDocument/2006/relationships/image" Target="../media/image93.png"/></Relationships>
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/Relationships>
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/Relationships>
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/Relationships>
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/Relationships>
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/Relationships>
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/Relationships>
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/Relationships>
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/Relationships>
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g"/></Relationships>
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
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/Relationships>
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/Relationships>
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png"/></Relationships>
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/Relationships>
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jpg"/></Relationships>

</file>

<file path=ppt/slides/_rels/slide1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117.png"/></Relationships>

</file>

<file path=ppt/slides/_rels/slide1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
</file>

<file path=ppt/slides/_rels/slide1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/Relationships>

</file>

<file path=ppt/slides/_rels/slide1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Relationship Id="rId3" Type="http://schemas.openxmlformats.org/officeDocument/2006/relationships/image" Target="../media/image121.jpg"/></Relationships>

</file>

<file path=ppt/slides/_rels/slide1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/Relationships>

</file>

<file path=ppt/slides/_rels/slide1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jpg"/></Relationships>

</file>

<file path=ppt/slides/_rels/slide1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4.png"/></Relationships>

</file>

<file path=ppt/slides/_rels/slide1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
</file>

<file path=ppt/slides/_rels/slide1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png"/></Relationships>

</file>

<file path=ppt/slides/_rels/slide1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7.png"/></Relationships>

</file>

<file path=ppt/slides/_rels/slide1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4988" y="928116"/>
            <a:ext cx="8644255" cy="5645150"/>
          </a:xfrm>
          <a:custGeom>
            <a:avLst/>
            <a:gdLst/>
            <a:ahLst/>
            <a:cxnLst/>
            <a:rect l="l" t="t" r="r" b="b"/>
            <a:pathLst>
              <a:path w="8644255" h="5645150">
                <a:moveTo>
                  <a:pt x="0" y="0"/>
                </a:moveTo>
                <a:lnTo>
                  <a:pt x="8644128" y="0"/>
                </a:lnTo>
                <a:lnTo>
                  <a:pt x="8644128" y="5644896"/>
                </a:lnTo>
                <a:lnTo>
                  <a:pt x="0" y="564489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4642" y="887349"/>
            <a:ext cx="8383270" cy="52457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7685" marR="5080" indent="-515620">
              <a:lnSpc>
                <a:spcPts val="3460"/>
              </a:lnSpc>
              <a:spcBef>
                <a:spcPts val="5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200" spc="-5">
                <a:latin typeface="Calibri"/>
                <a:cs typeface="Calibri"/>
              </a:rPr>
              <a:t>Generalidades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Generadores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Eléctricos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Potencia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alibri"/>
              <a:buAutoNum type="arabicPeriod"/>
            </a:pPr>
            <a:endParaRPr sz="37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200" spc="-10">
                <a:latin typeface="Calibri"/>
                <a:cs typeface="Calibri"/>
              </a:rPr>
              <a:t>Regímenes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Normales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arabicPeriod"/>
            </a:pPr>
            <a:endParaRPr sz="375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dirty="0" sz="3200" spc="-10">
                <a:latin typeface="Calibri"/>
                <a:cs typeface="Calibri"/>
              </a:rPr>
              <a:t>Regímenes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Anormales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arabicPeriod"/>
            </a:pPr>
            <a:endParaRPr sz="375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200" spc="-15">
                <a:latin typeface="Calibri"/>
                <a:cs typeface="Calibri"/>
              </a:rPr>
              <a:t>Defectos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Averías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arabicPeriod"/>
            </a:pPr>
            <a:endParaRPr sz="375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dirty="0" sz="3200" spc="-10">
                <a:latin typeface="Calibri"/>
                <a:cs typeface="Calibri"/>
              </a:rPr>
              <a:t>Métodos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Protección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0385" y="126898"/>
            <a:ext cx="144843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Sumario: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0" y="2286017"/>
            <a:ext cx="4114800" cy="3086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5868" rIns="0" bIns="0" rtlCol="0" vert="horz">
            <a:spAutoFit/>
          </a:bodyPr>
          <a:lstStyle/>
          <a:p>
            <a:pPr algn="ctr" marL="78105">
              <a:lnSpc>
                <a:spcPct val="100000"/>
              </a:lnSpc>
              <a:spcBef>
                <a:spcPts val="95"/>
              </a:spcBef>
            </a:pPr>
            <a:r>
              <a:rPr dirty="0" u="heavy" sz="4900" spc="-1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Tema</a:t>
            </a:r>
            <a:r>
              <a:rPr dirty="0" u="heavy" sz="49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9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I.</a:t>
            </a:r>
            <a:r>
              <a:rPr dirty="0" u="heavy" sz="49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Generadores</a:t>
            </a:r>
            <a:r>
              <a:rPr dirty="0" u="heavy" sz="49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9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Eléctricos.</a:t>
            </a:r>
            <a:endParaRPr sz="4900"/>
          </a:p>
          <a:p>
            <a:pPr algn="ctr" marL="78105">
              <a:lnSpc>
                <a:spcPct val="100000"/>
              </a:lnSpc>
            </a:pPr>
            <a:r>
              <a:rPr dirty="0" u="heavy" sz="49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Características</a:t>
            </a:r>
            <a:r>
              <a:rPr dirty="0" u="heavy" sz="4900" spc="-4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9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Generales</a:t>
            </a:r>
            <a:endParaRPr sz="4900"/>
          </a:p>
        </p:txBody>
      </p:sp>
      <p:sp>
        <p:nvSpPr>
          <p:cNvPr id="3" name="object 3"/>
          <p:cNvSpPr/>
          <p:nvPr/>
        </p:nvSpPr>
        <p:spPr>
          <a:xfrm>
            <a:off x="214884" y="2785872"/>
            <a:ext cx="8714740" cy="3857625"/>
          </a:xfrm>
          <a:custGeom>
            <a:avLst/>
            <a:gdLst/>
            <a:ahLst/>
            <a:cxnLst/>
            <a:rect l="l" t="t" r="r" b="b"/>
            <a:pathLst>
              <a:path w="8714740" h="3857625">
                <a:moveTo>
                  <a:pt x="0" y="0"/>
                </a:moveTo>
                <a:lnTo>
                  <a:pt x="8714232" y="0"/>
                </a:lnTo>
                <a:lnTo>
                  <a:pt x="8714232" y="3857244"/>
                </a:lnTo>
                <a:lnTo>
                  <a:pt x="0" y="3857244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4" y="2757296"/>
            <a:ext cx="8561705" cy="377126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25"/>
              </a:spcBef>
            </a:pP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Generadores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Eléctricos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Potencia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son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máquinas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eléctricas</a:t>
            </a:r>
            <a:r>
              <a:rPr dirty="0" sz="2700">
                <a:latin typeface="Calibri"/>
                <a:cs typeface="Calibri"/>
              </a:rPr>
              <a:t> que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funcionan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bajo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teoría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inducción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electromagnética. </a:t>
            </a:r>
            <a:r>
              <a:rPr dirty="0" sz="2700" spc="-5">
                <a:latin typeface="Calibri"/>
                <a:cs typeface="Calibri"/>
              </a:rPr>
              <a:t>En vacío </a:t>
            </a:r>
            <a:r>
              <a:rPr dirty="0" sz="2700" spc="-10">
                <a:latin typeface="Calibri"/>
                <a:cs typeface="Calibri"/>
              </a:rPr>
              <a:t>trabajan </a:t>
            </a:r>
            <a:r>
              <a:rPr dirty="0" sz="2700" spc="-5">
                <a:latin typeface="Calibri"/>
                <a:cs typeface="Calibri"/>
              </a:rPr>
              <a:t>de una </a:t>
            </a:r>
            <a:r>
              <a:rPr dirty="0" sz="2700" spc="-10">
                <a:latin typeface="Calibri"/>
                <a:cs typeface="Calibri"/>
              </a:rPr>
              <a:t>forma, </a:t>
            </a:r>
            <a:r>
              <a:rPr dirty="0" sz="2700" spc="-5">
                <a:latin typeface="Calibri"/>
                <a:cs typeface="Calibri"/>
              </a:rPr>
              <a:t>bajo </a:t>
            </a:r>
            <a:r>
              <a:rPr dirty="0" sz="2700" spc="-30">
                <a:latin typeface="Calibri"/>
                <a:cs typeface="Calibri"/>
              </a:rPr>
              <a:t>carga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aparecen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otros</a:t>
            </a:r>
            <a:r>
              <a:rPr dirty="0" sz="2700" spc="-10">
                <a:latin typeface="Calibri"/>
                <a:cs typeface="Calibri"/>
              </a:rPr>
              <a:t> fenómenos.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diferencia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restantes 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máquinas, la </a:t>
            </a:r>
            <a:r>
              <a:rPr dirty="0" sz="2700" spc="-15">
                <a:latin typeface="Calibri"/>
                <a:cs typeface="Calibri"/>
              </a:rPr>
              <a:t>desconexión </a:t>
            </a:r>
            <a:r>
              <a:rPr dirty="0" sz="2700">
                <a:latin typeface="Calibri"/>
                <a:cs typeface="Calibri"/>
              </a:rPr>
              <a:t>de un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10">
                <a:latin typeface="Calibri"/>
                <a:cs typeface="Calibri"/>
              </a:rPr>
              <a:t>también </a:t>
            </a:r>
            <a:r>
              <a:rPr dirty="0" sz="2700">
                <a:latin typeface="Calibri"/>
                <a:cs typeface="Calibri"/>
              </a:rPr>
              <a:t>pasa por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0">
                <a:latin typeface="Calibri"/>
                <a:cs typeface="Calibri"/>
              </a:rPr>
              <a:t>accionamiento </a:t>
            </a:r>
            <a:r>
              <a:rPr dirty="0" sz="2700" spc="-5">
                <a:latin typeface="Calibri"/>
                <a:cs typeface="Calibri"/>
              </a:rPr>
              <a:t>de válvulas de </a:t>
            </a:r>
            <a:r>
              <a:rPr dirty="0" sz="2700" spc="-20">
                <a:latin typeface="Calibri"/>
                <a:cs typeface="Calibri"/>
              </a:rPr>
              <a:t>control </a:t>
            </a:r>
            <a:r>
              <a:rPr dirty="0" sz="2700" spc="-5">
                <a:latin typeface="Calibri"/>
                <a:cs typeface="Calibri"/>
              </a:rPr>
              <a:t>de fluidos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de una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secuencia de </a:t>
            </a:r>
            <a:r>
              <a:rPr dirty="0" sz="2700" spc="-10">
                <a:latin typeface="Calibri"/>
                <a:cs typeface="Calibri"/>
              </a:rPr>
              <a:t>desconexiones </a:t>
            </a:r>
            <a:r>
              <a:rPr dirty="0" sz="2700" spc="-5">
                <a:latin typeface="Calibri"/>
                <a:cs typeface="Calibri"/>
              </a:rPr>
              <a:t>en </a:t>
            </a:r>
            <a:r>
              <a:rPr dirty="0" sz="2700" spc="-10">
                <a:latin typeface="Calibri"/>
                <a:cs typeface="Calibri"/>
              </a:rPr>
              <a:t>dependencia </a:t>
            </a:r>
            <a:r>
              <a:rPr dirty="0" sz="2700" spc="-5">
                <a:latin typeface="Calibri"/>
                <a:cs typeface="Calibri"/>
              </a:rPr>
              <a:t>de su </a:t>
            </a:r>
            <a:r>
              <a:rPr dirty="0" sz="2700">
                <a:latin typeface="Calibri"/>
                <a:cs typeface="Calibri"/>
              </a:rPr>
              <a:t>tipo.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conocimiento de los tipos de </a:t>
            </a:r>
            <a:r>
              <a:rPr dirty="0" sz="2700" spc="-15">
                <a:latin typeface="Calibri"/>
                <a:cs typeface="Calibri"/>
              </a:rPr>
              <a:t>generadores, </a:t>
            </a:r>
            <a:r>
              <a:rPr dirty="0" sz="2700" spc="-5">
                <a:latin typeface="Calibri"/>
                <a:cs typeface="Calibri"/>
              </a:rPr>
              <a:t>como se </a:t>
            </a:r>
            <a:r>
              <a:rPr dirty="0" sz="2700" spc="-15">
                <a:latin typeface="Calibri"/>
                <a:cs typeface="Calibri"/>
              </a:rPr>
              <a:t>conectan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al </a:t>
            </a:r>
            <a:r>
              <a:rPr dirty="0" sz="2700" spc="-10">
                <a:latin typeface="Calibri"/>
                <a:cs typeface="Calibri"/>
              </a:rPr>
              <a:t>sistema, </a:t>
            </a:r>
            <a:r>
              <a:rPr dirty="0" sz="2700" spc="-20">
                <a:latin typeface="Calibri"/>
                <a:cs typeface="Calibri"/>
              </a:rPr>
              <a:t>entre </a:t>
            </a:r>
            <a:r>
              <a:rPr dirty="0" sz="2700" spc="-15">
                <a:latin typeface="Calibri"/>
                <a:cs typeface="Calibri"/>
              </a:rPr>
              <a:t>otros </a:t>
            </a:r>
            <a:r>
              <a:rPr dirty="0" sz="2700" spc="-20">
                <a:latin typeface="Calibri"/>
                <a:cs typeface="Calibri"/>
              </a:rPr>
              <a:t>factores </a:t>
            </a:r>
            <a:r>
              <a:rPr dirty="0" sz="2700" spc="-15">
                <a:latin typeface="Calibri"/>
                <a:cs typeface="Calibri"/>
              </a:rPr>
              <a:t>resultan </a:t>
            </a:r>
            <a:r>
              <a:rPr dirty="0" sz="2700">
                <a:latin typeface="Calibri"/>
                <a:cs typeface="Calibri"/>
              </a:rPr>
              <a:t>temas </a:t>
            </a:r>
            <a:r>
              <a:rPr dirty="0" sz="2700" spc="-10">
                <a:latin typeface="Calibri"/>
                <a:cs typeface="Calibri"/>
              </a:rPr>
              <a:t>obligatorios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su</a:t>
            </a:r>
            <a:r>
              <a:rPr dirty="0" sz="2700" spc="-15">
                <a:latin typeface="Calibri"/>
                <a:cs typeface="Calibri"/>
              </a:rPr>
              <a:t> correcta</a:t>
            </a:r>
            <a:r>
              <a:rPr dirty="0" sz="2700" spc="-10">
                <a:latin typeface="Calibri"/>
                <a:cs typeface="Calibri"/>
              </a:rPr>
              <a:t> protección.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0758" y="110439"/>
            <a:ext cx="3608704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/>
              <a:t>Generadores </a:t>
            </a:r>
            <a:r>
              <a:rPr dirty="0" sz="2700" spc="-5"/>
              <a:t>de potencia</a:t>
            </a:r>
            <a:endParaRPr sz="2700"/>
          </a:p>
        </p:txBody>
      </p:sp>
      <p:sp>
        <p:nvSpPr>
          <p:cNvPr id="3" name="object 3"/>
          <p:cNvSpPr/>
          <p:nvPr/>
        </p:nvSpPr>
        <p:spPr>
          <a:xfrm>
            <a:off x="143255" y="685800"/>
            <a:ext cx="5343525" cy="6019800"/>
          </a:xfrm>
          <a:custGeom>
            <a:avLst/>
            <a:gdLst/>
            <a:ahLst/>
            <a:cxnLst/>
            <a:rect l="l" t="t" r="r" b="b"/>
            <a:pathLst>
              <a:path w="5343525" h="6019800">
                <a:moveTo>
                  <a:pt x="0" y="0"/>
                </a:moveTo>
                <a:lnTo>
                  <a:pt x="5343144" y="0"/>
                </a:lnTo>
                <a:lnTo>
                  <a:pt x="5343144" y="6019800"/>
                </a:lnTo>
                <a:lnTo>
                  <a:pt x="0" y="6019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691" y="703884"/>
            <a:ext cx="5187315" cy="5952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86055" marR="7620" indent="-17399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6690" algn="l"/>
              </a:tabLst>
            </a:pP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métodos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Generadores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dependen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las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potencias,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 </a:t>
            </a:r>
            <a:r>
              <a:rPr dirty="0" sz="1800" spc="-395" b="1" i="1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incluso de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características de los </a:t>
            </a: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donde 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están</a:t>
            </a:r>
            <a:r>
              <a:rPr dirty="0" u="heavy" sz="1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localizados</a:t>
            </a:r>
            <a:r>
              <a:rPr dirty="0" sz="1800" spc="-5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algn="just" marL="186055" marR="6985" indent="-17399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186690" algn="l"/>
              </a:tabLst>
            </a:pP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Conocer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regímenes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defectos</a:t>
            </a:r>
            <a:r>
              <a:rPr dirty="0" sz="1800" spc="-5">
                <a:latin typeface="Calibri"/>
                <a:cs typeface="Calibri"/>
              </a:rPr>
              <a:t>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así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diferentes </a:t>
            </a:r>
            <a:r>
              <a:rPr dirty="0" sz="1800" spc="-5">
                <a:latin typeface="Calibri"/>
                <a:cs typeface="Calibri"/>
              </a:rPr>
              <a:t>tipos de generadores de potencia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ayudará 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la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comprensión </a:t>
            </a:r>
            <a:r>
              <a:rPr dirty="0" sz="1800" spc="-5">
                <a:latin typeface="Calibri"/>
                <a:cs typeface="Calibri"/>
              </a:rPr>
              <a:t>de los esquemas empleados en su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protección.</a:t>
            </a:r>
            <a:endParaRPr sz="1800">
              <a:latin typeface="Calibri"/>
              <a:cs typeface="Calibri"/>
            </a:endParaRPr>
          </a:p>
          <a:p>
            <a:pPr algn="just" marL="186055" marR="5080" indent="-173990">
              <a:lnSpc>
                <a:spcPct val="100000"/>
              </a:lnSpc>
              <a:spcBef>
                <a:spcPts val="430"/>
              </a:spcBef>
              <a:buFont typeface="Arial MT"/>
              <a:buChar char="•"/>
              <a:tabLst>
                <a:tab pos="186690" algn="l"/>
              </a:tabLst>
            </a:pP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Existen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numerosos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esquemas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para 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generadores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la selección de un esquema u </a:t>
            </a:r>
            <a:r>
              <a:rPr dirty="0" sz="1800" spc="-10">
                <a:latin typeface="Calibri"/>
                <a:cs typeface="Calibri"/>
              </a:rPr>
              <a:t>otro, </a:t>
            </a:r>
            <a:r>
              <a:rPr dirty="0" sz="1800" spc="-5">
                <a:latin typeface="Calibri"/>
                <a:cs typeface="Calibri"/>
              </a:rPr>
              <a:t>así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cálculo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ajustes</a:t>
            </a:r>
            <a:r>
              <a:rPr dirty="0" sz="1800" spc="-5">
                <a:latin typeface="Calibri"/>
                <a:cs typeface="Calibri"/>
              </a:rPr>
              <a:t> 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 spc="4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relés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involucrados</a:t>
            </a:r>
            <a:r>
              <a:rPr dirty="0" sz="1800" spc="-5">
                <a:latin typeface="Calibri"/>
                <a:cs typeface="Calibri"/>
              </a:rPr>
              <a:t> dependen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tipo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generador,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así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conexiones del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sistema,</a:t>
            </a:r>
            <a:r>
              <a:rPr dirty="0" sz="1800" spc="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 </a:t>
            </a:r>
            <a:r>
              <a:rPr dirty="0" sz="1800" spc="-10">
                <a:latin typeface="Calibri"/>
                <a:cs typeface="Calibri"/>
              </a:rPr>
              <a:t>interruptores </a:t>
            </a:r>
            <a:r>
              <a:rPr dirty="0" sz="1800" spc="-5">
                <a:latin typeface="Calibri"/>
                <a:cs typeface="Calibri"/>
              </a:rPr>
              <a:t> 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instalados,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otros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factores.</a:t>
            </a:r>
            <a:endParaRPr sz="1800">
              <a:latin typeface="Calibri"/>
              <a:cs typeface="Calibri"/>
            </a:endParaRPr>
          </a:p>
          <a:p>
            <a:pPr algn="just" marL="186055" marR="5080" indent="-17399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186690" algn="l"/>
              </a:tabLst>
            </a:pPr>
            <a:r>
              <a:rPr dirty="0" sz="1800" spc="-5">
                <a:latin typeface="Calibri"/>
                <a:cs typeface="Calibri"/>
              </a:rPr>
              <a:t>Muchas </a:t>
            </a:r>
            <a:r>
              <a:rPr dirty="0" sz="1800">
                <a:latin typeface="Calibri"/>
                <a:cs typeface="Calibri"/>
              </a:rPr>
              <a:t>veces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desconexión de los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 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solo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termina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la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desconexión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 </a:t>
            </a:r>
            <a:r>
              <a:rPr dirty="0" sz="1800" spc="-395" b="1" i="1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eléctrico,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sino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también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hay que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accionar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válvulas y </a:t>
            </a:r>
            <a:r>
              <a:rPr dirty="0" sz="1800" spc="5" b="1" i="1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otros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accionamientos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mecánicos</a:t>
            </a:r>
            <a:r>
              <a:rPr dirty="0" sz="1800" spc="-5">
                <a:latin typeface="Calibri"/>
                <a:cs typeface="Calibri"/>
              </a:rPr>
              <a:t>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dado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estas </a:t>
            </a:r>
            <a:r>
              <a:rPr dirty="0" sz="1800" spc="-5">
                <a:latin typeface="Calibri"/>
                <a:cs typeface="Calibri"/>
              </a:rPr>
              <a:t> máquinas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están</a:t>
            </a:r>
            <a:r>
              <a:rPr dirty="0" sz="1800" spc="-5">
                <a:latin typeface="Calibri"/>
                <a:cs typeface="Calibri"/>
              </a:rPr>
              <a:t> conectadas</a:t>
            </a:r>
            <a:r>
              <a:rPr dirty="0" sz="1800">
                <a:latin typeface="Calibri"/>
                <a:cs typeface="Calibri"/>
              </a:rPr>
              <a:t> 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turbinas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otros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motores</a:t>
            </a:r>
            <a:r>
              <a:rPr dirty="0" sz="1800" spc="-5">
                <a:latin typeface="Calibri"/>
                <a:cs typeface="Calibri"/>
              </a:rPr>
              <a:t> primarios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trabajan</a:t>
            </a:r>
            <a:r>
              <a:rPr dirty="0" sz="1800" spc="-5">
                <a:latin typeface="Calibri"/>
                <a:cs typeface="Calibri"/>
              </a:rPr>
              <a:t> con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fluidos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movimiento.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084" y="2286000"/>
            <a:ext cx="3366515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9641" y="168655"/>
            <a:ext cx="574294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Partes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15"/>
              <a:t>los</a:t>
            </a:r>
            <a:r>
              <a:rPr dirty="0" spc="10"/>
              <a:t> </a:t>
            </a:r>
            <a:r>
              <a:rPr dirty="0" spc="-15"/>
              <a:t>Generadores</a:t>
            </a:r>
            <a:r>
              <a:rPr dirty="0"/>
              <a:t> </a:t>
            </a:r>
            <a:r>
              <a:rPr dirty="0" spc="-5"/>
              <a:t>Eléctricos</a:t>
            </a:r>
          </a:p>
        </p:txBody>
      </p:sp>
      <p:sp>
        <p:nvSpPr>
          <p:cNvPr id="3" name="object 3"/>
          <p:cNvSpPr/>
          <p:nvPr/>
        </p:nvSpPr>
        <p:spPr>
          <a:xfrm>
            <a:off x="161544" y="838200"/>
            <a:ext cx="8834755" cy="5791200"/>
          </a:xfrm>
          <a:custGeom>
            <a:avLst/>
            <a:gdLst/>
            <a:ahLst/>
            <a:cxnLst/>
            <a:rect l="l" t="t" r="r" b="b"/>
            <a:pathLst>
              <a:path w="8834755" h="5791200">
                <a:moveTo>
                  <a:pt x="0" y="0"/>
                </a:moveTo>
                <a:lnTo>
                  <a:pt x="8834628" y="0"/>
                </a:lnTo>
                <a:lnTo>
                  <a:pt x="8834628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0893" y="851712"/>
            <a:ext cx="8677910" cy="21672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500" spc="-5">
                <a:latin typeface="Calibri"/>
                <a:cs typeface="Calibri"/>
              </a:rPr>
              <a:t>Cualquiera</a:t>
            </a:r>
            <a:r>
              <a:rPr dirty="0" sz="2500" spc="17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sea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tipo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eléctrico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existen</a:t>
            </a:r>
            <a:r>
              <a:rPr dirty="0" sz="2500" spc="16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diferentes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partes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comunes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para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todos:</a:t>
            </a:r>
            <a:endParaRPr sz="2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425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5">
                <a:latin typeface="Calibri"/>
                <a:cs typeface="Calibri"/>
              </a:rPr>
              <a:t>Núcleo</a:t>
            </a:r>
            <a:endParaRPr sz="1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6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10">
                <a:latin typeface="Calibri"/>
                <a:cs typeface="Calibri"/>
              </a:rPr>
              <a:t>Estator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(parte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fija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o estática)</a:t>
            </a:r>
            <a:endParaRPr sz="1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6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10">
                <a:latin typeface="Calibri"/>
                <a:cs typeface="Calibri"/>
              </a:rPr>
              <a:t>Rotor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(parte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móvil)</a:t>
            </a:r>
            <a:endParaRPr sz="1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6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5">
                <a:latin typeface="Calibri"/>
                <a:cs typeface="Calibri"/>
              </a:rPr>
              <a:t>Anillos </a:t>
            </a:r>
            <a:r>
              <a:rPr dirty="0" sz="1500" spc="-10">
                <a:latin typeface="Calibri"/>
                <a:cs typeface="Calibri"/>
              </a:rPr>
              <a:t>rotantes</a:t>
            </a:r>
            <a:endParaRPr sz="1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6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5">
                <a:latin typeface="Calibri"/>
                <a:cs typeface="Calibri"/>
              </a:rPr>
              <a:t>Sistema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excitación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3010257"/>
            <a:ext cx="7399949" cy="346674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117975" y="6118352"/>
            <a:ext cx="44189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 </a:t>
            </a: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0292" y="115925"/>
            <a:ext cx="7378700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5"/>
              <a:t>Clasificación</a:t>
            </a:r>
            <a:r>
              <a:rPr dirty="0" sz="3300"/>
              <a:t> </a:t>
            </a:r>
            <a:r>
              <a:rPr dirty="0" sz="3300" spc="-5"/>
              <a:t>de</a:t>
            </a:r>
            <a:r>
              <a:rPr dirty="0" sz="3300" spc="5"/>
              <a:t> </a:t>
            </a:r>
            <a:r>
              <a:rPr dirty="0" sz="3300"/>
              <a:t>los</a:t>
            </a:r>
            <a:r>
              <a:rPr dirty="0" sz="3300" spc="10"/>
              <a:t> </a:t>
            </a:r>
            <a:r>
              <a:rPr dirty="0" sz="3300" spc="-10"/>
              <a:t>Generadores</a:t>
            </a:r>
            <a:r>
              <a:rPr dirty="0" sz="3300" spc="5"/>
              <a:t> </a:t>
            </a:r>
            <a:r>
              <a:rPr dirty="0" sz="3300" spc="-5"/>
              <a:t>Eléctricos</a:t>
            </a:r>
            <a:endParaRPr sz="3300"/>
          </a:p>
        </p:txBody>
      </p:sp>
      <p:sp>
        <p:nvSpPr>
          <p:cNvPr id="3" name="object 3"/>
          <p:cNvSpPr/>
          <p:nvPr/>
        </p:nvSpPr>
        <p:spPr>
          <a:xfrm>
            <a:off x="284988" y="838200"/>
            <a:ext cx="8644255" cy="5735320"/>
          </a:xfrm>
          <a:custGeom>
            <a:avLst/>
            <a:gdLst/>
            <a:ahLst/>
            <a:cxnLst/>
            <a:rect l="l" t="t" r="r" b="b"/>
            <a:pathLst>
              <a:path w="8644255" h="5735320">
                <a:moveTo>
                  <a:pt x="0" y="0"/>
                </a:moveTo>
                <a:lnTo>
                  <a:pt x="8644128" y="0"/>
                </a:lnTo>
                <a:lnTo>
                  <a:pt x="8644128" y="5734812"/>
                </a:lnTo>
                <a:lnTo>
                  <a:pt x="0" y="5734812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4642" y="764844"/>
            <a:ext cx="8489315" cy="560705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355600" algn="l"/>
                <a:tab pos="1015365" algn="l"/>
                <a:tab pos="3156585" algn="l"/>
                <a:tab pos="4782820" algn="l"/>
                <a:tab pos="5270500" algn="l"/>
                <a:tab pos="6593840" algn="l"/>
                <a:tab pos="8086090" algn="l"/>
              </a:tabLst>
            </a:pP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 spc="-5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Gene</a:t>
            </a:r>
            <a:r>
              <a:rPr dirty="0" sz="3000" spc="-95">
                <a:latin typeface="Calibri"/>
                <a:cs typeface="Calibri"/>
              </a:rPr>
              <a:t>r</a:t>
            </a:r>
            <a:r>
              <a:rPr dirty="0" sz="3000" spc="-5">
                <a:latin typeface="Calibri"/>
                <a:cs typeface="Calibri"/>
              </a:rPr>
              <a:t>adores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E</a:t>
            </a:r>
            <a:r>
              <a:rPr dirty="0" sz="3000" spc="-10">
                <a:latin typeface="Calibri"/>
                <a:cs typeface="Calibri"/>
              </a:rPr>
              <a:t>l</a:t>
            </a:r>
            <a:r>
              <a:rPr dirty="0" sz="3000" spc="-5">
                <a:latin typeface="Calibri"/>
                <a:cs typeface="Calibri"/>
              </a:rPr>
              <a:t>é</a:t>
            </a:r>
            <a:r>
              <a:rPr dirty="0" sz="3000" spc="-5">
                <a:latin typeface="Calibri"/>
                <a:cs typeface="Calibri"/>
              </a:rPr>
              <a:t>ctricos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clasificar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en  </a:t>
            </a:r>
            <a:r>
              <a:rPr dirty="0" sz="3000" spc="-5">
                <a:latin typeface="Calibri"/>
                <a:cs typeface="Calibri"/>
              </a:rPr>
              <a:t>dependencia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numerosos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aspectos:</a:t>
            </a:r>
            <a:endParaRPr sz="3000">
              <a:latin typeface="Calibri"/>
              <a:cs typeface="Calibri"/>
            </a:endParaRPr>
          </a:p>
          <a:p>
            <a:pPr lvl="1" marL="926465" indent="-457834">
              <a:lnSpc>
                <a:spcPct val="100000"/>
              </a:lnSpc>
              <a:spcBef>
                <a:spcPts val="3140"/>
              </a:spcBef>
              <a:buFont typeface="Arial MT"/>
              <a:buChar char="–"/>
              <a:tabLst>
                <a:tab pos="926465" algn="l"/>
                <a:tab pos="927100" algn="l"/>
              </a:tabLst>
            </a:pPr>
            <a:r>
              <a:rPr dirty="0" sz="2600" spc="-15" b="1">
                <a:latin typeface="Calibri"/>
                <a:cs typeface="Calibri"/>
              </a:rPr>
              <a:t>Velocidades</a:t>
            </a:r>
            <a:endParaRPr sz="2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2550">
              <a:latin typeface="Calibri"/>
              <a:cs typeface="Calibri"/>
            </a:endParaRPr>
          </a:p>
          <a:p>
            <a:pPr lvl="1" marL="926465" indent="-457834">
              <a:lnSpc>
                <a:spcPct val="100000"/>
              </a:lnSpc>
              <a:buFont typeface="Arial MT"/>
              <a:buChar char="–"/>
              <a:tabLst>
                <a:tab pos="926465" algn="l"/>
                <a:tab pos="927100" algn="l"/>
              </a:tabLst>
            </a:pPr>
            <a:r>
              <a:rPr dirty="0" sz="2600" b="1">
                <a:latin typeface="Calibri"/>
                <a:cs typeface="Calibri"/>
              </a:rPr>
              <a:t>Tipos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rotor</a:t>
            </a:r>
            <a:endParaRPr sz="2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550">
              <a:latin typeface="Calibri"/>
              <a:cs typeface="Calibri"/>
            </a:endParaRPr>
          </a:p>
          <a:p>
            <a:pPr lvl="1" marL="926465" indent="-457834">
              <a:lnSpc>
                <a:spcPct val="100000"/>
              </a:lnSpc>
              <a:buFont typeface="Arial MT"/>
              <a:buChar char="–"/>
              <a:tabLst>
                <a:tab pos="926465" algn="l"/>
                <a:tab pos="927100" algn="l"/>
              </a:tabLst>
            </a:pP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-15" b="1">
                <a:latin typeface="Calibri"/>
                <a:cs typeface="Calibri"/>
              </a:rPr>
              <a:t> fuente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o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motor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primario</a:t>
            </a:r>
            <a:endParaRPr sz="2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550">
              <a:latin typeface="Calibri"/>
              <a:cs typeface="Calibri"/>
            </a:endParaRPr>
          </a:p>
          <a:p>
            <a:pPr lvl="1" marL="926465" indent="-457834">
              <a:lnSpc>
                <a:spcPct val="100000"/>
              </a:lnSpc>
              <a:buFont typeface="Arial MT"/>
              <a:buChar char="–"/>
              <a:tabLst>
                <a:tab pos="926465" algn="l"/>
                <a:tab pos="927100" algn="l"/>
              </a:tabLst>
            </a:pPr>
            <a:r>
              <a:rPr dirty="0" sz="2600" spc="-10" b="1">
                <a:latin typeface="Calibri"/>
                <a:cs typeface="Calibri"/>
              </a:rPr>
              <a:t>Potencia</a:t>
            </a:r>
            <a:endParaRPr sz="2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2550">
              <a:latin typeface="Calibri"/>
              <a:cs typeface="Calibri"/>
            </a:endParaRPr>
          </a:p>
          <a:p>
            <a:pPr lvl="1" marL="926465" indent="-457834">
              <a:lnSpc>
                <a:spcPct val="100000"/>
              </a:lnSpc>
              <a:buFont typeface="Arial MT"/>
              <a:buChar char="–"/>
              <a:tabLst>
                <a:tab pos="926465" algn="l"/>
                <a:tab pos="927100" algn="l"/>
              </a:tabLst>
            </a:pPr>
            <a:r>
              <a:rPr dirty="0" sz="2600" spc="-5" b="1">
                <a:latin typeface="Calibri"/>
                <a:cs typeface="Calibri"/>
              </a:rPr>
              <a:t>Conexión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neutro</a:t>
            </a:r>
            <a:endParaRPr sz="2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550">
              <a:latin typeface="Calibri"/>
              <a:cs typeface="Calibri"/>
            </a:endParaRPr>
          </a:p>
          <a:p>
            <a:pPr lvl="1" marL="926465" indent="-457834">
              <a:lnSpc>
                <a:spcPct val="100000"/>
              </a:lnSpc>
              <a:buFont typeface="Arial MT"/>
              <a:buChar char="–"/>
              <a:tabLst>
                <a:tab pos="926465" algn="l"/>
                <a:tab pos="927100" algn="l"/>
              </a:tabLst>
            </a:pPr>
            <a:r>
              <a:rPr dirty="0" sz="2600" spc="-5" b="1">
                <a:latin typeface="Calibri"/>
                <a:cs typeface="Calibri"/>
              </a:rPr>
              <a:t>Conexiones </a:t>
            </a:r>
            <a:r>
              <a:rPr dirty="0" sz="2600" b="1">
                <a:latin typeface="Calibri"/>
                <a:cs typeface="Calibri"/>
              </a:rPr>
              <a:t>con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el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sistema</a:t>
            </a:r>
            <a:r>
              <a:rPr dirty="0" sz="2600" b="1">
                <a:latin typeface="Calibri"/>
                <a:cs typeface="Calibri"/>
              </a:rPr>
              <a:t> de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potencia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4088" y="16255"/>
            <a:ext cx="619823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Generadores</a:t>
            </a:r>
            <a:r>
              <a:rPr dirty="0" spc="-20"/>
              <a:t> </a:t>
            </a:r>
            <a:r>
              <a:rPr dirty="0" spc="-5"/>
              <a:t>sincrónicos</a:t>
            </a:r>
            <a:r>
              <a:rPr dirty="0" spc="-15"/>
              <a:t> 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-5"/>
              <a:t>asincrónicos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685800"/>
            <a:ext cx="8686800" cy="5943600"/>
          </a:xfrm>
          <a:custGeom>
            <a:avLst/>
            <a:gdLst/>
            <a:ahLst/>
            <a:cxnLst/>
            <a:rect l="l" t="t" r="r" b="b"/>
            <a:pathLst>
              <a:path w="8686800" h="5943600">
                <a:moveTo>
                  <a:pt x="0" y="0"/>
                </a:moveTo>
                <a:lnTo>
                  <a:pt x="8686800" y="0"/>
                </a:lnTo>
                <a:lnTo>
                  <a:pt x="868680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649020"/>
            <a:ext cx="8531225" cy="590740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715" indent="-342900">
              <a:lnSpc>
                <a:spcPct val="9000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Según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sincronización</a:t>
            </a:r>
            <a:r>
              <a:rPr dirty="0" sz="3000" spc="-5">
                <a:latin typeface="Calibri"/>
                <a:cs typeface="Calibri"/>
              </a:rPr>
              <a:t> 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velocidad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67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frecuencia </a:t>
            </a:r>
            <a:r>
              <a:rPr dirty="0" sz="3000">
                <a:latin typeface="Calibri"/>
                <a:cs typeface="Calibri"/>
              </a:rPr>
              <a:t>del </a:t>
            </a:r>
            <a:r>
              <a:rPr dirty="0" sz="3000" spc="-15">
                <a:latin typeface="Calibri"/>
                <a:cs typeface="Calibri"/>
              </a:rPr>
              <a:t>sistema eléctrico, </a:t>
            </a:r>
            <a:r>
              <a:rPr dirty="0" sz="3000">
                <a:latin typeface="Calibri"/>
                <a:cs typeface="Calibri"/>
              </a:rPr>
              <a:t>los </a:t>
            </a:r>
            <a:r>
              <a:rPr dirty="0" sz="3000" spc="-10">
                <a:latin typeface="Calibri"/>
                <a:cs typeface="Calibri"/>
              </a:rPr>
              <a:t>generadores </a:t>
            </a:r>
            <a:r>
              <a:rPr dirty="0" sz="3000">
                <a:latin typeface="Calibri"/>
                <a:cs typeface="Calibri"/>
              </a:rPr>
              <a:t>se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clasifican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en:</a:t>
            </a:r>
            <a:endParaRPr sz="3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34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5" b="1">
                <a:latin typeface="Calibri"/>
                <a:cs typeface="Calibri"/>
              </a:rPr>
              <a:t>Sincrónicos:</a:t>
            </a:r>
            <a:endParaRPr sz="2600">
              <a:latin typeface="Calibri"/>
              <a:cs typeface="Calibri"/>
            </a:endParaRPr>
          </a:p>
          <a:p>
            <a:pPr algn="just" lvl="2" marL="1155700" indent="-229235">
              <a:lnSpc>
                <a:spcPts val="2510"/>
              </a:lnSpc>
              <a:spcBef>
                <a:spcPts val="29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200" spc="66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velocidad</a:t>
            </a:r>
            <a:r>
              <a:rPr dirty="0" u="heavy" sz="2200" spc="68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200" spc="68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rotación</a:t>
            </a:r>
            <a:r>
              <a:rPr dirty="0" u="heavy" sz="2200" spc="6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</a:t>
            </a:r>
            <a:r>
              <a:rPr dirty="0" u="heavy" sz="2200" spc="68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dirty="0" u="heavy" sz="2200" spc="6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2200" spc="68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igual</a:t>
            </a:r>
            <a:r>
              <a:rPr dirty="0" u="heavy" sz="2200" spc="6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200" spc="67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endParaRPr sz="2200">
              <a:latin typeface="Calibri"/>
              <a:cs typeface="Calibri"/>
            </a:endParaRPr>
          </a:p>
          <a:p>
            <a:pPr algn="just" marL="1155700">
              <a:lnSpc>
                <a:spcPts val="2510"/>
              </a:lnSpc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2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sistema.</a:t>
            </a:r>
            <a:endParaRPr sz="2200">
              <a:latin typeface="Calibri"/>
              <a:cs typeface="Calibri"/>
            </a:endParaRPr>
          </a:p>
          <a:p>
            <a:pPr algn="just" lvl="2" marL="1155700" indent="-229235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15">
                <a:latin typeface="Calibri"/>
                <a:cs typeface="Calibri"/>
              </a:rPr>
              <a:t>Estos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comunes en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centrales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termoeléctricas.</a:t>
            </a:r>
            <a:endParaRPr sz="22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ct val="90100"/>
              </a:lnSpc>
              <a:spcBef>
                <a:spcPts val="52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 spc="-15">
                <a:latin typeface="Calibri"/>
                <a:cs typeface="Calibri"/>
              </a:rPr>
              <a:t>este caso, </a:t>
            </a:r>
            <a:r>
              <a:rPr dirty="0" sz="2200" spc="-5">
                <a:latin typeface="Calibri"/>
                <a:cs typeface="Calibri"/>
              </a:rPr>
              <a:t>el </a:t>
            </a:r>
            <a:r>
              <a:rPr dirty="0" sz="2200" spc="-10">
                <a:latin typeface="Calibri"/>
                <a:cs typeface="Calibri"/>
              </a:rPr>
              <a:t>rotor </a:t>
            </a:r>
            <a:r>
              <a:rPr dirty="0" sz="2200" spc="-5">
                <a:latin typeface="Calibri"/>
                <a:cs typeface="Calibri"/>
              </a:rPr>
              <a:t>es </a:t>
            </a:r>
            <a:r>
              <a:rPr dirty="0" sz="2200" spc="-10">
                <a:latin typeface="Calibri"/>
                <a:cs typeface="Calibri"/>
              </a:rPr>
              <a:t>alimentado </a:t>
            </a:r>
            <a:r>
              <a:rPr dirty="0" sz="2200" spc="-5">
                <a:latin typeface="Calibri"/>
                <a:cs typeface="Calibri"/>
              </a:rPr>
              <a:t>con una fuente de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externa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0">
                <a:latin typeface="Calibri"/>
                <a:cs typeface="Calibri"/>
              </a:rPr>
              <a:t>corriente directa, </a:t>
            </a:r>
            <a:r>
              <a:rPr dirty="0" sz="2200" spc="-5">
                <a:latin typeface="Calibri"/>
                <a:cs typeface="Calibri"/>
              </a:rPr>
              <a:t>la cuál es conocida como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</a:t>
            </a:r>
            <a:r>
              <a:rPr dirty="0" sz="2200" spc="-1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8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5" b="1">
                <a:latin typeface="Calibri"/>
                <a:cs typeface="Calibri"/>
              </a:rPr>
              <a:t>Asíncronos:</a:t>
            </a:r>
            <a:endParaRPr sz="2600">
              <a:latin typeface="Calibri"/>
              <a:cs typeface="Calibri"/>
            </a:endParaRPr>
          </a:p>
          <a:p>
            <a:pPr algn="just" lvl="2" marL="1155700" indent="-229235">
              <a:lnSpc>
                <a:spcPts val="2510"/>
              </a:lnSpc>
              <a:spcBef>
                <a:spcPts val="29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200" spc="107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velocidad</a:t>
            </a:r>
            <a:r>
              <a:rPr dirty="0" u="heavy" sz="2200" spc="10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200" spc="108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rotación</a:t>
            </a:r>
            <a:r>
              <a:rPr dirty="0" u="heavy" sz="2200" spc="10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</a:t>
            </a:r>
            <a:r>
              <a:rPr dirty="0" u="heavy" sz="2200" spc="10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dirty="0" u="heavy" sz="2200" spc="1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2200" spc="108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200" spc="10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endParaRPr sz="2200">
              <a:latin typeface="Calibri"/>
              <a:cs typeface="Calibri"/>
            </a:endParaRPr>
          </a:p>
          <a:p>
            <a:pPr algn="just" marL="1155700">
              <a:lnSpc>
                <a:spcPts val="2510"/>
              </a:lnSpc>
            </a:pP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diferente</a:t>
            </a:r>
            <a:r>
              <a:rPr dirty="0" u="heavy" sz="2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sistema.</a:t>
            </a:r>
            <a:endParaRPr sz="2200">
              <a:latin typeface="Calibri"/>
              <a:cs typeface="Calibri"/>
            </a:endParaRPr>
          </a:p>
          <a:p>
            <a:pPr algn="just" lvl="2" marL="1155700" marR="7620" indent="-228600">
              <a:lnSpc>
                <a:spcPts val="2380"/>
              </a:lnSpc>
              <a:spcBef>
                <a:spcPts val="56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5">
                <a:latin typeface="Calibri"/>
                <a:cs typeface="Calibri"/>
              </a:rPr>
              <a:t>Se emplean </a:t>
            </a:r>
            <a:r>
              <a:rPr dirty="0" sz="2200" spc="-10">
                <a:latin typeface="Calibri"/>
                <a:cs typeface="Calibri"/>
              </a:rPr>
              <a:t>ampliamente </a:t>
            </a:r>
            <a:r>
              <a:rPr dirty="0" sz="2200" spc="-5">
                <a:latin typeface="Calibri"/>
                <a:cs typeface="Calibri"/>
              </a:rPr>
              <a:t>en los actuales </a:t>
            </a:r>
            <a:r>
              <a:rPr dirty="0" sz="2200" spc="-10">
                <a:latin typeface="Calibri"/>
                <a:cs typeface="Calibri"/>
              </a:rPr>
              <a:t>aerogeneradores </a:t>
            </a:r>
            <a:r>
              <a:rPr dirty="0" sz="2200" spc="-5">
                <a:latin typeface="Calibri"/>
                <a:cs typeface="Calibri"/>
              </a:rPr>
              <a:t>y en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algunas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hidroeléctricas.</a:t>
            </a:r>
            <a:endParaRPr sz="2200">
              <a:latin typeface="Calibri"/>
              <a:cs typeface="Calibri"/>
            </a:endParaRPr>
          </a:p>
          <a:p>
            <a:pPr algn="just" lvl="2" marL="1155700" indent="-229235">
              <a:lnSpc>
                <a:spcPct val="100000"/>
              </a:lnSpc>
              <a:spcBef>
                <a:spcPts val="22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poseen</a:t>
            </a:r>
            <a:r>
              <a:rPr dirty="0" u="heavy" sz="2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</a:t>
            </a:r>
            <a:r>
              <a:rPr dirty="0" u="heavy" sz="2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7948" y="711"/>
            <a:ext cx="530987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Tipos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rotor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los</a:t>
            </a:r>
            <a:r>
              <a:rPr dirty="0" spc="-10"/>
              <a:t> </a:t>
            </a:r>
            <a:r>
              <a:rPr dirty="0" spc="-15"/>
              <a:t>generadores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72821"/>
            <a:ext cx="8682990" cy="271462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10">
                <a:latin typeface="Calibri"/>
                <a:cs typeface="Calibri"/>
              </a:rPr>
              <a:t>Existen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generadores con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rotores</a:t>
            </a:r>
            <a:r>
              <a:rPr dirty="0" u="heavy" sz="1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cilíndricos</a:t>
            </a:r>
            <a:r>
              <a:rPr dirty="0" u="heavy" sz="1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1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polos</a:t>
            </a:r>
            <a:r>
              <a:rPr dirty="0" u="heavy" sz="1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salientes.</a:t>
            </a:r>
            <a:endParaRPr sz="1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rotores cilíndricos son mayormente empleados con turbinas de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gas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dirty="0" u="heavy" sz="1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vapor,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dado 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18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estas</a:t>
            </a:r>
            <a:r>
              <a:rPr dirty="0" u="heavy" sz="1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18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mueven</a:t>
            </a:r>
            <a:r>
              <a:rPr dirty="0" u="heavy" sz="1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1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alta</a:t>
            </a:r>
            <a:r>
              <a:rPr dirty="0" u="heavy" sz="1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velocidad.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1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necesitan</a:t>
            </a:r>
            <a:r>
              <a:rPr dirty="0" u="heavy" sz="1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menor</a:t>
            </a:r>
            <a:r>
              <a:rPr dirty="0" u="heavy" sz="1800" spc="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</a:t>
            </a:r>
            <a:r>
              <a:rPr dirty="0" u="heavy" sz="18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800" spc="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polos.</a:t>
            </a:r>
            <a:endParaRPr sz="18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rotores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polos salientes se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emplean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turbinas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hidráulicas que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trabajan </a:t>
            </a:r>
            <a:r>
              <a:rPr dirty="0" sz="1800" spc="5" b="1" i="1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generalmente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bajas velocidades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por </a:t>
            </a:r>
            <a:r>
              <a:rPr dirty="0" sz="1800" spc="-10">
                <a:latin typeface="Calibri"/>
                <a:cs typeface="Calibri"/>
              </a:rPr>
              <a:t>tanto </a:t>
            </a:r>
            <a:r>
              <a:rPr dirty="0" sz="1800" spc="-5">
                <a:latin typeface="Calibri"/>
                <a:cs typeface="Calibri"/>
              </a:rPr>
              <a:t>se pueden poner </a:t>
            </a:r>
            <a:r>
              <a:rPr dirty="0" sz="1800" spc="-10">
                <a:latin typeface="Calibri"/>
                <a:cs typeface="Calibri"/>
              </a:rPr>
              <a:t>varios </a:t>
            </a:r>
            <a:r>
              <a:rPr dirty="0" sz="1800" spc="-5">
                <a:latin typeface="Calibri"/>
                <a:cs typeface="Calibri"/>
              </a:rPr>
              <a:t>polos con </a:t>
            </a:r>
            <a:r>
              <a:rPr dirty="0" sz="1800">
                <a:latin typeface="Calibri"/>
                <a:cs typeface="Calibri"/>
              </a:rPr>
              <a:t>menor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riesgo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debido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fuerzas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centrífugas.</a:t>
            </a:r>
            <a:endParaRPr sz="18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Los </a:t>
            </a:r>
            <a:r>
              <a:rPr dirty="0" sz="1800" spc="-15">
                <a:latin typeface="Calibri"/>
                <a:cs typeface="Calibri"/>
              </a:rPr>
              <a:t>rotores </a:t>
            </a:r>
            <a:r>
              <a:rPr dirty="0" sz="1800" spc="-5">
                <a:latin typeface="Calibri"/>
                <a:cs typeface="Calibri"/>
              </a:rPr>
              <a:t>de polos salientes, no siempre presentan el mismo entrehierro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por </a:t>
            </a:r>
            <a:r>
              <a:rPr dirty="0" sz="1800" spc="-15">
                <a:latin typeface="Calibri"/>
                <a:cs typeface="Calibri"/>
              </a:rPr>
              <a:t>tanto, </a:t>
            </a:r>
            <a:r>
              <a:rPr dirty="0" sz="1800" spc="-5">
                <a:latin typeface="Calibri"/>
                <a:cs typeface="Calibri"/>
              </a:rPr>
              <a:t>no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siempre </a:t>
            </a:r>
            <a:r>
              <a:rPr dirty="0" sz="1800">
                <a:latin typeface="Calibri"/>
                <a:cs typeface="Calibri"/>
              </a:rPr>
              <a:t>el flujo es el mismo.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dependencia de la posición del </a:t>
            </a:r>
            <a:r>
              <a:rPr dirty="0" sz="1800" spc="-40">
                <a:latin typeface="Calibri"/>
                <a:cs typeface="Calibri"/>
              </a:rPr>
              <a:t>rotor, </a:t>
            </a:r>
            <a:r>
              <a:rPr dirty="0" sz="1800">
                <a:latin typeface="Calibri"/>
                <a:cs typeface="Calibri"/>
              </a:rPr>
              <a:t>el </a:t>
            </a:r>
            <a:r>
              <a:rPr dirty="0" sz="1800" spc="-10">
                <a:latin typeface="Calibri"/>
                <a:cs typeface="Calibri"/>
              </a:rPr>
              <a:t>entrehierro </a:t>
            </a:r>
            <a:r>
              <a:rPr dirty="0" sz="1800" spc="-5">
                <a:latin typeface="Calibri"/>
                <a:cs typeface="Calibri"/>
              </a:rPr>
              <a:t> cambia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eso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parecen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explicación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u="heavy" sz="18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ejes</a:t>
            </a:r>
            <a:r>
              <a:rPr dirty="0" u="heavy" sz="18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directos</a:t>
            </a:r>
            <a:r>
              <a:rPr dirty="0" u="heavy" sz="1800" spc="-6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1800" spc="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</a:t>
            </a:r>
            <a:r>
              <a:rPr dirty="0" u="heavy" sz="18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cuadratura</a:t>
            </a:r>
            <a:r>
              <a:rPr dirty="0" sz="1800" spc="-1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1000" y="3276847"/>
            <a:ext cx="8305800" cy="2990215"/>
            <a:chOff x="381000" y="3276847"/>
            <a:chExt cx="8305800" cy="29902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3276847"/>
              <a:ext cx="4038242" cy="29898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3562" y="3562211"/>
              <a:ext cx="3902955" cy="262903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212594" y="6344158"/>
            <a:ext cx="45745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10">
                <a:latin typeface="Calibri"/>
                <a:cs typeface="Calibri"/>
              </a:rPr>
              <a:t> Transformadores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6801" y="0"/>
            <a:ext cx="393319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Motor</a:t>
            </a:r>
            <a:r>
              <a:rPr dirty="0" spc="-75"/>
              <a:t> </a:t>
            </a:r>
            <a:r>
              <a:rPr dirty="0"/>
              <a:t>o</a:t>
            </a:r>
            <a:r>
              <a:rPr dirty="0" spc="-20"/>
              <a:t> </a:t>
            </a:r>
            <a:r>
              <a:rPr dirty="0" spc="-15"/>
              <a:t>Fuente</a:t>
            </a:r>
            <a:r>
              <a:rPr dirty="0" spc="-20"/>
              <a:t> </a:t>
            </a:r>
            <a:r>
              <a:rPr dirty="0"/>
              <a:t>Primaria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763000" cy="6019800"/>
          </a:xfrm>
          <a:custGeom>
            <a:avLst/>
            <a:gdLst/>
            <a:ahLst/>
            <a:cxnLst/>
            <a:rect l="l" t="t" r="r" b="b"/>
            <a:pathLst>
              <a:path w="8763000" h="6019800">
                <a:moveTo>
                  <a:pt x="0" y="0"/>
                </a:moveTo>
                <a:lnTo>
                  <a:pt x="8763000" y="0"/>
                </a:lnTo>
                <a:lnTo>
                  <a:pt x="8763000" y="6019800"/>
                </a:lnTo>
                <a:lnTo>
                  <a:pt x="0" y="6019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65200"/>
            <a:ext cx="8607425" cy="598551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algn="just" marL="355600" marR="5715" indent="-342900">
              <a:lnSpc>
                <a:spcPts val="211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Se emplean por lo </a:t>
            </a:r>
            <a:r>
              <a:rPr dirty="0" sz="2200" spc="-10">
                <a:latin typeface="Calibri"/>
                <a:cs typeface="Calibri"/>
              </a:rPr>
              <a:t>general </a:t>
            </a:r>
            <a:r>
              <a:rPr dirty="0" sz="2200" spc="-5">
                <a:latin typeface="Calibri"/>
                <a:cs typeface="Calibri"/>
              </a:rPr>
              <a:t>dos motores primarios </a:t>
            </a:r>
            <a:r>
              <a:rPr dirty="0" sz="2200" spc="-15">
                <a:latin typeface="Calibri"/>
                <a:cs typeface="Calibri"/>
              </a:rPr>
              <a:t>para </a:t>
            </a:r>
            <a:r>
              <a:rPr dirty="0" sz="2200" spc="-5">
                <a:latin typeface="Calibri"/>
                <a:cs typeface="Calibri"/>
              </a:rPr>
              <a:t>dar la energía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inicial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necesaria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 los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eléctricos:</a:t>
            </a:r>
            <a:endParaRPr sz="22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spc="-15" b="1">
                <a:latin typeface="Calibri"/>
                <a:cs typeface="Calibri"/>
              </a:rPr>
              <a:t>Turbinas</a:t>
            </a:r>
            <a:endParaRPr sz="2000">
              <a:latin typeface="Calibri"/>
              <a:cs typeface="Calibri"/>
            </a:endParaRPr>
          </a:p>
          <a:p>
            <a:pPr lvl="2" marL="1155700" indent="-242570">
              <a:lnSpc>
                <a:spcPts val="1839"/>
              </a:lnSpc>
              <a:spcBef>
                <a:spcPts val="10"/>
              </a:spcBef>
              <a:buFont typeface="Arial MT"/>
              <a:buChar char="•"/>
              <a:tabLst>
                <a:tab pos="1142365" algn="l"/>
                <a:tab pos="1156335" algn="l"/>
              </a:tabLst>
            </a:pPr>
            <a:r>
              <a:rPr dirty="0" sz="1700">
                <a:latin typeface="Calibri"/>
                <a:cs typeface="Calibri"/>
              </a:rPr>
              <a:t>Los</a:t>
            </a:r>
            <a:r>
              <a:rPr dirty="0" sz="1700" spc="33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generadores</a:t>
            </a:r>
            <a:r>
              <a:rPr dirty="0" sz="1700" spc="33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con</a:t>
            </a:r>
            <a:r>
              <a:rPr dirty="0" sz="1700" spc="32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estos</a:t>
            </a:r>
            <a:r>
              <a:rPr dirty="0" sz="1700" spc="32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motores</a:t>
            </a:r>
            <a:r>
              <a:rPr dirty="0" sz="1700" spc="33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primarios</a:t>
            </a:r>
            <a:r>
              <a:rPr dirty="0" sz="1700" spc="32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pueden</a:t>
            </a:r>
            <a:r>
              <a:rPr dirty="0" sz="1700" spc="30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alcanzar</a:t>
            </a:r>
            <a:r>
              <a:rPr dirty="0" sz="1700" spc="31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grandes</a:t>
            </a:r>
            <a:r>
              <a:rPr dirty="0" sz="1700" spc="31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potencia,</a:t>
            </a:r>
            <a:endParaRPr sz="1700">
              <a:latin typeface="Calibri"/>
              <a:cs typeface="Calibri"/>
            </a:endParaRPr>
          </a:p>
          <a:p>
            <a:pPr algn="ctr" marL="950594">
              <a:lnSpc>
                <a:spcPts val="1839"/>
              </a:lnSpc>
            </a:pPr>
            <a:r>
              <a:rPr dirty="0" sz="1700">
                <a:latin typeface="Calibri"/>
                <a:cs typeface="Calibri"/>
              </a:rPr>
              <a:t>aunque en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dependencia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del</a:t>
            </a:r>
            <a:r>
              <a:rPr dirty="0" sz="1700" spc="-3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tipo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también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se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pueden</a:t>
            </a:r>
            <a:r>
              <a:rPr dirty="0" sz="1700" spc="-3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encontrar</a:t>
            </a:r>
            <a:r>
              <a:rPr dirty="0" sz="1700" spc="-4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menor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potencia.</a:t>
            </a:r>
            <a:endParaRPr sz="1700">
              <a:latin typeface="Calibri"/>
              <a:cs typeface="Calibri"/>
            </a:endParaRPr>
          </a:p>
          <a:p>
            <a:pPr lvl="3" marL="1612900" indent="-229235">
              <a:lnSpc>
                <a:spcPct val="100000"/>
              </a:lnSpc>
              <a:spcBef>
                <a:spcPts val="15"/>
              </a:spcBef>
              <a:buFont typeface="Arial MT"/>
              <a:buChar char="–"/>
              <a:tabLst>
                <a:tab pos="1612900" algn="l"/>
                <a:tab pos="1613535" algn="l"/>
              </a:tabLst>
            </a:pPr>
            <a:r>
              <a:rPr dirty="0" sz="1400" spc="-15">
                <a:latin typeface="Calibri"/>
                <a:cs typeface="Calibri"/>
              </a:rPr>
              <a:t>Vapor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Agua</a:t>
            </a:r>
            <a:endParaRPr sz="1400">
              <a:latin typeface="Calibri"/>
              <a:cs typeface="Calibri"/>
            </a:endParaRPr>
          </a:p>
          <a:p>
            <a:pPr lvl="3" marL="1612900" indent="-229235">
              <a:lnSpc>
                <a:spcPct val="100000"/>
              </a:lnSpc>
              <a:buFont typeface="Arial MT"/>
              <a:buChar char="–"/>
              <a:tabLst>
                <a:tab pos="1612900" algn="l"/>
                <a:tab pos="1613535" algn="l"/>
              </a:tabLst>
            </a:pPr>
            <a:r>
              <a:rPr dirty="0" sz="1400">
                <a:latin typeface="Calibri"/>
                <a:cs typeface="Calibri"/>
              </a:rPr>
              <a:t>Agua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en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movimiento</a:t>
            </a:r>
            <a:endParaRPr sz="1400">
              <a:latin typeface="Calibri"/>
              <a:cs typeface="Calibri"/>
            </a:endParaRPr>
          </a:p>
          <a:p>
            <a:pPr lvl="3" marL="1612900" indent="-229235">
              <a:lnSpc>
                <a:spcPct val="100000"/>
              </a:lnSpc>
              <a:buFont typeface="Arial MT"/>
              <a:buChar char="–"/>
              <a:tabLst>
                <a:tab pos="1612900" algn="l"/>
                <a:tab pos="1613535" algn="l"/>
              </a:tabLst>
            </a:pPr>
            <a:r>
              <a:rPr dirty="0" sz="1400">
                <a:latin typeface="Calibri"/>
                <a:cs typeface="Calibri"/>
              </a:rPr>
              <a:t>Gas</a:t>
            </a:r>
            <a:endParaRPr sz="1400">
              <a:latin typeface="Calibri"/>
              <a:cs typeface="Calibri"/>
            </a:endParaRPr>
          </a:p>
          <a:p>
            <a:pPr lvl="3" marL="1612900" indent="-229235">
              <a:lnSpc>
                <a:spcPts val="1670"/>
              </a:lnSpc>
              <a:buFont typeface="Arial MT"/>
              <a:buChar char="–"/>
              <a:tabLst>
                <a:tab pos="1612900" algn="l"/>
                <a:tab pos="1613535" algn="l"/>
              </a:tabLst>
            </a:pPr>
            <a:r>
              <a:rPr dirty="0" sz="1400" spc="-5">
                <a:latin typeface="Calibri"/>
                <a:cs typeface="Calibri"/>
              </a:rPr>
              <a:t>Eólica</a:t>
            </a:r>
            <a:endParaRPr sz="1400">
              <a:latin typeface="Calibri"/>
              <a:cs typeface="Calibri"/>
            </a:endParaRPr>
          </a:p>
          <a:p>
            <a:pPr lvl="1" marL="756285" indent="-287020">
              <a:lnSpc>
                <a:spcPts val="2390"/>
              </a:lnSpc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spc="-5" b="1">
                <a:latin typeface="Calibri"/>
                <a:cs typeface="Calibri"/>
              </a:rPr>
              <a:t>Motores</a:t>
            </a:r>
            <a:endParaRPr sz="2000">
              <a:latin typeface="Calibri"/>
              <a:cs typeface="Calibri"/>
            </a:endParaRPr>
          </a:p>
          <a:p>
            <a:pPr lvl="2" marL="1155700" marR="6350" indent="-228600">
              <a:lnSpc>
                <a:spcPts val="1630"/>
              </a:lnSpc>
              <a:spcBef>
                <a:spcPts val="409"/>
              </a:spcBef>
              <a:buFont typeface="Arial MT"/>
              <a:buChar char="•"/>
              <a:tabLst>
                <a:tab pos="1204595" algn="l"/>
                <a:tab pos="1205230" algn="l"/>
              </a:tabLst>
            </a:pPr>
            <a:r>
              <a:rPr dirty="0"/>
              <a:t>	</a:t>
            </a:r>
            <a:r>
              <a:rPr dirty="0" sz="1700">
                <a:latin typeface="Calibri"/>
                <a:cs typeface="Calibri"/>
              </a:rPr>
              <a:t>No</a:t>
            </a:r>
            <a:r>
              <a:rPr dirty="0" sz="1700" spc="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son</a:t>
            </a:r>
            <a:r>
              <a:rPr dirty="0" sz="1700" spc="3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los</a:t>
            </a:r>
            <a:r>
              <a:rPr dirty="0" sz="1700" spc="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más</a:t>
            </a:r>
            <a:r>
              <a:rPr dirty="0" sz="1700" spc="2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potentes</a:t>
            </a:r>
            <a:r>
              <a:rPr dirty="0" sz="1700" spc="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que</a:t>
            </a:r>
            <a:r>
              <a:rPr dirty="0" sz="1700" spc="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se</a:t>
            </a:r>
            <a:r>
              <a:rPr dirty="0" sz="1700" spc="4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encuentran</a:t>
            </a:r>
            <a:r>
              <a:rPr dirty="0" sz="1700" spc="5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(hasta</a:t>
            </a:r>
            <a:r>
              <a:rPr dirty="0" sz="1700" spc="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30</a:t>
            </a:r>
            <a:r>
              <a:rPr dirty="0" sz="1700" spc="45">
                <a:latin typeface="Calibri"/>
                <a:cs typeface="Calibri"/>
              </a:rPr>
              <a:t> </a:t>
            </a:r>
            <a:r>
              <a:rPr dirty="0" sz="1700" spc="-20">
                <a:latin typeface="Calibri"/>
                <a:cs typeface="Calibri"/>
              </a:rPr>
              <a:t>MVA),</a:t>
            </a:r>
            <a:r>
              <a:rPr dirty="0" sz="1700" spc="4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se</a:t>
            </a:r>
            <a:r>
              <a:rPr dirty="0" sz="1700" spc="4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diferencia</a:t>
            </a:r>
            <a:r>
              <a:rPr dirty="0" sz="1700" spc="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en </a:t>
            </a:r>
            <a:r>
              <a:rPr dirty="0" sz="1700" spc="-37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dependencia</a:t>
            </a:r>
            <a:r>
              <a:rPr dirty="0" sz="1700" spc="-3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 numerosos</a:t>
            </a:r>
            <a:r>
              <a:rPr dirty="0" sz="1700" spc="-2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factores,</a:t>
            </a:r>
            <a:r>
              <a:rPr dirty="0" sz="1700" spc="-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cantidad</a:t>
            </a:r>
            <a:r>
              <a:rPr dirty="0" sz="1700" spc="-6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pistones,</a:t>
            </a:r>
            <a:r>
              <a:rPr dirty="0" sz="1700" spc="-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potencia,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etc.</a:t>
            </a:r>
            <a:endParaRPr sz="17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80000"/>
              </a:lnSpc>
              <a:spcBef>
                <a:spcPts val="5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0">
                <a:latin typeface="Calibri"/>
                <a:cs typeface="Calibri"/>
              </a:rPr>
              <a:t>Cualquiera</a:t>
            </a:r>
            <a:r>
              <a:rPr dirty="0" sz="2200" spc="-5">
                <a:latin typeface="Calibri"/>
                <a:cs typeface="Calibri"/>
              </a:rPr>
              <a:t> sea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motor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primario,</a:t>
            </a:r>
            <a:r>
              <a:rPr dirty="0" sz="2200" spc="-5">
                <a:latin typeface="Calibri"/>
                <a:cs typeface="Calibri"/>
              </a:rPr>
              <a:t> una</a:t>
            </a:r>
            <a:r>
              <a:rPr dirty="0" sz="2200" spc="4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turbina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motor</a:t>
            </a:r>
            <a:r>
              <a:rPr dirty="0" sz="2200" spc="459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diesel,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2200" spc="-490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energía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cinética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movimiento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salida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estos</a:t>
            </a:r>
            <a:r>
              <a:rPr dirty="0" sz="2200" spc="-10">
                <a:latin typeface="Calibri"/>
                <a:cs typeface="Calibri"/>
              </a:rPr>
              <a:t> motores,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convertirá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energía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eléctrica</a:t>
            </a:r>
            <a:r>
              <a:rPr dirty="0" sz="2200" spc="-1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 el </a:t>
            </a:r>
            <a:r>
              <a:rPr dirty="0" sz="2200" spc="-30">
                <a:latin typeface="Calibri"/>
                <a:cs typeface="Calibri"/>
              </a:rPr>
              <a:t>generador. </a:t>
            </a:r>
            <a:r>
              <a:rPr dirty="0" sz="2200" spc="-20">
                <a:latin typeface="Calibri"/>
                <a:cs typeface="Calibri"/>
              </a:rPr>
              <a:t>Por </a:t>
            </a:r>
            <a:r>
              <a:rPr dirty="0" sz="2200" spc="-5">
                <a:latin typeface="Calibri"/>
                <a:cs typeface="Calibri"/>
              </a:rPr>
              <a:t>eso se le llaman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“Motores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Primarios”</a:t>
            </a:r>
            <a:r>
              <a:rPr dirty="0" sz="2200" spc="-5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11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Estos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motores</a:t>
            </a:r>
            <a:r>
              <a:rPr dirty="0" u="heavy" sz="2200" spc="46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</a:t>
            </a:r>
            <a:r>
              <a:rPr dirty="0" u="heavy" sz="2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funcionar</a:t>
            </a:r>
            <a:r>
              <a:rPr dirty="0" u="heavy" sz="2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incorrectamente</a:t>
            </a:r>
            <a:r>
              <a:rPr dirty="0" sz="2200" spc="-10">
                <a:latin typeface="Calibri"/>
                <a:cs typeface="Calibri"/>
              </a:rPr>
              <a:t>,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así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como</a:t>
            </a:r>
            <a:r>
              <a:rPr dirty="0" sz="2200" spc="4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también </a:t>
            </a:r>
            <a:r>
              <a:rPr dirty="0" sz="2200" spc="-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 </a:t>
            </a:r>
            <a:r>
              <a:rPr dirty="0" sz="2200" spc="-15">
                <a:latin typeface="Calibri"/>
                <a:cs typeface="Calibri"/>
              </a:rPr>
              <a:t>averiarse,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 lo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 los </a:t>
            </a:r>
            <a:r>
              <a:rPr dirty="0" sz="2200" spc="-15">
                <a:latin typeface="Calibri"/>
                <a:cs typeface="Calibri"/>
              </a:rPr>
              <a:t>defectos </a:t>
            </a: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 spc="-10">
                <a:latin typeface="Calibri"/>
                <a:cs typeface="Calibri"/>
              </a:rPr>
              <a:t>estos,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también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pueden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desconectar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al</a:t>
            </a:r>
            <a:r>
              <a:rPr dirty="0" u="heavy" sz="2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2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eléctrico</a:t>
            </a:r>
            <a:r>
              <a:rPr dirty="0" sz="2200" spc="-1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Durante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una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avería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interior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,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basta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desconectar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principal, es imprescindible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desconectar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motor</a:t>
            </a:r>
            <a:r>
              <a:rPr dirty="0" u="heavy" sz="22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primario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0576" y="54355"/>
            <a:ext cx="44907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Motor</a:t>
            </a:r>
            <a:r>
              <a:rPr dirty="0" spc="-20"/>
              <a:t> </a:t>
            </a:r>
            <a:r>
              <a:rPr dirty="0" spc="-5"/>
              <a:t>Primario</a:t>
            </a:r>
            <a:r>
              <a:rPr dirty="0" spc="-15"/>
              <a:t> </a:t>
            </a:r>
            <a:r>
              <a:rPr dirty="0"/>
              <a:t>tipo</a:t>
            </a:r>
            <a:r>
              <a:rPr dirty="0" spc="-15"/>
              <a:t> </a:t>
            </a:r>
            <a:r>
              <a:rPr dirty="0" spc="-25"/>
              <a:t>Turbina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685800"/>
            <a:ext cx="8686800" cy="5943600"/>
          </a:xfrm>
          <a:custGeom>
            <a:avLst/>
            <a:gdLst/>
            <a:ahLst/>
            <a:cxnLst/>
            <a:rect l="l" t="t" r="r" b="b"/>
            <a:pathLst>
              <a:path w="8686800" h="5943600">
                <a:moveTo>
                  <a:pt x="0" y="0"/>
                </a:moveTo>
                <a:lnTo>
                  <a:pt x="8686800" y="0"/>
                </a:lnTo>
                <a:lnTo>
                  <a:pt x="868680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656640"/>
            <a:ext cx="8532495" cy="53174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080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15">
                <a:latin typeface="Calibri"/>
                <a:cs typeface="Calibri"/>
              </a:rPr>
              <a:t>Estos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son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más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emplean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para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grandes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centrales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eléctricas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mayores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100MVA</a:t>
            </a:r>
            <a:r>
              <a:rPr dirty="0" sz="2700" spc="-20">
                <a:latin typeface="Calibri"/>
                <a:cs typeface="Calibri"/>
              </a:rPr>
              <a:t> hasta 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500MVA.</a:t>
            </a:r>
            <a:endParaRPr sz="2700">
              <a:latin typeface="Calibri"/>
              <a:cs typeface="Calibri"/>
            </a:endParaRPr>
          </a:p>
          <a:p>
            <a:pPr algn="just" marL="355600" marR="6985" indent="-342900">
              <a:lnSpc>
                <a:spcPts val="29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Según la </a:t>
            </a:r>
            <a:r>
              <a:rPr dirty="0" sz="2700" spc="-15">
                <a:latin typeface="Calibri"/>
                <a:cs typeface="Calibri"/>
              </a:rPr>
              <a:t>conexión </a:t>
            </a:r>
            <a:r>
              <a:rPr dirty="0" sz="2700" spc="-20">
                <a:latin typeface="Calibri"/>
                <a:cs typeface="Calibri"/>
              </a:rPr>
              <a:t>entre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la turbina en las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centrales, </a:t>
            </a:r>
            <a:r>
              <a:rPr dirty="0" sz="2700" spc="-20">
                <a:latin typeface="Calibri"/>
                <a:cs typeface="Calibri"/>
              </a:rPr>
              <a:t>éstas</a:t>
            </a:r>
            <a:r>
              <a:rPr dirty="0" sz="2700" spc="-5">
                <a:latin typeface="Calibri"/>
                <a:cs typeface="Calibri"/>
              </a:rPr>
              <a:t> se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clasifican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en:</a:t>
            </a:r>
            <a:endParaRPr sz="27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54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Compound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o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Combinado</a:t>
            </a:r>
            <a:endParaRPr sz="2400">
              <a:latin typeface="Calibri"/>
              <a:cs typeface="Calibri"/>
            </a:endParaRPr>
          </a:p>
          <a:p>
            <a:pPr algn="just" lvl="2" marL="1155700" marR="6985" indent="-228600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Una </a:t>
            </a:r>
            <a:r>
              <a:rPr dirty="0" sz="2000" spc="-20">
                <a:latin typeface="Calibri"/>
                <a:cs typeface="Calibri"/>
              </a:rPr>
              <a:t>Turbina </a:t>
            </a:r>
            <a:r>
              <a:rPr dirty="0" sz="2000">
                <a:latin typeface="Calibri"/>
                <a:cs typeface="Calibri"/>
              </a:rPr>
              <a:t>que </a:t>
            </a:r>
            <a:r>
              <a:rPr dirty="0" sz="2000" spc="-5">
                <a:latin typeface="Calibri"/>
                <a:cs typeface="Calibri"/>
              </a:rPr>
              <a:t>alimenta </a:t>
            </a:r>
            <a:r>
              <a:rPr dirty="0" sz="2000">
                <a:latin typeface="Calibri"/>
                <a:cs typeface="Calibri"/>
              </a:rPr>
              <a:t>a un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y a la salida de </a:t>
            </a:r>
            <a:r>
              <a:rPr dirty="0" sz="2000" spc="-5">
                <a:latin typeface="Calibri"/>
                <a:cs typeface="Calibri"/>
              </a:rPr>
              <a:t>estas </a:t>
            </a:r>
            <a:r>
              <a:rPr dirty="0" sz="2000">
                <a:latin typeface="Calibri"/>
                <a:cs typeface="Calibri"/>
              </a:rPr>
              <a:t>se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conecta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otra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turbina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otro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generador,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quizás</a:t>
            </a:r>
            <a:r>
              <a:rPr dirty="0" sz="2000">
                <a:latin typeface="Calibri"/>
                <a:cs typeface="Calibri"/>
              </a:rPr>
              <a:t> más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pequeño.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29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spc="-30" b="1">
                <a:latin typeface="Calibri"/>
                <a:cs typeface="Calibri"/>
              </a:rPr>
              <a:t>Tandem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o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cascada</a:t>
            </a:r>
            <a:endParaRPr sz="2400">
              <a:latin typeface="Calibri"/>
              <a:cs typeface="Calibri"/>
            </a:endParaRPr>
          </a:p>
          <a:p>
            <a:pPr algn="just" lvl="2" marL="1155700" marR="5715" indent="-228600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A una turbina se conectan dos </a:t>
            </a:r>
            <a:r>
              <a:rPr dirty="0" sz="2000" spc="-10">
                <a:latin typeface="Calibri"/>
                <a:cs typeface="Calibri"/>
              </a:rPr>
              <a:t>generadores </a:t>
            </a:r>
            <a:r>
              <a:rPr dirty="0" sz="2000">
                <a:latin typeface="Calibri"/>
                <a:cs typeface="Calibri"/>
              </a:rPr>
              <a:t>eléctricos en el mismo </a:t>
            </a:r>
            <a:r>
              <a:rPr dirty="0" sz="2000" spc="-5">
                <a:latin typeface="Calibri"/>
                <a:cs typeface="Calibri"/>
              </a:rPr>
              <a:t>eje.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Para </a:t>
            </a:r>
            <a:r>
              <a:rPr dirty="0" sz="2000">
                <a:latin typeface="Calibri"/>
                <a:cs typeface="Calibri"/>
              </a:rPr>
              <a:t>un </a:t>
            </a:r>
            <a:r>
              <a:rPr dirty="0" sz="2000" spc="-10">
                <a:latin typeface="Calibri"/>
                <a:cs typeface="Calibri"/>
              </a:rPr>
              <a:t>fallo interno </a:t>
            </a:r>
            <a:r>
              <a:rPr dirty="0" sz="2000">
                <a:latin typeface="Calibri"/>
                <a:cs typeface="Calibri"/>
              </a:rPr>
              <a:t>en un </a:t>
            </a:r>
            <a:r>
              <a:rPr dirty="0" sz="2000" spc="-10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se </a:t>
            </a:r>
            <a:r>
              <a:rPr dirty="0" sz="2000" spc="-5">
                <a:latin typeface="Calibri"/>
                <a:cs typeface="Calibri"/>
              </a:rPr>
              <a:t>desconectarían </a:t>
            </a:r>
            <a:r>
              <a:rPr dirty="0" sz="2000">
                <a:latin typeface="Calibri"/>
                <a:cs typeface="Calibri"/>
              </a:rPr>
              <a:t>los dos, dado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también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hay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desconectar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motor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primario.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29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Radial</a:t>
            </a:r>
            <a:endParaRPr sz="24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Es casi la misma </a:t>
            </a:r>
            <a:r>
              <a:rPr dirty="0" sz="2000" spc="-5">
                <a:latin typeface="Calibri"/>
                <a:cs typeface="Calibri"/>
              </a:rPr>
              <a:t>configuración </a:t>
            </a:r>
            <a:r>
              <a:rPr dirty="0" sz="2000">
                <a:latin typeface="Calibri"/>
                <a:cs typeface="Calibri"/>
              </a:rPr>
              <a:t>que el </a:t>
            </a:r>
            <a:r>
              <a:rPr dirty="0" sz="2000" spc="-25">
                <a:latin typeface="Calibri"/>
                <a:cs typeface="Calibri"/>
              </a:rPr>
              <a:t>Tandem, </a:t>
            </a:r>
            <a:r>
              <a:rPr dirty="0" sz="2000" spc="-10">
                <a:latin typeface="Calibri"/>
                <a:cs typeface="Calibri"/>
              </a:rPr>
              <a:t>pero </a:t>
            </a: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-5">
                <a:latin typeface="Calibri"/>
                <a:cs typeface="Calibri"/>
              </a:rPr>
              <a:t>generadores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están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mismo eje,</a:t>
            </a:r>
            <a:r>
              <a:rPr dirty="0" sz="2000" spc="-10">
                <a:latin typeface="Calibri"/>
                <a:cs typeface="Calibri"/>
              </a:rPr>
              <a:t> pero</a:t>
            </a:r>
            <a:r>
              <a:rPr dirty="0" sz="2000">
                <a:latin typeface="Calibri"/>
                <a:cs typeface="Calibri"/>
              </a:rPr>
              <a:t> a cada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lado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turbina.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0264" y="92455"/>
            <a:ext cx="490728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Generadores</a:t>
            </a:r>
            <a:r>
              <a:rPr dirty="0" spc="-5"/>
              <a:t> según</a:t>
            </a:r>
            <a:r>
              <a:rPr dirty="0" spc="5"/>
              <a:t> </a:t>
            </a:r>
            <a:r>
              <a:rPr dirty="0"/>
              <a:t>la </a:t>
            </a:r>
            <a:r>
              <a:rPr dirty="0" spc="-5"/>
              <a:t>potencia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762000"/>
            <a:ext cx="8763000" cy="5867400"/>
          </a:xfrm>
          <a:custGeom>
            <a:avLst/>
            <a:gdLst/>
            <a:ahLst/>
            <a:cxnLst/>
            <a:rect l="l" t="t" r="r" b="b"/>
            <a:pathLst>
              <a:path w="8763000" h="5867400">
                <a:moveTo>
                  <a:pt x="0" y="0"/>
                </a:moveTo>
                <a:lnTo>
                  <a:pt x="8763000" y="0"/>
                </a:lnTo>
                <a:lnTo>
                  <a:pt x="8763000" y="5867400"/>
                </a:lnTo>
                <a:lnTo>
                  <a:pt x="0" y="58674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88644"/>
            <a:ext cx="8609965" cy="566547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marR="118237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 spc="-10">
                <a:latin typeface="Calibri"/>
                <a:cs typeface="Calibri"/>
              </a:rPr>
              <a:t> generadores pueden existir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numerosas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potencias:</a:t>
            </a:r>
            <a:endParaRPr sz="30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2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20" b="1">
                <a:latin typeface="Calibri"/>
                <a:cs typeface="Calibri"/>
              </a:rPr>
              <a:t>Gran</a:t>
            </a:r>
            <a:r>
              <a:rPr dirty="0" sz="2600" spc="-3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potencia</a:t>
            </a:r>
            <a:endParaRPr sz="2600">
              <a:latin typeface="Calibri"/>
              <a:cs typeface="Calibri"/>
            </a:endParaRPr>
          </a:p>
          <a:p>
            <a:pPr lvl="2" marL="1155700" indent="-229235">
              <a:lnSpc>
                <a:spcPts val="2630"/>
              </a:lnSpc>
              <a:spcBef>
                <a:spcPts val="15"/>
              </a:spcBef>
              <a:buFont typeface="Arial MT"/>
              <a:buChar char="•"/>
              <a:tabLst>
                <a:tab pos="1155700" algn="l"/>
                <a:tab pos="1156335" algn="l"/>
              </a:tabLst>
            </a:pPr>
            <a:r>
              <a:rPr dirty="0" sz="2200" spc="-15">
                <a:latin typeface="Calibri"/>
                <a:cs typeface="Calibri"/>
              </a:rPr>
              <a:t>Mayores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50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40">
                <a:latin typeface="Calibri"/>
                <a:cs typeface="Calibri"/>
              </a:rPr>
              <a:t>MVA</a:t>
            </a:r>
            <a:endParaRPr sz="2200">
              <a:latin typeface="Calibri"/>
              <a:cs typeface="Calibri"/>
            </a:endParaRPr>
          </a:p>
          <a:p>
            <a:pPr lvl="1" marL="756285" indent="-287020">
              <a:lnSpc>
                <a:spcPts val="311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Mediada</a:t>
            </a:r>
            <a:r>
              <a:rPr dirty="0" sz="2600" spc="-3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potencia</a:t>
            </a:r>
            <a:endParaRPr sz="2600">
              <a:latin typeface="Calibri"/>
              <a:cs typeface="Calibri"/>
            </a:endParaRPr>
          </a:p>
          <a:p>
            <a:pPr lvl="2" marL="1155700" indent="-229235">
              <a:lnSpc>
                <a:spcPts val="2635"/>
              </a:lnSpc>
              <a:spcBef>
                <a:spcPts val="15"/>
              </a:spcBef>
              <a:buFont typeface="Arial MT"/>
              <a:buChar char="•"/>
              <a:tabLst>
                <a:tab pos="1155700" algn="l"/>
                <a:tab pos="1156335" algn="l"/>
              </a:tabLst>
            </a:pPr>
            <a:r>
              <a:rPr dirty="0" sz="2200" spc="-5">
                <a:latin typeface="Calibri"/>
                <a:cs typeface="Calibri"/>
              </a:rPr>
              <a:t>1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45">
                <a:latin typeface="Calibri"/>
                <a:cs typeface="Calibri"/>
              </a:rPr>
              <a:t>MVA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–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50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40">
                <a:latin typeface="Calibri"/>
                <a:cs typeface="Calibri"/>
              </a:rPr>
              <a:t>MVA</a:t>
            </a:r>
            <a:endParaRPr sz="2200">
              <a:latin typeface="Calibri"/>
              <a:cs typeface="Calibri"/>
            </a:endParaRPr>
          </a:p>
          <a:p>
            <a:pPr lvl="1" marL="756285" indent="-287020">
              <a:lnSpc>
                <a:spcPts val="3115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Baja</a:t>
            </a:r>
            <a:r>
              <a:rPr dirty="0" sz="2600" spc="-3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potencia</a:t>
            </a:r>
            <a:endParaRPr sz="2600">
              <a:latin typeface="Calibri"/>
              <a:cs typeface="Calibri"/>
            </a:endParaRPr>
          </a:p>
          <a:p>
            <a:pPr lvl="2" marL="1155700" indent="-22923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1155700" algn="l"/>
                <a:tab pos="1156335" algn="l"/>
              </a:tabLst>
            </a:pPr>
            <a:r>
              <a:rPr dirty="0" sz="2200" spc="-5">
                <a:latin typeface="Calibri"/>
                <a:cs typeface="Calibri"/>
              </a:rPr>
              <a:t>Menores a 1 </a:t>
            </a:r>
            <a:r>
              <a:rPr dirty="0" sz="2200" spc="-50">
                <a:latin typeface="Calibri"/>
                <a:cs typeface="Calibri"/>
              </a:rPr>
              <a:t>MVA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 casi siempre son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baja tensión</a:t>
            </a:r>
            <a:endParaRPr sz="22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Existe </a:t>
            </a:r>
            <a:r>
              <a:rPr dirty="0" sz="3000" spc="-5">
                <a:latin typeface="Calibri"/>
                <a:cs typeface="Calibri"/>
              </a:rPr>
              <a:t>una </a:t>
            </a:r>
            <a:r>
              <a:rPr dirty="0" sz="3000" spc="-10">
                <a:latin typeface="Calibri"/>
                <a:cs typeface="Calibri"/>
              </a:rPr>
              <a:t>relación </a:t>
            </a:r>
            <a:r>
              <a:rPr dirty="0" sz="3000" spc="-15">
                <a:latin typeface="Calibri"/>
                <a:cs typeface="Calibri"/>
              </a:rPr>
              <a:t>entre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10">
                <a:latin typeface="Calibri"/>
                <a:cs typeface="Calibri"/>
              </a:rPr>
              <a:t>potencia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10">
                <a:latin typeface="Calibri"/>
                <a:cs typeface="Calibri"/>
              </a:rPr>
              <a:t>tensión </a:t>
            </a:r>
            <a:r>
              <a:rPr dirty="0" sz="3000" spc="-5">
                <a:latin typeface="Calibri"/>
                <a:cs typeface="Calibri"/>
              </a:rPr>
              <a:t>que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 </a:t>
            </a:r>
            <a:r>
              <a:rPr dirty="0" sz="3000" spc="-10">
                <a:latin typeface="Calibri"/>
                <a:cs typeface="Calibri"/>
              </a:rPr>
              <a:t>definida 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 </a:t>
            </a:r>
            <a:r>
              <a:rPr dirty="0" sz="3000" spc="-10">
                <a:latin typeface="Calibri"/>
                <a:cs typeface="Calibri"/>
              </a:rPr>
              <a:t>corrientes.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3000" b="1"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gran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potencia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 deben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fabricarse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baja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</a:t>
            </a:r>
            <a:r>
              <a:rPr dirty="0" sz="3000" spc="-5" b="1"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dado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 </a:t>
            </a:r>
            <a:r>
              <a:rPr dirty="0" sz="3000" spc="-10" b="1"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 ser muy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elevadas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causas de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numerosos </a:t>
            </a:r>
            <a:r>
              <a:rPr dirty="0" sz="3000" spc="-5" b="1"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problemas.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0641" y="711"/>
            <a:ext cx="490664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Devanados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los</a:t>
            </a:r>
            <a:r>
              <a:rPr dirty="0" spc="-10"/>
              <a:t> </a:t>
            </a:r>
            <a:r>
              <a:rPr dirty="0" spc="-15"/>
              <a:t>Generadores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0064"/>
            <a:ext cx="8683625" cy="39516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30">
                <a:latin typeface="Calibri"/>
                <a:cs typeface="Calibri"/>
              </a:rPr>
              <a:t>Por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lo </a:t>
            </a:r>
            <a:r>
              <a:rPr dirty="0" sz="2800" spc="-15">
                <a:latin typeface="Calibri"/>
                <a:cs typeface="Calibri"/>
              </a:rPr>
              <a:t>general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los </a:t>
            </a:r>
            <a:r>
              <a:rPr dirty="0" sz="2800" spc="-15">
                <a:latin typeface="Calibri"/>
                <a:cs typeface="Calibri"/>
              </a:rPr>
              <a:t>generadores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diferencia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los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motores,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6 terminales </a:t>
            </a:r>
            <a:r>
              <a:rPr dirty="0" u="heavy" sz="2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están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disponibles en las cajas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conexionado</a:t>
            </a:r>
            <a:r>
              <a:rPr dirty="0" sz="2800" spc="-10">
                <a:latin typeface="Calibri"/>
                <a:cs typeface="Calibri"/>
              </a:rPr>
              <a:t>,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pero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dependencia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potencia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puede que se </a:t>
            </a:r>
            <a:r>
              <a:rPr dirty="0" sz="2800" spc="-15">
                <a:latin typeface="Calibri"/>
                <a:cs typeface="Calibri"/>
              </a:rPr>
              <a:t>instalen transformadores </a:t>
            </a:r>
            <a:r>
              <a:rPr dirty="0" sz="2800" spc="-5">
                <a:latin typeface="Calibri"/>
                <a:cs typeface="Calibri"/>
              </a:rPr>
              <a:t>de </a:t>
            </a:r>
            <a:r>
              <a:rPr dirty="0" sz="2800" spc="-10">
                <a:latin typeface="Calibri"/>
                <a:cs typeface="Calibri"/>
              </a:rPr>
              <a:t>corrientes </a:t>
            </a:r>
            <a:r>
              <a:rPr dirty="0" sz="2800" spc="-5">
                <a:latin typeface="Calibri"/>
                <a:cs typeface="Calibri"/>
              </a:rPr>
              <a:t>en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dos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salidas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del </a:t>
            </a:r>
            <a:r>
              <a:rPr dirty="0" sz="2800" spc="-10">
                <a:latin typeface="Calibri"/>
                <a:cs typeface="Calibri"/>
              </a:rPr>
              <a:t>terminal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una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sola.</a:t>
            </a:r>
            <a:endParaRPr sz="2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Los </a:t>
            </a:r>
            <a:r>
              <a:rPr dirty="0" sz="2800" spc="-15">
                <a:latin typeface="Calibri"/>
                <a:cs typeface="Calibri"/>
              </a:rPr>
              <a:t>generadores </a:t>
            </a:r>
            <a:r>
              <a:rPr dirty="0" sz="2800" spc="-5">
                <a:latin typeface="Calibri"/>
                <a:cs typeface="Calibri"/>
              </a:rPr>
              <a:t>más </a:t>
            </a:r>
            <a:r>
              <a:rPr dirty="0" sz="2800" spc="-10">
                <a:latin typeface="Calibri"/>
                <a:cs typeface="Calibri"/>
              </a:rPr>
              <a:t>potentes, </a:t>
            </a:r>
            <a:r>
              <a:rPr dirty="0" sz="2800" spc="-5">
                <a:latin typeface="Calibri"/>
                <a:cs typeface="Calibri"/>
              </a:rPr>
              <a:t>con el objeto de </a:t>
            </a:r>
            <a:r>
              <a:rPr dirty="0" sz="2800" spc="-15">
                <a:latin typeface="Calibri"/>
                <a:cs typeface="Calibri"/>
              </a:rPr>
              <a:t>utilizar </a:t>
            </a:r>
            <a:r>
              <a:rPr dirty="0" sz="2800" spc="-5">
                <a:latin typeface="Calibri"/>
                <a:cs typeface="Calibri"/>
              </a:rPr>
              <a:t>la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protección </a:t>
            </a:r>
            <a:r>
              <a:rPr dirty="0" sz="2800" spc="-15">
                <a:latin typeface="Calibri"/>
                <a:cs typeface="Calibri"/>
              </a:rPr>
              <a:t>diferencial </a:t>
            </a:r>
            <a:r>
              <a:rPr dirty="0" sz="2800" spc="-5">
                <a:latin typeface="Calibri"/>
                <a:cs typeface="Calibri"/>
              </a:rPr>
              <a:t>longitudinal de </a:t>
            </a:r>
            <a:r>
              <a:rPr dirty="0" sz="2800" spc="-10">
                <a:latin typeface="Calibri"/>
                <a:cs typeface="Calibri"/>
              </a:rPr>
              <a:t>corriente </a:t>
            </a:r>
            <a:r>
              <a:rPr dirty="0" sz="2800" spc="-5">
                <a:latin typeface="Calibri"/>
                <a:cs typeface="Calibri"/>
              </a:rPr>
              <a:t>emplean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transformadores </a:t>
            </a:r>
            <a:r>
              <a:rPr dirty="0" sz="2800" spc="-5">
                <a:latin typeface="Calibri"/>
                <a:cs typeface="Calibri"/>
              </a:rPr>
              <a:t>de </a:t>
            </a:r>
            <a:r>
              <a:rPr dirty="0" sz="2800" spc="-10">
                <a:latin typeface="Calibri"/>
                <a:cs typeface="Calibri"/>
              </a:rPr>
              <a:t>corrientes </a:t>
            </a:r>
            <a:r>
              <a:rPr dirty="0" sz="2800" spc="-5">
                <a:latin typeface="Calibri"/>
                <a:cs typeface="Calibri"/>
              </a:rPr>
              <a:t>en ambos </a:t>
            </a:r>
            <a:r>
              <a:rPr dirty="0" sz="2800" spc="-10">
                <a:latin typeface="Calibri"/>
                <a:cs typeface="Calibri"/>
              </a:rPr>
              <a:t>extremos </a:t>
            </a:r>
            <a:r>
              <a:rPr dirty="0" sz="2800" spc="-5">
                <a:latin typeface="Calibri"/>
                <a:cs typeface="Calibri"/>
              </a:rPr>
              <a:t>de los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devanados.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600" y="4524885"/>
            <a:ext cx="7778750" cy="1952625"/>
            <a:chOff x="609600" y="4524885"/>
            <a:chExt cx="7778750" cy="19526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4524885"/>
              <a:ext cx="2995925" cy="19521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7691" y="4856597"/>
              <a:ext cx="3200155" cy="15746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38200"/>
            <a:ext cx="8859520" cy="5791200"/>
          </a:xfrm>
          <a:custGeom>
            <a:avLst/>
            <a:gdLst/>
            <a:ahLst/>
            <a:cxnLst/>
            <a:rect l="l" t="t" r="r" b="b"/>
            <a:pathLst>
              <a:path w="8859520" h="5791200">
                <a:moveTo>
                  <a:pt x="0" y="0"/>
                </a:moveTo>
                <a:lnTo>
                  <a:pt x="8859012" y="0"/>
                </a:lnTo>
                <a:lnTo>
                  <a:pt x="8859012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703945" cy="6584315"/>
          </a:xfrm>
          <a:prstGeom prst="rect">
            <a:avLst/>
          </a:prstGeom>
        </p:spPr>
        <p:txBody>
          <a:bodyPr wrap="square" lIns="0" tIns="205104" rIns="0" bIns="0" rtlCol="0" vert="horz">
            <a:spAutoFit/>
          </a:bodyPr>
          <a:lstStyle/>
          <a:p>
            <a:pPr algn="ctr" marR="14604">
              <a:lnSpc>
                <a:spcPct val="100000"/>
              </a:lnSpc>
              <a:spcBef>
                <a:spcPts val="1614"/>
              </a:spcBef>
            </a:pPr>
            <a:r>
              <a:rPr dirty="0" u="heavy" sz="2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según</a:t>
            </a:r>
            <a:r>
              <a:rPr dirty="0" u="heavy" sz="27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7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conexión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</a:t>
            </a:r>
            <a:endParaRPr sz="2700">
              <a:latin typeface="Calibri"/>
              <a:cs typeface="Calibri"/>
            </a:endParaRPr>
          </a:p>
          <a:p>
            <a:pPr algn="just" marL="355600" marR="7620" indent="-342900">
              <a:lnSpc>
                <a:spcPts val="3460"/>
              </a:lnSpc>
              <a:spcBef>
                <a:spcPts val="22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Existen </a:t>
            </a:r>
            <a:r>
              <a:rPr dirty="0" sz="3200">
                <a:latin typeface="Calibri"/>
                <a:cs typeface="Calibri"/>
              </a:rPr>
              <a:t>dos clasificaciones </a:t>
            </a:r>
            <a:r>
              <a:rPr dirty="0" sz="3200" spc="-10">
                <a:latin typeface="Calibri"/>
                <a:cs typeface="Calibri"/>
              </a:rPr>
              <a:t>generales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15">
                <a:latin typeface="Calibri"/>
                <a:cs typeface="Calibri"/>
              </a:rPr>
              <a:t>conexión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-10">
                <a:latin typeface="Calibri"/>
                <a:cs typeface="Calibri"/>
              </a:rPr>
              <a:t> neutro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cualquiera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5">
                <a:latin typeface="Calibri"/>
                <a:cs typeface="Calibri"/>
              </a:rPr>
              <a:t>máquinas:</a:t>
            </a:r>
            <a:endParaRPr sz="32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30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0" b="1">
                <a:latin typeface="Calibri"/>
                <a:cs typeface="Calibri"/>
              </a:rPr>
              <a:t>Neutros</a:t>
            </a:r>
            <a:r>
              <a:rPr dirty="0" sz="2800" spc="-3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aterrizados</a:t>
            </a:r>
            <a:endParaRPr sz="28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ts val="2590"/>
              </a:lnSpc>
              <a:spcBef>
                <a:spcPts val="64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400" spc="-15">
                <a:latin typeface="Calibri"/>
                <a:cs typeface="Calibri"/>
              </a:rPr>
              <a:t>Esta </a:t>
            </a:r>
            <a:r>
              <a:rPr dirty="0" sz="2400" spc="-5">
                <a:latin typeface="Calibri"/>
                <a:cs typeface="Calibri"/>
              </a:rPr>
              <a:t>se </a:t>
            </a:r>
            <a:r>
              <a:rPr dirty="0" sz="2400" spc="-10">
                <a:latin typeface="Calibri"/>
                <a:cs typeface="Calibri"/>
              </a:rPr>
              <a:t>conoce </a:t>
            </a:r>
            <a:r>
              <a:rPr dirty="0" sz="2400" spc="-5">
                <a:latin typeface="Calibri"/>
                <a:cs typeface="Calibri"/>
              </a:rPr>
              <a:t>como las </a:t>
            </a:r>
            <a:r>
              <a:rPr dirty="0" sz="2400" spc="-10">
                <a:latin typeface="Calibri"/>
                <a:cs typeface="Calibri"/>
              </a:rPr>
              <a:t>conexiones </a:t>
            </a:r>
            <a:r>
              <a:rPr dirty="0" sz="2400" spc="-5">
                <a:latin typeface="Calibri"/>
                <a:cs typeface="Calibri"/>
              </a:rPr>
              <a:t>donde el neutro de la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conexión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estrella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conecta</a:t>
            </a:r>
            <a:r>
              <a:rPr dirty="0" sz="2400">
                <a:latin typeface="Calibri"/>
                <a:cs typeface="Calibri"/>
              </a:rPr>
              <a:t> a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tierra.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Pero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esta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conexión </a:t>
            </a:r>
            <a:r>
              <a:rPr dirty="0" sz="2400" spc="-5">
                <a:latin typeface="Calibri"/>
                <a:cs typeface="Calibri"/>
              </a:rPr>
              <a:t> puede</a:t>
            </a:r>
            <a:r>
              <a:rPr dirty="0" sz="2400">
                <a:latin typeface="Calibri"/>
                <a:cs typeface="Calibri"/>
              </a:rPr>
              <a:t> ser </a:t>
            </a:r>
            <a:r>
              <a:rPr dirty="0" sz="2400" spc="-15">
                <a:latin typeface="Calibri"/>
                <a:cs typeface="Calibri"/>
              </a:rPr>
              <a:t>diferente:</a:t>
            </a:r>
            <a:endParaRPr sz="2400">
              <a:latin typeface="Calibri"/>
              <a:cs typeface="Calibri"/>
            </a:endParaRPr>
          </a:p>
          <a:p>
            <a:pPr algn="just" lvl="3" marL="1612900" indent="-229235">
              <a:lnSpc>
                <a:spcPct val="100000"/>
              </a:lnSpc>
              <a:spcBef>
                <a:spcPts val="235"/>
              </a:spcBef>
              <a:buFont typeface="Arial MT"/>
              <a:buChar char="–"/>
              <a:tabLst>
                <a:tab pos="1613535" algn="l"/>
              </a:tabLst>
            </a:pPr>
            <a:r>
              <a:rPr dirty="0" sz="2000" spc="-5" b="1">
                <a:latin typeface="Calibri"/>
                <a:cs typeface="Calibri"/>
              </a:rPr>
              <a:t>Sólidamente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aterrizado</a:t>
            </a:r>
            <a:endParaRPr sz="2000">
              <a:latin typeface="Calibri"/>
              <a:cs typeface="Calibri"/>
            </a:endParaRPr>
          </a:p>
          <a:p>
            <a:pPr algn="just" lvl="3" marL="1612900" indent="-229235">
              <a:lnSpc>
                <a:spcPct val="100000"/>
              </a:lnSpc>
              <a:spcBef>
                <a:spcPts val="240"/>
              </a:spcBef>
              <a:buFont typeface="Arial MT"/>
              <a:buChar char="–"/>
              <a:tabLst>
                <a:tab pos="1613535" algn="l"/>
              </a:tabLst>
            </a:pPr>
            <a:r>
              <a:rPr dirty="0" sz="2000" spc="-15" b="1">
                <a:latin typeface="Calibri"/>
                <a:cs typeface="Calibri"/>
              </a:rPr>
              <a:t>Aterrizado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por una impedancia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 bajo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valor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8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0" b="1">
                <a:latin typeface="Calibri"/>
                <a:cs typeface="Calibri"/>
              </a:rPr>
              <a:t>Neutros</a:t>
            </a:r>
            <a:r>
              <a:rPr dirty="0" sz="2800" spc="-3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aislados</a:t>
            </a:r>
            <a:endParaRPr sz="2800">
              <a:latin typeface="Calibri"/>
              <a:cs typeface="Calibri"/>
            </a:endParaRPr>
          </a:p>
          <a:p>
            <a:pPr algn="just" lvl="2" marL="1155700" marR="6985" indent="-228600">
              <a:lnSpc>
                <a:spcPts val="2590"/>
              </a:lnSpc>
              <a:spcBef>
                <a:spcPts val="64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400" spc="-15">
                <a:latin typeface="Calibri"/>
                <a:cs typeface="Calibri"/>
              </a:rPr>
              <a:t>Esta </a:t>
            </a:r>
            <a:r>
              <a:rPr dirty="0" sz="2400" spc="-5">
                <a:latin typeface="Calibri"/>
                <a:cs typeface="Calibri"/>
              </a:rPr>
              <a:t>se conoce como las </a:t>
            </a:r>
            <a:r>
              <a:rPr dirty="0" sz="2400" spc="-10">
                <a:latin typeface="Calibri"/>
                <a:cs typeface="Calibri"/>
              </a:rPr>
              <a:t>conexiones </a:t>
            </a:r>
            <a:r>
              <a:rPr dirty="0" sz="2400" spc="-5">
                <a:latin typeface="Calibri"/>
                <a:cs typeface="Calibri"/>
              </a:rPr>
              <a:t>donde no </a:t>
            </a:r>
            <a:r>
              <a:rPr dirty="0" sz="2400" spc="-20">
                <a:latin typeface="Calibri"/>
                <a:cs typeface="Calibri"/>
              </a:rPr>
              <a:t>hay </a:t>
            </a:r>
            <a:r>
              <a:rPr dirty="0" sz="2400" spc="-15">
                <a:latin typeface="Calibri"/>
                <a:cs typeface="Calibri"/>
              </a:rPr>
              <a:t>neutro, 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como la </a:t>
            </a:r>
            <a:r>
              <a:rPr dirty="0" sz="2400" spc="-10">
                <a:latin typeface="Calibri"/>
                <a:cs typeface="Calibri"/>
              </a:rPr>
              <a:t>conexión </a:t>
            </a:r>
            <a:r>
              <a:rPr dirty="0" sz="2400" spc="-5">
                <a:latin typeface="Calibri"/>
                <a:cs typeface="Calibri"/>
              </a:rPr>
              <a:t>en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delta, o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las </a:t>
            </a:r>
            <a:r>
              <a:rPr dirty="0" sz="2400" spc="-10">
                <a:latin typeface="Calibri"/>
                <a:cs typeface="Calibri"/>
              </a:rPr>
              <a:t>conexiones</a:t>
            </a:r>
            <a:r>
              <a:rPr dirty="0" sz="2400" spc="-5">
                <a:latin typeface="Calibri"/>
                <a:cs typeface="Calibri"/>
              </a:rPr>
              <a:t> en</a:t>
            </a:r>
            <a:r>
              <a:rPr dirty="0" sz="2400" spc="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estrella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sin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aterrizar</a:t>
            </a:r>
            <a:endParaRPr sz="24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ts val="2590"/>
              </a:lnSpc>
              <a:spcBef>
                <a:spcPts val="58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Algunos </a:t>
            </a:r>
            <a:r>
              <a:rPr dirty="0" u="heavy" sz="24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 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aterrizados </a:t>
            </a:r>
            <a:r>
              <a:rPr dirty="0" u="heavy" sz="24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mediante 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impedancia de muy </a:t>
            </a:r>
            <a:r>
              <a:rPr dirty="0" sz="2400" spc="-530" b="1" i="1">
                <a:latin typeface="Calibri"/>
                <a:cs typeface="Calibri"/>
              </a:rPr>
              <a:t> 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alto</a:t>
            </a:r>
            <a:r>
              <a:rPr dirty="0" u="heavy" sz="24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valor,</a:t>
            </a:r>
            <a:r>
              <a:rPr dirty="0" u="heavy" sz="24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también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se</a:t>
            </a:r>
            <a:r>
              <a:rPr dirty="0" u="heavy" sz="24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consideran</a:t>
            </a:r>
            <a:r>
              <a:rPr dirty="0" u="heavy" sz="24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con</a:t>
            </a:r>
            <a:r>
              <a:rPr dirty="0" u="heavy" sz="24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neutros </a:t>
            </a:r>
            <a:r>
              <a:rPr dirty="0" sz="2400" b="1" i="1">
                <a:latin typeface="Calibri"/>
                <a:cs typeface="Calibri"/>
              </a:rPr>
              <a:t> </a:t>
            </a:r>
            <a:r>
              <a:rPr dirty="0" u="heavy" sz="24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aislados.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32" y="577532"/>
            <a:ext cx="8903335" cy="6160135"/>
            <a:chOff x="120332" y="577532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15059" y="2981581"/>
              <a:ext cx="2466769" cy="21912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400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56841" y="711"/>
            <a:ext cx="475615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Conexiones</a:t>
            </a:r>
            <a:r>
              <a:rPr dirty="0" spc="-15"/>
              <a:t> </a:t>
            </a:r>
            <a:r>
              <a:rPr dirty="0"/>
              <a:t>neutros</a:t>
            </a:r>
            <a:r>
              <a:rPr dirty="0" spc="-15"/>
              <a:t> </a:t>
            </a:r>
            <a:r>
              <a:rPr dirty="0" spc="-20"/>
              <a:t>aterrados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620064"/>
            <a:ext cx="8680450" cy="878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  <a:tab pos="981710" algn="l"/>
                <a:tab pos="2245360" algn="l"/>
                <a:tab pos="4001135" algn="l"/>
                <a:tab pos="4665980" algn="l"/>
                <a:tab pos="5993130" algn="l"/>
                <a:tab pos="6507480" algn="l"/>
                <a:tab pos="7048500" algn="l"/>
              </a:tabLst>
            </a:pPr>
            <a:r>
              <a:rPr dirty="0" sz="2800" spc="-5">
                <a:latin typeface="Calibri"/>
                <a:cs typeface="Calibri"/>
              </a:rPr>
              <a:t>Los</a:t>
            </a:r>
            <a:r>
              <a:rPr dirty="0" sz="2800" spc="-5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neutros</a:t>
            </a:r>
            <a:r>
              <a:rPr dirty="0" sz="2800" spc="-5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a</a:t>
            </a:r>
            <a:r>
              <a:rPr dirty="0" sz="2800" spc="-50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erri</a:t>
            </a:r>
            <a:r>
              <a:rPr dirty="0" sz="2800" spc="-70">
                <a:latin typeface="Calibri"/>
                <a:cs typeface="Calibri"/>
              </a:rPr>
              <a:t>z</a:t>
            </a:r>
            <a:r>
              <a:rPr dirty="0" sz="2800" spc="-5">
                <a:latin typeface="Calibri"/>
                <a:cs typeface="Calibri"/>
              </a:rPr>
              <a:t>ados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son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posibles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las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con</a:t>
            </a:r>
            <a:r>
              <a:rPr dirty="0" sz="2800" spc="-50">
                <a:latin typeface="Calibri"/>
                <a:cs typeface="Calibri"/>
              </a:rPr>
              <a:t>e</a:t>
            </a:r>
            <a:r>
              <a:rPr dirty="0" sz="2800" spc="-5">
                <a:latin typeface="Calibri"/>
                <a:cs typeface="Calibri"/>
              </a:rPr>
              <a:t>xiones  </a:t>
            </a:r>
            <a:r>
              <a:rPr dirty="0" sz="2800" spc="-10">
                <a:latin typeface="Calibri"/>
                <a:cs typeface="Calibri"/>
              </a:rPr>
              <a:t>estrellas,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que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son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que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tienen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neutro.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1015" y="1628867"/>
            <a:ext cx="8395970" cy="4924425"/>
            <a:chOff x="381015" y="1628867"/>
            <a:chExt cx="8395970" cy="49244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54" y="1628867"/>
              <a:ext cx="2467424" cy="18188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15" y="4363041"/>
              <a:ext cx="2467463" cy="219017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48761" y="5029961"/>
              <a:ext cx="5715000" cy="1371600"/>
            </a:xfrm>
            <a:custGeom>
              <a:avLst/>
              <a:gdLst/>
              <a:ahLst/>
              <a:cxnLst/>
              <a:rect l="l" t="t" r="r" b="b"/>
              <a:pathLst>
                <a:path w="5715000" h="1371600">
                  <a:moveTo>
                    <a:pt x="0" y="685800"/>
                  </a:moveTo>
                  <a:lnTo>
                    <a:pt x="685800" y="0"/>
                  </a:lnTo>
                  <a:lnTo>
                    <a:pt x="685800" y="342900"/>
                  </a:lnTo>
                  <a:lnTo>
                    <a:pt x="5714999" y="342900"/>
                  </a:lnTo>
                  <a:lnTo>
                    <a:pt x="5714999" y="1028700"/>
                  </a:lnTo>
                  <a:lnTo>
                    <a:pt x="685800" y="1028700"/>
                  </a:lnTo>
                  <a:lnTo>
                    <a:pt x="685800" y="1371600"/>
                  </a:lnTo>
                  <a:lnTo>
                    <a:pt x="0" y="685800"/>
                  </a:lnTo>
                  <a:close/>
                </a:path>
              </a:pathLst>
            </a:custGeom>
            <a:ln w="259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502914" y="5463032"/>
            <a:ext cx="51479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015" marR="5080" indent="-23495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Calibri"/>
                <a:cs typeface="Calibri"/>
              </a:rPr>
              <a:t>Neutro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aterrizado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resistencia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relativamente </a:t>
            </a:r>
            <a:r>
              <a:rPr dirty="0" sz="1500" spc="-5">
                <a:latin typeface="Calibri"/>
                <a:cs typeface="Calibri"/>
              </a:rPr>
              <a:t>baja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magnitud, </a:t>
            </a:r>
            <a:r>
              <a:rPr dirty="0" sz="1500" spc="-3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corrientes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fase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tierra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reducen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considerablemente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972561" y="1533905"/>
            <a:ext cx="5791200" cy="1371600"/>
          </a:xfrm>
          <a:custGeom>
            <a:avLst/>
            <a:gdLst/>
            <a:ahLst/>
            <a:cxnLst/>
            <a:rect l="l" t="t" r="r" b="b"/>
            <a:pathLst>
              <a:path w="5791200" h="1371600">
                <a:moveTo>
                  <a:pt x="0" y="685800"/>
                </a:moveTo>
                <a:lnTo>
                  <a:pt x="685800" y="0"/>
                </a:lnTo>
                <a:lnTo>
                  <a:pt x="685800" y="342900"/>
                </a:lnTo>
                <a:lnTo>
                  <a:pt x="5791199" y="342900"/>
                </a:lnTo>
                <a:lnTo>
                  <a:pt x="5791199" y="1028700"/>
                </a:lnTo>
                <a:lnTo>
                  <a:pt x="685800" y="1028700"/>
                </a:lnTo>
                <a:lnTo>
                  <a:pt x="685800" y="1371600"/>
                </a:lnTo>
                <a:lnTo>
                  <a:pt x="0" y="6858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414521" y="1966340"/>
            <a:ext cx="52476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41855" marR="5080" indent="-212979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Calibri"/>
                <a:cs typeface="Calibri"/>
              </a:rPr>
              <a:t>Neutro sólidamente </a:t>
            </a:r>
            <a:r>
              <a:rPr dirty="0" sz="1500" spc="-10">
                <a:latin typeface="Calibri"/>
                <a:cs typeface="Calibri"/>
              </a:rPr>
              <a:t>aterrizado, </a:t>
            </a:r>
            <a:r>
              <a:rPr dirty="0" sz="1500" spc="-5">
                <a:latin typeface="Calibri"/>
                <a:cs typeface="Calibri"/>
              </a:rPr>
              <a:t>altas corrientes de cortocircuitos de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fase </a:t>
            </a:r>
            <a:r>
              <a:rPr dirty="0" sz="1500" spc="-5">
                <a:latin typeface="Calibri"/>
                <a:cs typeface="Calibri"/>
              </a:rPr>
              <a:t>a tierra.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67561" y="3068573"/>
            <a:ext cx="5410200" cy="1371600"/>
          </a:xfrm>
          <a:custGeom>
            <a:avLst/>
            <a:gdLst/>
            <a:ahLst/>
            <a:cxnLst/>
            <a:rect l="l" t="t" r="r" b="b"/>
            <a:pathLst>
              <a:path w="5410200" h="1371600">
                <a:moveTo>
                  <a:pt x="0" y="342900"/>
                </a:moveTo>
                <a:lnTo>
                  <a:pt x="4724400" y="342900"/>
                </a:lnTo>
                <a:lnTo>
                  <a:pt x="4724400" y="0"/>
                </a:lnTo>
                <a:lnTo>
                  <a:pt x="5410200" y="685800"/>
                </a:lnTo>
                <a:lnTo>
                  <a:pt x="4724400" y="1371600"/>
                </a:lnTo>
                <a:lnTo>
                  <a:pt x="4724400" y="1028700"/>
                </a:lnTo>
                <a:lnTo>
                  <a:pt x="0" y="1028700"/>
                </a:lnTo>
                <a:lnTo>
                  <a:pt x="0" y="3429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164742" y="3385515"/>
            <a:ext cx="4872355" cy="711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Calibri"/>
                <a:cs typeface="Calibri"/>
              </a:rPr>
              <a:t>Neutro </a:t>
            </a:r>
            <a:r>
              <a:rPr dirty="0" sz="1500" spc="-5">
                <a:latin typeface="Calibri"/>
                <a:cs typeface="Calibri"/>
              </a:rPr>
              <a:t>aterrizado </a:t>
            </a:r>
            <a:r>
              <a:rPr dirty="0" sz="1500">
                <a:latin typeface="Calibri"/>
                <a:cs typeface="Calibri"/>
              </a:rPr>
              <a:t>con un </a:t>
            </a:r>
            <a:r>
              <a:rPr dirty="0" sz="1500" spc="-10">
                <a:latin typeface="Calibri"/>
                <a:cs typeface="Calibri"/>
              </a:rPr>
              <a:t>transformador </a:t>
            </a:r>
            <a:r>
              <a:rPr dirty="0" sz="1500">
                <a:latin typeface="Calibri"/>
                <a:cs typeface="Calibri"/>
              </a:rPr>
              <a:t>de </a:t>
            </a:r>
            <a:r>
              <a:rPr dirty="0" sz="1500" spc="-10">
                <a:latin typeface="Calibri"/>
                <a:cs typeface="Calibri"/>
              </a:rPr>
              <a:t>alta </a:t>
            </a:r>
            <a:r>
              <a:rPr dirty="0" sz="1500">
                <a:latin typeface="Calibri"/>
                <a:cs typeface="Calibri"/>
              </a:rPr>
              <a:t>impedancia, 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fallas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 </a:t>
            </a:r>
            <a:r>
              <a:rPr dirty="0" sz="1500" spc="-10">
                <a:latin typeface="Calibri"/>
                <a:cs typeface="Calibri"/>
              </a:rPr>
              <a:t>tierra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muy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baja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magnitud,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existen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riesgos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sobretensiones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32" y="577532"/>
            <a:ext cx="8903335" cy="6160135"/>
            <a:chOff x="120332" y="577532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783" y="4470034"/>
              <a:ext cx="3517618" cy="1625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400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31140" y="0"/>
            <a:ext cx="8682990" cy="430339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algn="just" marL="2058670">
              <a:lnSpc>
                <a:spcPct val="100000"/>
              </a:lnSpc>
              <a:spcBef>
                <a:spcPts val="1270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dirty="0" u="heavy" sz="3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neutros</a:t>
            </a:r>
            <a:r>
              <a:rPr dirty="0" u="heavy" sz="3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aislados</a:t>
            </a:r>
            <a:endParaRPr sz="30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esquemas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delta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tienen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neutro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por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tanto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considerados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sistemas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neutros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aislados.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Algunos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artículos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científico-técnicos</a:t>
            </a:r>
            <a:r>
              <a:rPr dirty="0" sz="3200" spc="7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consideran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neutros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aterrizados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mediante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elevadas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impedancias,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como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sistemas</a:t>
            </a:r>
            <a:r>
              <a:rPr dirty="0" sz="3200" spc="7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72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neutros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aislados,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dado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comportamiento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muy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45">
                <a:latin typeface="Calibri"/>
                <a:cs typeface="Calibri"/>
              </a:rPr>
              <a:t>similar.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9361" y="4584953"/>
            <a:ext cx="4724400" cy="1524000"/>
          </a:xfrm>
          <a:custGeom>
            <a:avLst/>
            <a:gdLst/>
            <a:ahLst/>
            <a:cxnLst/>
            <a:rect l="l" t="t" r="r" b="b"/>
            <a:pathLst>
              <a:path w="4724400" h="1524000">
                <a:moveTo>
                  <a:pt x="0" y="762000"/>
                </a:moveTo>
                <a:lnTo>
                  <a:pt x="762000" y="0"/>
                </a:lnTo>
                <a:lnTo>
                  <a:pt x="762000" y="381000"/>
                </a:lnTo>
                <a:lnTo>
                  <a:pt x="4724399" y="381000"/>
                </a:lnTo>
                <a:lnTo>
                  <a:pt x="4724399" y="1143000"/>
                </a:lnTo>
                <a:lnTo>
                  <a:pt x="762000" y="1143000"/>
                </a:lnTo>
                <a:lnTo>
                  <a:pt x="762000" y="1524000"/>
                </a:lnTo>
                <a:lnTo>
                  <a:pt x="0" y="7620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542535" y="5094478"/>
            <a:ext cx="40970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5890" marR="5080" indent="-123825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Calibri"/>
                <a:cs typeface="Calibri"/>
              </a:rPr>
              <a:t>Esquema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en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delta,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fallas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 </a:t>
            </a:r>
            <a:r>
              <a:rPr dirty="0" sz="1500" spc="-10">
                <a:latin typeface="Calibri"/>
                <a:cs typeface="Calibri"/>
              </a:rPr>
              <a:t>tierra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son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muy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baja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magnitud,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pero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existen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riesgos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sobretensiones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09600"/>
            <a:ext cx="8859520" cy="6019800"/>
          </a:xfrm>
          <a:custGeom>
            <a:avLst/>
            <a:gdLst/>
            <a:ahLst/>
            <a:cxnLst/>
            <a:rect l="l" t="t" r="r" b="b"/>
            <a:pathLst>
              <a:path w="8859520" h="6019800">
                <a:moveTo>
                  <a:pt x="0" y="0"/>
                </a:moveTo>
                <a:lnTo>
                  <a:pt x="8859012" y="0"/>
                </a:lnTo>
                <a:lnTo>
                  <a:pt x="8859012" y="6019800"/>
                </a:lnTo>
                <a:lnTo>
                  <a:pt x="0" y="6019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707755" cy="6626225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algn="ctr" marR="16510">
              <a:lnSpc>
                <a:spcPct val="100000"/>
              </a:lnSpc>
              <a:spcBef>
                <a:spcPts val="1135"/>
              </a:spcBef>
            </a:pPr>
            <a:r>
              <a:rPr dirty="0" u="heavy" sz="27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¿Por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qué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aísla 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tierra?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16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Los </a:t>
            </a:r>
            <a:r>
              <a:rPr dirty="0" sz="2700" spc="-15">
                <a:latin typeface="Calibri"/>
                <a:cs typeface="Calibri"/>
              </a:rPr>
              <a:t>generadores </a:t>
            </a:r>
            <a:r>
              <a:rPr dirty="0" sz="2700" spc="-5">
                <a:latin typeface="Calibri"/>
                <a:cs typeface="Calibri"/>
              </a:rPr>
              <a:t>son las </a:t>
            </a:r>
            <a:r>
              <a:rPr dirty="0" sz="2700" spc="-15">
                <a:latin typeface="Calibri"/>
                <a:cs typeface="Calibri"/>
              </a:rPr>
              <a:t>fuentes </a:t>
            </a:r>
            <a:r>
              <a:rPr dirty="0" sz="2700" spc="-5">
                <a:latin typeface="Calibri"/>
                <a:cs typeface="Calibri"/>
              </a:rPr>
              <a:t>de un </a:t>
            </a:r>
            <a:r>
              <a:rPr dirty="0" sz="2700" spc="-15">
                <a:latin typeface="Calibri"/>
                <a:cs typeface="Calibri"/>
              </a:rPr>
              <a:t>sistema </a:t>
            </a:r>
            <a:r>
              <a:rPr dirty="0" sz="2700" spc="-10">
                <a:latin typeface="Calibri"/>
                <a:cs typeface="Calibri"/>
              </a:rPr>
              <a:t>eléctrico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 </a:t>
            </a:r>
            <a:r>
              <a:rPr dirty="0" sz="2700" spc="-25">
                <a:latin typeface="Calibri"/>
                <a:cs typeface="Calibri"/>
              </a:rPr>
              <a:t>tanto, </a:t>
            </a:r>
            <a:r>
              <a:rPr dirty="0" sz="2700" spc="-5">
                <a:latin typeface="Calibri"/>
                <a:cs typeface="Calibri"/>
              </a:rPr>
              <a:t>todo lo que pasa en el </a:t>
            </a:r>
            <a:r>
              <a:rPr dirty="0" sz="2700" spc="-10">
                <a:latin typeface="Calibri"/>
                <a:cs typeface="Calibri"/>
              </a:rPr>
              <a:t>sistema </a:t>
            </a:r>
            <a:r>
              <a:rPr dirty="0" sz="2700" spc="-20">
                <a:latin typeface="Calibri"/>
                <a:cs typeface="Calibri"/>
              </a:rPr>
              <a:t>provoca </a:t>
            </a:r>
            <a:r>
              <a:rPr dirty="0" sz="2700" spc="-5">
                <a:latin typeface="Calibri"/>
                <a:cs typeface="Calibri"/>
              </a:rPr>
              <a:t>cambios </a:t>
            </a:r>
            <a:r>
              <a:rPr dirty="0" sz="2700">
                <a:latin typeface="Calibri"/>
                <a:cs typeface="Calibri"/>
              </a:rPr>
              <a:t> en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40">
                <a:latin typeface="Calibri"/>
                <a:cs typeface="Calibri"/>
              </a:rPr>
              <a:t>generador.</a:t>
            </a:r>
            <a:endParaRPr sz="2700">
              <a:latin typeface="Calibri"/>
              <a:cs typeface="Calibri"/>
            </a:endParaRPr>
          </a:p>
          <a:p>
            <a:pPr algn="just" marL="355600" marR="8255" indent="-342900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mayor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frecuencia</a:t>
            </a:r>
            <a:r>
              <a:rPr dirty="0" sz="2700" spc="-5">
                <a:latin typeface="Calibri"/>
                <a:cs typeface="Calibri"/>
              </a:rPr>
              <a:t> 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averías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poseen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cortocircuitos monofásicos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dirty="0" sz="2700" spc="-5">
                <a:latin typeface="Calibri"/>
                <a:cs typeface="Calibri"/>
              </a:rPr>
              <a:t>. Casi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son el 70% </a:t>
            </a:r>
            <a:r>
              <a:rPr dirty="0" sz="2700" spc="-5">
                <a:latin typeface="Calibri"/>
                <a:cs typeface="Calibri"/>
              </a:rPr>
              <a:t>o </a:t>
            </a:r>
            <a:r>
              <a:rPr dirty="0" sz="2700">
                <a:latin typeface="Calibri"/>
                <a:cs typeface="Calibri"/>
              </a:rPr>
              <a:t>más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todos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cortocircuitos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ocurren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</a:t>
            </a:r>
            <a:r>
              <a:rPr dirty="0" sz="2700" spc="-10">
                <a:latin typeface="Calibri"/>
                <a:cs typeface="Calibri"/>
              </a:rPr>
              <a:t> sistema.</a:t>
            </a:r>
            <a:endParaRPr sz="27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neutros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aterrizados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resistencias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 impedancias de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pequeño valor</a:t>
            </a:r>
            <a:r>
              <a:rPr dirty="0" sz="2700" spc="-5">
                <a:latin typeface="Calibri"/>
                <a:cs typeface="Calibri"/>
              </a:rPr>
              <a:t>, se utilizan </a:t>
            </a:r>
            <a:r>
              <a:rPr dirty="0" sz="2700" spc="-25">
                <a:latin typeface="Calibri"/>
                <a:cs typeface="Calibri"/>
              </a:rPr>
              <a:t>para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limitar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magnitud de los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cortocircuitos de fase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dirty="0" sz="2700" spc="-5">
                <a:latin typeface="Calibri"/>
                <a:cs typeface="Calibri"/>
              </a:rPr>
              <a:t>, que en el caso del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aterrizado </a:t>
            </a:r>
            <a:r>
              <a:rPr dirty="0" sz="2700" spc="-10">
                <a:latin typeface="Calibri"/>
                <a:cs typeface="Calibri"/>
              </a:rPr>
              <a:t>sólidamente,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tiende a ser de mayor magnitud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cortocircuitos</a:t>
            </a:r>
            <a:r>
              <a:rPr dirty="0" u="heavy" sz="27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trifásicos</a:t>
            </a:r>
            <a:r>
              <a:rPr dirty="0" sz="2700" spc="-5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neutros aislados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completamente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 con altos valores de </a:t>
            </a:r>
            <a:r>
              <a:rPr dirty="0" sz="2700" spc="-6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impedancia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provocan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corrientes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 spc="60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cortocircuito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tierra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casi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insignificante.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estos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sistema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problema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entonces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entre fase y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dirty="0" sz="2700" spc="-5">
                <a:latin typeface="Calibri"/>
                <a:cs typeface="Calibri"/>
              </a:rPr>
              <a:t>, que puede </a:t>
            </a:r>
            <a:r>
              <a:rPr dirty="0" sz="2700">
                <a:latin typeface="Calibri"/>
                <a:cs typeface="Calibri"/>
              </a:rPr>
              <a:t>ser </a:t>
            </a:r>
            <a:r>
              <a:rPr dirty="0" sz="2700" spc="-5">
                <a:latin typeface="Calibri"/>
                <a:cs typeface="Calibri"/>
              </a:rPr>
              <a:t>superior que la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 spc="-5">
                <a:latin typeface="Calibri"/>
                <a:cs typeface="Calibri"/>
              </a:rPr>
              <a:t>nominal de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línea</a:t>
            </a:r>
            <a:r>
              <a:rPr dirty="0" sz="2700">
                <a:latin typeface="Calibri"/>
                <a:cs typeface="Calibri"/>
              </a:rPr>
              <a:t> y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tanto,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muy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peligrosas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aislamientos.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506" y="0"/>
            <a:ext cx="784542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/>
              <a:t>Generadores</a:t>
            </a:r>
            <a:r>
              <a:rPr dirty="0" sz="3200" spc="-55"/>
              <a:t> </a:t>
            </a:r>
            <a:r>
              <a:rPr dirty="0" sz="3200"/>
              <a:t>según</a:t>
            </a:r>
            <a:r>
              <a:rPr dirty="0" sz="3200" spc="-5"/>
              <a:t> </a:t>
            </a:r>
            <a:r>
              <a:rPr dirty="0" sz="3200"/>
              <a:t>su </a:t>
            </a:r>
            <a:r>
              <a:rPr dirty="0" sz="3200" spc="-10"/>
              <a:t>conexión</a:t>
            </a:r>
            <a:r>
              <a:rPr dirty="0" sz="3200" spc="-5"/>
              <a:t> </a:t>
            </a:r>
            <a:r>
              <a:rPr dirty="0" sz="3200"/>
              <a:t>con </a:t>
            </a:r>
            <a:r>
              <a:rPr dirty="0" sz="3200" spc="-25"/>
              <a:t>el</a:t>
            </a:r>
            <a:r>
              <a:rPr dirty="0" sz="3200" spc="-5"/>
              <a:t> </a:t>
            </a:r>
            <a:r>
              <a:rPr dirty="0" sz="3200" spc="-10"/>
              <a:t>sistema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28600" y="533400"/>
            <a:ext cx="8763000" cy="6172200"/>
          </a:xfrm>
          <a:custGeom>
            <a:avLst/>
            <a:gdLst/>
            <a:ahLst/>
            <a:cxnLst/>
            <a:rect l="l" t="t" r="r" b="b"/>
            <a:pathLst>
              <a:path w="8763000" h="6172200">
                <a:moveTo>
                  <a:pt x="0" y="0"/>
                </a:moveTo>
                <a:lnTo>
                  <a:pt x="8763000" y="0"/>
                </a:lnTo>
                <a:lnTo>
                  <a:pt x="8763000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504240"/>
            <a:ext cx="8609330" cy="598551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6985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Los </a:t>
            </a:r>
            <a:r>
              <a:rPr dirty="0" sz="2700" spc="-15">
                <a:latin typeface="Calibri"/>
                <a:cs typeface="Calibri"/>
              </a:rPr>
              <a:t>generadores </a:t>
            </a:r>
            <a:r>
              <a:rPr dirty="0" sz="2700" spc="-5">
                <a:latin typeface="Calibri"/>
                <a:cs typeface="Calibri"/>
              </a:rPr>
              <a:t>según la </a:t>
            </a:r>
            <a:r>
              <a:rPr dirty="0" sz="2700" spc="-10">
                <a:latin typeface="Calibri"/>
                <a:cs typeface="Calibri"/>
              </a:rPr>
              <a:t>potencia </a:t>
            </a:r>
            <a:r>
              <a:rPr dirty="0" sz="2700" spc="-5">
                <a:latin typeface="Calibri"/>
                <a:cs typeface="Calibri"/>
              </a:rPr>
              <a:t>se pueden </a:t>
            </a:r>
            <a:r>
              <a:rPr dirty="0" sz="2700" spc="-15">
                <a:latin typeface="Calibri"/>
                <a:cs typeface="Calibri"/>
              </a:rPr>
              <a:t>conectar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diferentes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formas</a:t>
            </a:r>
            <a:r>
              <a:rPr dirty="0" sz="2700">
                <a:latin typeface="Calibri"/>
                <a:cs typeface="Calibri"/>
              </a:rPr>
              <a:t> 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sistemas </a:t>
            </a:r>
            <a:r>
              <a:rPr dirty="0" sz="2700" spc="-5">
                <a:latin typeface="Calibri"/>
                <a:cs typeface="Calibri"/>
              </a:rPr>
              <a:t>eléctricos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potencia:</a:t>
            </a:r>
            <a:endParaRPr sz="27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54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spc="-10" b="1">
                <a:latin typeface="Calibri"/>
                <a:cs typeface="Calibri"/>
              </a:rPr>
              <a:t>Directo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Barra</a:t>
            </a:r>
            <a:endParaRPr sz="2400">
              <a:latin typeface="Calibri"/>
              <a:cs typeface="Calibri"/>
            </a:endParaRPr>
          </a:p>
          <a:p>
            <a:pPr algn="just" lvl="2" marL="1155700" marR="8255" indent="-228600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-10">
                <a:latin typeface="Calibri"/>
                <a:cs typeface="Calibri"/>
              </a:rPr>
              <a:t>generadores </a:t>
            </a:r>
            <a:r>
              <a:rPr dirty="0" sz="2000">
                <a:latin typeface="Calibri"/>
                <a:cs typeface="Calibri"/>
              </a:rPr>
              <a:t>de pequeña y mediana </a:t>
            </a:r>
            <a:r>
              <a:rPr dirty="0" sz="2000" spc="-5">
                <a:latin typeface="Calibri"/>
                <a:cs typeface="Calibri"/>
              </a:rPr>
              <a:t>potencia </a:t>
            </a:r>
            <a:r>
              <a:rPr dirty="0" sz="2000">
                <a:latin typeface="Calibri"/>
                <a:cs typeface="Calibri"/>
              </a:rPr>
              <a:t>tienden a </a:t>
            </a:r>
            <a:r>
              <a:rPr dirty="0" sz="2000" spc="-10">
                <a:latin typeface="Calibri"/>
                <a:cs typeface="Calibri"/>
              </a:rPr>
              <a:t>conectarse </a:t>
            </a:r>
            <a:r>
              <a:rPr dirty="0" sz="2000" spc="-5">
                <a:latin typeface="Calibri"/>
                <a:cs typeface="Calibri"/>
              </a:rPr>
              <a:t> directo</a:t>
            </a:r>
            <a:r>
              <a:rPr dirty="0" sz="2000">
                <a:latin typeface="Calibri"/>
                <a:cs typeface="Calibri"/>
              </a:rPr>
              <a:t> 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barra,</a:t>
            </a:r>
            <a:r>
              <a:rPr dirty="0" sz="2000">
                <a:latin typeface="Calibri"/>
                <a:cs typeface="Calibri"/>
              </a:rPr>
              <a:t> donde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normalmente</a:t>
            </a:r>
            <a:r>
              <a:rPr dirty="0" sz="2000">
                <a:latin typeface="Calibri"/>
                <a:cs typeface="Calibri"/>
              </a:rPr>
              <a:t> pueden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encontrarse</a:t>
            </a:r>
            <a:r>
              <a:rPr dirty="0" sz="2000" spc="-10">
                <a:latin typeface="Calibri"/>
                <a:cs typeface="Calibri"/>
              </a:rPr>
              <a:t> otros </a:t>
            </a:r>
            <a:r>
              <a:rPr dirty="0" sz="2000" spc="-5">
                <a:latin typeface="Calibri"/>
                <a:cs typeface="Calibri"/>
              </a:rPr>
              <a:t> generadores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misma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central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eléctrica.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29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Conectado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Barra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través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un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Transformador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Potencia</a:t>
            </a:r>
            <a:endParaRPr sz="24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ct val="90000"/>
              </a:lnSpc>
              <a:spcBef>
                <a:spcPts val="509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Si los </a:t>
            </a:r>
            <a:r>
              <a:rPr dirty="0" sz="2000" spc="-10">
                <a:latin typeface="Calibri"/>
                <a:cs typeface="Calibri"/>
              </a:rPr>
              <a:t>generadores </a:t>
            </a:r>
            <a:r>
              <a:rPr dirty="0" sz="2000">
                <a:latin typeface="Calibri"/>
                <a:cs typeface="Calibri"/>
              </a:rPr>
              <a:t>son de </a:t>
            </a:r>
            <a:r>
              <a:rPr dirty="0" sz="2000" spc="-15">
                <a:latin typeface="Calibri"/>
                <a:cs typeface="Calibri"/>
              </a:rPr>
              <a:t>gran </a:t>
            </a:r>
            <a:r>
              <a:rPr dirty="0" sz="2000" spc="-5">
                <a:latin typeface="Calibri"/>
                <a:cs typeface="Calibri"/>
              </a:rPr>
              <a:t>potencia, normalmente </a:t>
            </a:r>
            <a:r>
              <a:rPr dirty="0" sz="2000">
                <a:latin typeface="Calibri"/>
                <a:cs typeface="Calibri"/>
              </a:rPr>
              <a:t>se </a:t>
            </a:r>
            <a:r>
              <a:rPr dirty="0" sz="2000" spc="-5">
                <a:latin typeface="Calibri"/>
                <a:cs typeface="Calibri"/>
              </a:rPr>
              <a:t>conectan </a:t>
            </a:r>
            <a:r>
              <a:rPr dirty="0" sz="2000">
                <a:latin typeface="Calibri"/>
                <a:cs typeface="Calibri"/>
              </a:rPr>
              <a:t>a la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barra </a:t>
            </a:r>
            <a:r>
              <a:rPr dirty="0" sz="2000">
                <a:latin typeface="Calibri"/>
                <a:cs typeface="Calibri"/>
              </a:rPr>
              <a:t>de la </a:t>
            </a:r>
            <a:r>
              <a:rPr dirty="0" sz="2000" spc="-5">
                <a:latin typeface="Calibri"/>
                <a:cs typeface="Calibri"/>
              </a:rPr>
              <a:t>subestación </a:t>
            </a: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 spc="-15">
                <a:latin typeface="Calibri"/>
                <a:cs typeface="Calibri"/>
              </a:rPr>
              <a:t>través </a:t>
            </a:r>
            <a:r>
              <a:rPr dirty="0" sz="2000">
                <a:latin typeface="Calibri"/>
                <a:cs typeface="Calibri"/>
              </a:rPr>
              <a:t>de un </a:t>
            </a:r>
            <a:r>
              <a:rPr dirty="0" sz="2000" spc="-25">
                <a:latin typeface="Calibri"/>
                <a:cs typeface="Calibri"/>
              </a:rPr>
              <a:t>transformador.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 </a:t>
            </a:r>
            <a:r>
              <a:rPr dirty="0" sz="2000" spc="-10">
                <a:latin typeface="Calibri"/>
                <a:cs typeface="Calibri"/>
              </a:rPr>
              <a:t>esta barra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alta tensión pueden </a:t>
            </a:r>
            <a:r>
              <a:rPr dirty="0" sz="2000" spc="-5">
                <a:latin typeface="Calibri"/>
                <a:cs typeface="Calibri"/>
              </a:rPr>
              <a:t>estar </a:t>
            </a:r>
            <a:r>
              <a:rPr dirty="0" sz="2000" spc="-10">
                <a:latin typeface="Calibri"/>
                <a:cs typeface="Calibri"/>
              </a:rPr>
              <a:t>otros generadores </a:t>
            </a:r>
            <a:r>
              <a:rPr dirty="0" sz="2000" spc="-5">
                <a:latin typeface="Calibri"/>
                <a:cs typeface="Calibri"/>
              </a:rPr>
              <a:t>conectados igualmente </a:t>
            </a: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través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transformadores</a:t>
            </a:r>
            <a:r>
              <a:rPr dirty="0" sz="2000">
                <a:latin typeface="Calibri"/>
                <a:cs typeface="Calibri"/>
              </a:rPr>
              <a:t> 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simplemente</a:t>
            </a:r>
            <a:r>
              <a:rPr dirty="0" sz="2000">
                <a:latin typeface="Calibri"/>
                <a:cs typeface="Calibri"/>
              </a:rPr>
              <a:t> 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central</a:t>
            </a:r>
            <a:r>
              <a:rPr dirty="0" sz="2000">
                <a:latin typeface="Calibri"/>
                <a:cs typeface="Calibri"/>
              </a:rPr>
              <a:t> puede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estar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formado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sola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unidad,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aunque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común.</a:t>
            </a:r>
            <a:endParaRPr sz="20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Arial MT"/>
              <a:buChar char="•"/>
            </a:pPr>
            <a:endParaRPr sz="2600">
              <a:latin typeface="Calibri"/>
              <a:cs typeface="Calibri"/>
            </a:endParaRPr>
          </a:p>
          <a:p>
            <a:pPr algn="just" lvl="1" marL="756285" marR="5715" indent="-287020">
              <a:lnSpc>
                <a:spcPct val="9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400" spc="-15">
                <a:latin typeface="Calibri"/>
                <a:cs typeface="Calibri"/>
              </a:rPr>
              <a:t>Estos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esquemas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son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resultado</a:t>
            </a:r>
            <a:r>
              <a:rPr dirty="0" sz="2400" spc="-5">
                <a:latin typeface="Calibri"/>
                <a:cs typeface="Calibri"/>
              </a:rPr>
              <a:t> 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análisis</a:t>
            </a:r>
            <a:r>
              <a:rPr dirty="0" sz="2400" spc="5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técnico- </a:t>
            </a:r>
            <a:r>
              <a:rPr dirty="0" sz="2400" spc="-5">
                <a:latin typeface="Calibri"/>
                <a:cs typeface="Calibri"/>
              </a:rPr>
              <a:t> económicos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profundos</a:t>
            </a:r>
            <a:r>
              <a:rPr dirty="0" sz="2400">
                <a:latin typeface="Calibri"/>
                <a:cs typeface="Calibri"/>
              </a:rPr>
              <a:t> del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suministro</a:t>
            </a:r>
            <a:r>
              <a:rPr dirty="0" sz="2400" spc="-5">
                <a:latin typeface="Calibri"/>
                <a:cs typeface="Calibri"/>
              </a:rPr>
              <a:t> eléctrico.</a:t>
            </a:r>
            <a:r>
              <a:rPr dirty="0" sz="2400">
                <a:latin typeface="Calibri"/>
                <a:cs typeface="Calibri"/>
              </a:rPr>
              <a:t> Un 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transformador </a:t>
            </a:r>
            <a:r>
              <a:rPr dirty="0" sz="2400" spc="-5">
                <a:latin typeface="Calibri"/>
                <a:cs typeface="Calibri"/>
              </a:rPr>
              <a:t>adicional es un </a:t>
            </a:r>
            <a:r>
              <a:rPr dirty="0" sz="2400" spc="-15">
                <a:latin typeface="Calibri"/>
                <a:cs typeface="Calibri"/>
              </a:rPr>
              <a:t>costo </a:t>
            </a:r>
            <a:r>
              <a:rPr dirty="0" sz="2400" spc="-10">
                <a:latin typeface="Calibri"/>
                <a:cs typeface="Calibri"/>
              </a:rPr>
              <a:t>considerable, </a:t>
            </a:r>
            <a:r>
              <a:rPr dirty="0" sz="2400" spc="-5">
                <a:latin typeface="Calibri"/>
                <a:cs typeface="Calibri"/>
              </a:rPr>
              <a:t>pero mucho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más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costosos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pueden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resultar</a:t>
            </a:r>
            <a:r>
              <a:rPr dirty="0" sz="2400" spc="-5">
                <a:latin typeface="Calibri"/>
                <a:cs typeface="Calibri"/>
              </a:rPr>
              <a:t> los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impactos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directos</a:t>
            </a:r>
            <a:r>
              <a:rPr dirty="0" sz="2400" spc="-5">
                <a:latin typeface="Calibri"/>
                <a:cs typeface="Calibri"/>
              </a:rPr>
              <a:t> 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las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averías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líneas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para </a:t>
            </a:r>
            <a:r>
              <a:rPr dirty="0" sz="2400" spc="-5">
                <a:latin typeface="Calibri"/>
                <a:cs typeface="Calibri"/>
              </a:rPr>
              <a:t>los</a:t>
            </a:r>
            <a:r>
              <a:rPr dirty="0" sz="2400" spc="-10">
                <a:latin typeface="Calibri"/>
                <a:cs typeface="Calibri"/>
              </a:rPr>
              <a:t> generadores.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0701" y="711"/>
            <a:ext cx="3951604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Conexión</a:t>
            </a:r>
            <a:r>
              <a:rPr dirty="0" spc="-20"/>
              <a:t> </a:t>
            </a:r>
            <a:r>
              <a:rPr dirty="0"/>
              <a:t>Directo</a:t>
            </a:r>
            <a:r>
              <a:rPr dirty="0" spc="-65"/>
              <a:t> </a:t>
            </a:r>
            <a:r>
              <a:rPr dirty="0"/>
              <a:t>a</a:t>
            </a:r>
            <a:r>
              <a:rPr dirty="0" spc="-20"/>
              <a:t> </a:t>
            </a:r>
            <a:r>
              <a:rPr dirty="0" spc="-15"/>
              <a:t>Barra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1588"/>
            <a:ext cx="8685530" cy="5869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Aunque los </a:t>
            </a:r>
            <a:r>
              <a:rPr dirty="0" sz="2700" spc="-15">
                <a:latin typeface="Calibri"/>
                <a:cs typeface="Calibri"/>
              </a:rPr>
              <a:t>generadores </a:t>
            </a:r>
            <a:r>
              <a:rPr dirty="0" sz="2700" spc="-5">
                <a:latin typeface="Calibri"/>
                <a:cs typeface="Calibri"/>
              </a:rPr>
              <a:t>son </a:t>
            </a:r>
            <a:r>
              <a:rPr dirty="0" sz="2700" spc="-10">
                <a:latin typeface="Calibri"/>
                <a:cs typeface="Calibri"/>
              </a:rPr>
              <a:t>construidos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 spc="-15">
                <a:latin typeface="Calibri"/>
                <a:cs typeface="Calibri"/>
              </a:rPr>
              <a:t>acuerdo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su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potencia, </a:t>
            </a:r>
            <a:r>
              <a:rPr dirty="0" sz="2700" spc="-5">
                <a:latin typeface="Calibri"/>
                <a:cs typeface="Calibri"/>
              </a:rPr>
              <a:t>con tensiones </a:t>
            </a:r>
            <a:r>
              <a:rPr dirty="0" sz="2700" spc="-20">
                <a:latin typeface="Calibri"/>
                <a:cs typeface="Calibri"/>
              </a:rPr>
              <a:t>entre </a:t>
            </a:r>
            <a:r>
              <a:rPr dirty="0" sz="2700" spc="-5">
                <a:latin typeface="Calibri"/>
                <a:cs typeface="Calibri"/>
              </a:rPr>
              <a:t>baja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media, como </a:t>
            </a:r>
            <a:r>
              <a:rPr dirty="0" sz="2700" spc="-15">
                <a:latin typeface="Calibri"/>
                <a:cs typeface="Calibri"/>
              </a:rPr>
              <a:t>quiera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hará </a:t>
            </a:r>
            <a:r>
              <a:rPr dirty="0" sz="2700" spc="-15">
                <a:latin typeface="Calibri"/>
                <a:cs typeface="Calibri"/>
              </a:rPr>
              <a:t>falta </a:t>
            </a:r>
            <a:r>
              <a:rPr dirty="0" sz="2700" spc="-10">
                <a:latin typeface="Calibri"/>
                <a:cs typeface="Calibri"/>
              </a:rPr>
              <a:t>elevar </a:t>
            </a:r>
            <a:r>
              <a:rPr dirty="0" sz="2700">
                <a:latin typeface="Calibri"/>
                <a:cs typeface="Calibri"/>
              </a:rPr>
              <a:t>la </a:t>
            </a:r>
            <a:r>
              <a:rPr dirty="0" sz="2700" spc="-10">
                <a:latin typeface="Calibri"/>
                <a:cs typeface="Calibri"/>
              </a:rPr>
              <a:t>tensión mediante </a:t>
            </a:r>
            <a:r>
              <a:rPr dirty="0" sz="2700" spc="-20">
                <a:latin typeface="Calibri"/>
                <a:cs typeface="Calibri"/>
              </a:rPr>
              <a:t>transformadores </a:t>
            </a:r>
            <a:r>
              <a:rPr dirty="0" sz="2700">
                <a:latin typeface="Calibri"/>
                <a:cs typeface="Calibri"/>
              </a:rPr>
              <a:t>de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potencia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trasmitirla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sistema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potencia.</a:t>
            </a:r>
            <a:r>
              <a:rPr dirty="0" sz="2700" spc="-5">
                <a:latin typeface="Calibri"/>
                <a:cs typeface="Calibri"/>
              </a:rPr>
              <a:t> Se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emplea uno solo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transformador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15">
                <a:latin typeface="Calibri"/>
                <a:cs typeface="Calibri"/>
              </a:rPr>
              <a:t> elevar</a:t>
            </a:r>
            <a:r>
              <a:rPr dirty="0" sz="2700" spc="58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 spc="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>
                <a:latin typeface="Calibri"/>
                <a:cs typeface="Calibri"/>
              </a:rPr>
              <a:t> un grupo de unidades </a:t>
            </a:r>
            <a:r>
              <a:rPr dirty="0" sz="2700" spc="-20">
                <a:latin typeface="Calibri"/>
                <a:cs typeface="Calibri"/>
              </a:rPr>
              <a:t>generadoras </a:t>
            </a:r>
            <a:r>
              <a:rPr dirty="0" sz="2700" spc="-10">
                <a:latin typeface="Calibri"/>
                <a:cs typeface="Calibri"/>
              </a:rPr>
              <a:t>conectadas </a:t>
            </a:r>
            <a:r>
              <a:rPr dirty="0" sz="2700" spc="-15">
                <a:latin typeface="Calibri"/>
                <a:cs typeface="Calibri"/>
              </a:rPr>
              <a:t>directo </a:t>
            </a:r>
            <a:r>
              <a:rPr dirty="0" sz="2700">
                <a:latin typeface="Calibri"/>
                <a:cs typeface="Calibri"/>
              </a:rPr>
              <a:t>a la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barra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algn="just" marL="355600" marR="3002280" indent="-342900">
              <a:lnSpc>
                <a:spcPct val="12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ventaja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</a:t>
            </a:r>
            <a:r>
              <a:rPr dirty="0" sz="2700" spc="6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ahorra </a:t>
            </a:r>
            <a:r>
              <a:rPr dirty="0" sz="2700" spc="-5">
                <a:latin typeface="Calibri"/>
                <a:cs typeface="Calibri"/>
              </a:rPr>
              <a:t>mucho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costo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los </a:t>
            </a:r>
            <a:r>
              <a:rPr dirty="0" sz="2700" spc="-10">
                <a:latin typeface="Calibri"/>
                <a:cs typeface="Calibri"/>
              </a:rPr>
              <a:t>transformadores,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pero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fenómenos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afecten</a:t>
            </a:r>
            <a:r>
              <a:rPr dirty="0" u="heavy" sz="2700" spc="5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uno de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tendrán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 </a:t>
            </a:r>
            <a:r>
              <a:rPr dirty="0" sz="2700" spc="-6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impacto directo en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otras unidades </a:t>
            </a:r>
            <a:r>
              <a:rPr dirty="0" sz="2700" spc="-600" b="1" i="1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generadoras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5522" y="3920248"/>
            <a:ext cx="2364237" cy="24854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025" y="711"/>
            <a:ext cx="800989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Conexión </a:t>
            </a:r>
            <a:r>
              <a:rPr dirty="0"/>
              <a:t>a</a:t>
            </a:r>
            <a:r>
              <a:rPr dirty="0" spc="-5"/>
              <a:t> </a:t>
            </a:r>
            <a:r>
              <a:rPr dirty="0" spc="-20"/>
              <a:t>través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25"/>
              <a:t>Transformadores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5"/>
              <a:t> Potencia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0064"/>
            <a:ext cx="8681720" cy="3098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En </a:t>
            </a:r>
            <a:r>
              <a:rPr dirty="0" sz="2800" spc="-20">
                <a:latin typeface="Calibri"/>
                <a:cs typeface="Calibri"/>
              </a:rPr>
              <a:t>este </a:t>
            </a:r>
            <a:r>
              <a:rPr dirty="0" sz="2800" spc="-5">
                <a:latin typeface="Calibri"/>
                <a:cs typeface="Calibri"/>
              </a:rPr>
              <a:t>esquema cada una de las unidades de </a:t>
            </a:r>
            <a:r>
              <a:rPr dirty="0" sz="2800" spc="-15">
                <a:latin typeface="Calibri"/>
                <a:cs typeface="Calibri"/>
              </a:rPr>
              <a:t>generación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 un </a:t>
            </a:r>
            <a:r>
              <a:rPr dirty="0" sz="2800" spc="-15">
                <a:latin typeface="Calibri"/>
                <a:cs typeface="Calibri"/>
              </a:rPr>
              <a:t>central </a:t>
            </a:r>
            <a:r>
              <a:rPr dirty="0" sz="2800" spc="-5">
                <a:latin typeface="Calibri"/>
                <a:cs typeface="Calibri"/>
              </a:rPr>
              <a:t>cualquiera, se </a:t>
            </a:r>
            <a:r>
              <a:rPr dirty="0" sz="2800" spc="-10">
                <a:latin typeface="Calibri"/>
                <a:cs typeface="Calibri"/>
              </a:rPr>
              <a:t>conecta </a:t>
            </a:r>
            <a:r>
              <a:rPr dirty="0" sz="2800" spc="-5">
                <a:latin typeface="Calibri"/>
                <a:cs typeface="Calibri"/>
              </a:rPr>
              <a:t>a la </a:t>
            </a:r>
            <a:r>
              <a:rPr dirty="0" sz="2800" spc="-20">
                <a:latin typeface="Calibri"/>
                <a:cs typeface="Calibri"/>
              </a:rPr>
              <a:t>barra </a:t>
            </a:r>
            <a:r>
              <a:rPr dirty="0" sz="2800" spc="-5">
                <a:latin typeface="Calibri"/>
                <a:cs typeface="Calibri"/>
              </a:rPr>
              <a:t>principal a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través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separado</a:t>
            </a:r>
            <a:r>
              <a:rPr dirty="0" sz="2800" spc="-5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Además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elevar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tensión,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reactancia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del </a:t>
            </a:r>
            <a:r>
              <a:rPr dirty="0" sz="2800" spc="-625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provoca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 las averías </a:t>
            </a:r>
            <a:r>
              <a:rPr dirty="0" sz="2800" spc="-5">
                <a:latin typeface="Calibri"/>
                <a:cs typeface="Calibri"/>
              </a:rPr>
              <a:t>en las líneas, que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son las más </a:t>
            </a:r>
            <a:r>
              <a:rPr dirty="0" sz="2800" spc="-10">
                <a:latin typeface="Calibri"/>
                <a:cs typeface="Calibri"/>
              </a:rPr>
              <a:t>probables,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tengan un impacto menor en la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generación</a:t>
            </a:r>
            <a:r>
              <a:rPr dirty="0" sz="2800" spc="-5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09306" y="4600436"/>
            <a:ext cx="6525259" cy="1905635"/>
            <a:chOff x="1209306" y="4600436"/>
            <a:chExt cx="6525259" cy="19056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9306" y="4600436"/>
              <a:ext cx="2067046" cy="190513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7364" y="4772855"/>
              <a:ext cx="2066716" cy="15899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43761" y="3810761"/>
            <a:ext cx="2209800" cy="64643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164465" marR="121920" indent="-38100">
              <a:lnSpc>
                <a:spcPct val="100000"/>
              </a:lnSpc>
              <a:spcBef>
                <a:spcPts val="240"/>
              </a:spcBef>
            </a:pPr>
            <a:r>
              <a:rPr dirty="0" sz="1800" spc="-5">
                <a:latin typeface="Calibri"/>
                <a:cs typeface="Calibri"/>
              </a:rPr>
              <a:t>Con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interruptor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lado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5">
                <a:latin typeface="Calibri"/>
                <a:cs typeface="Calibri"/>
              </a:rPr>
              <a:t>baja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tensión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9561" y="3886961"/>
            <a:ext cx="2209800" cy="64643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240"/>
              </a:spcBef>
            </a:pPr>
            <a:r>
              <a:rPr dirty="0" sz="1800">
                <a:latin typeface="Calibri"/>
                <a:cs typeface="Calibri"/>
              </a:rPr>
              <a:t>Sin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interruptor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el</a:t>
            </a:r>
            <a:endParaRPr sz="180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lado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5">
                <a:latin typeface="Calibri"/>
                <a:cs typeface="Calibri"/>
              </a:rPr>
              <a:t>baja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tensión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5974" y="711"/>
            <a:ext cx="683514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Conexión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5"/>
              <a:t>transformadores</a:t>
            </a:r>
            <a:r>
              <a:rPr dirty="0" spc="-5"/>
              <a:t> </a:t>
            </a:r>
            <a:r>
              <a:rPr dirty="0" spc="-10"/>
              <a:t>auxiliares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32" y="577532"/>
            <a:ext cx="8903335" cy="6160135"/>
            <a:chOff x="120332" y="577532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400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39" y="1370075"/>
              <a:ext cx="8312150" cy="21590"/>
            </a:xfrm>
            <a:custGeom>
              <a:avLst/>
              <a:gdLst/>
              <a:ahLst/>
              <a:cxnLst/>
              <a:rect l="l" t="t" r="r" b="b"/>
              <a:pathLst>
                <a:path w="8312150" h="21590">
                  <a:moveTo>
                    <a:pt x="8311895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8311895" y="21336"/>
                  </a:lnTo>
                  <a:lnTo>
                    <a:pt x="8311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623112"/>
            <a:ext cx="8683625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centrales</a:t>
            </a:r>
            <a:r>
              <a:rPr dirty="0" sz="2500" spc="-5">
                <a:latin typeface="Calibri"/>
                <a:cs typeface="Calibri"/>
              </a:rPr>
              <a:t> eléctrica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emplean</a:t>
            </a:r>
            <a:r>
              <a:rPr dirty="0" u="heavy" sz="2500" spc="5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transformadores </a:t>
            </a:r>
            <a:r>
              <a:rPr dirty="0" sz="2500" spc="-555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auxiliares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para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10" b="1" i="1">
                <a:latin typeface="Calibri"/>
                <a:cs typeface="Calibri"/>
              </a:rPr>
              <a:t>alimentar</a:t>
            </a:r>
            <a:r>
              <a:rPr dirty="0" sz="2500" spc="-5" b="1" i="1">
                <a:latin typeface="Calibri"/>
                <a:cs typeface="Calibri"/>
              </a:rPr>
              <a:t> a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los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15" b="1" i="1">
                <a:latin typeface="Calibri"/>
                <a:cs typeface="Calibri"/>
              </a:rPr>
              <a:t>restantes</a:t>
            </a:r>
            <a:r>
              <a:rPr dirty="0" sz="2500" spc="540" b="1" i="1">
                <a:latin typeface="Calibri"/>
                <a:cs typeface="Calibri"/>
              </a:rPr>
              <a:t> </a:t>
            </a:r>
            <a:r>
              <a:rPr dirty="0" sz="2500" spc="-10" b="1" i="1">
                <a:latin typeface="Calibri"/>
                <a:cs typeface="Calibri"/>
              </a:rPr>
              <a:t>componentes </a:t>
            </a:r>
            <a:r>
              <a:rPr dirty="0" sz="2500" spc="-5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importantes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una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central</a:t>
            </a:r>
            <a:r>
              <a:rPr dirty="0" sz="2500" spc="-10" b="1" i="1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como son las bombas, ventiladores,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compresores,</a:t>
            </a:r>
            <a:r>
              <a:rPr dirty="0" sz="2500" spc="-5">
                <a:latin typeface="Calibri"/>
                <a:cs typeface="Calibri"/>
              </a:rPr>
              <a:t> oficinas,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otros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muchos.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Estos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transformadores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también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conocidos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transformadores </a:t>
            </a:r>
            <a:r>
              <a:rPr dirty="0" sz="2500" spc="-5">
                <a:latin typeface="Calibri"/>
                <a:cs typeface="Calibri"/>
              </a:rPr>
              <a:t>de uso de </a:t>
            </a:r>
            <a:r>
              <a:rPr dirty="0" sz="2500" spc="-15">
                <a:latin typeface="Calibri"/>
                <a:cs typeface="Calibri"/>
              </a:rPr>
              <a:t>planta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 pueden </a:t>
            </a:r>
            <a:r>
              <a:rPr dirty="0" sz="2500" spc="-10">
                <a:latin typeface="Calibri"/>
                <a:cs typeface="Calibri"/>
              </a:rPr>
              <a:t>conectar </a:t>
            </a:r>
            <a:r>
              <a:rPr dirty="0" sz="2500" spc="-5">
                <a:latin typeface="Calibri"/>
                <a:cs typeface="Calibri"/>
              </a:rPr>
              <a:t>uno por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cada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para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toda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planta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conectado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barra.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14353" y="4362708"/>
            <a:ext cx="7601584" cy="2153285"/>
            <a:chOff x="714353" y="4362708"/>
            <a:chExt cx="7601584" cy="21532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53" y="4362708"/>
              <a:ext cx="2742637" cy="21531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3851" y="4657949"/>
              <a:ext cx="4181496" cy="185716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10362" y="3582161"/>
            <a:ext cx="2438400" cy="64643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solo</a:t>
            </a:r>
            <a:r>
              <a:rPr dirty="0" sz="1800" spc="-10">
                <a:latin typeface="Calibri"/>
                <a:cs typeface="Calibri"/>
              </a:rPr>
              <a:t> transformador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uso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planta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01361" y="3850385"/>
            <a:ext cx="3657600" cy="64643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198755" marR="193040" indent="100330">
              <a:lnSpc>
                <a:spcPct val="100000"/>
              </a:lnSpc>
              <a:spcBef>
                <a:spcPts val="240"/>
              </a:spcBef>
            </a:pP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solo </a:t>
            </a:r>
            <a:r>
              <a:rPr dirty="0" sz="1800" spc="-10">
                <a:latin typeface="Calibri"/>
                <a:cs typeface="Calibri"/>
              </a:rPr>
              <a:t>transformador</a:t>
            </a:r>
            <a:r>
              <a:rPr dirty="0" sz="1800" spc="-5">
                <a:latin typeface="Calibri"/>
                <a:cs typeface="Calibri"/>
              </a:rPr>
              <a:t> 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uso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planta</a:t>
            </a:r>
            <a:r>
              <a:rPr dirty="0" sz="1800" spc="-5">
                <a:latin typeface="Calibri"/>
                <a:cs typeface="Calibri"/>
              </a:rPr>
              <a:t> por cada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unidad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generadora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0214" y="711"/>
            <a:ext cx="7566659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6635" algn="l"/>
              </a:tabLst>
            </a:pPr>
            <a:r>
              <a:rPr dirty="0" spc="-5"/>
              <a:t>Alimentación	</a:t>
            </a:r>
            <a:r>
              <a:rPr dirty="0" spc="-20"/>
              <a:t>Alternativa</a:t>
            </a:r>
            <a:r>
              <a:rPr dirty="0"/>
              <a:t> de las </a:t>
            </a:r>
            <a:r>
              <a:rPr dirty="0" spc="-25"/>
              <a:t>carga</a:t>
            </a:r>
            <a:r>
              <a:rPr dirty="0"/>
              <a:t> </a:t>
            </a:r>
            <a:r>
              <a:rPr dirty="0" spc="-15"/>
              <a:t>auxiliares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0064"/>
            <a:ext cx="8684260" cy="3609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Las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cargas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auxiliares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una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central</a:t>
            </a:r>
            <a:r>
              <a:rPr dirty="0" sz="2800" spc="605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tienen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igual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importancia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 la propia máquina generadora</a:t>
            </a:r>
            <a:r>
              <a:rPr dirty="0" sz="2800" spc="-5">
                <a:latin typeface="Calibri"/>
                <a:cs typeface="Calibri"/>
              </a:rPr>
              <a:t>, dado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que las </a:t>
            </a:r>
            <a:r>
              <a:rPr dirty="0" sz="2800" spc="-10">
                <a:latin typeface="Calibri"/>
                <a:cs typeface="Calibri"/>
              </a:rPr>
              <a:t>averías </a:t>
            </a:r>
            <a:r>
              <a:rPr dirty="0" sz="2800" spc="-5">
                <a:latin typeface="Calibri"/>
                <a:cs typeface="Calibri"/>
              </a:rPr>
              <a:t>en una bomba de agua o un </a:t>
            </a:r>
            <a:r>
              <a:rPr dirty="0" sz="2800" spc="-35">
                <a:latin typeface="Calibri"/>
                <a:cs typeface="Calibri"/>
              </a:rPr>
              <a:t>compresor, 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desconectar</a:t>
            </a:r>
            <a:r>
              <a:rPr dirty="0" u="heavy" sz="28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planta</a:t>
            </a:r>
            <a:r>
              <a:rPr dirty="0" u="heavy" sz="28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completo</a:t>
            </a:r>
            <a:r>
              <a:rPr dirty="0" sz="2800" spc="-15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10">
                <a:latin typeface="Calibri"/>
                <a:cs typeface="Calibri"/>
              </a:rPr>
              <a:t>Igualmente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cuando se quiere arrancar a un </a:t>
            </a:r>
            <a:r>
              <a:rPr dirty="0" u="heavy" sz="2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generador, </a:t>
            </a:r>
            <a:r>
              <a:rPr dirty="0" sz="2800" spc="-15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primero</a:t>
            </a:r>
            <a:r>
              <a:rPr dirty="0" u="heavy" sz="28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2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imprescindible</a:t>
            </a:r>
            <a:r>
              <a:rPr dirty="0" u="heavy" sz="2800" spc="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arrancar</a:t>
            </a:r>
            <a:r>
              <a:rPr dirty="0" u="heavy" sz="2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cargas</a:t>
            </a:r>
            <a:r>
              <a:rPr dirty="0" u="heavy" sz="2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auxiliares</a:t>
            </a:r>
            <a:r>
              <a:rPr dirty="0" sz="2800" spc="-5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El </a:t>
            </a:r>
            <a:r>
              <a:rPr dirty="0" sz="2800" spc="-15">
                <a:latin typeface="Calibri"/>
                <a:cs typeface="Calibri"/>
              </a:rPr>
              <a:t>problema </a:t>
            </a:r>
            <a:r>
              <a:rPr dirty="0" sz="2800" spc="-5">
                <a:latin typeface="Calibri"/>
                <a:cs typeface="Calibri"/>
              </a:rPr>
              <a:t>es que </a:t>
            </a:r>
            <a:r>
              <a:rPr dirty="0" sz="2800" spc="-20">
                <a:latin typeface="Calibri"/>
                <a:cs typeface="Calibri"/>
              </a:rPr>
              <a:t>para </a:t>
            </a:r>
            <a:r>
              <a:rPr dirty="0" sz="2800" spc="-10">
                <a:latin typeface="Calibri"/>
                <a:cs typeface="Calibri"/>
              </a:rPr>
              <a:t>arrancar </a:t>
            </a:r>
            <a:r>
              <a:rPr dirty="0" sz="2800" spc="-5">
                <a:latin typeface="Calibri"/>
                <a:cs typeface="Calibri"/>
              </a:rPr>
              <a:t>las </a:t>
            </a:r>
            <a:r>
              <a:rPr dirty="0" sz="2800" spc="-20">
                <a:latin typeface="Calibri"/>
                <a:cs typeface="Calibri"/>
              </a:rPr>
              <a:t>cargas </a:t>
            </a:r>
            <a:r>
              <a:rPr dirty="0" sz="2800" spc="-5">
                <a:latin typeface="Calibri"/>
                <a:cs typeface="Calibri"/>
              </a:rPr>
              <a:t>auxiliares por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primera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vez,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precisa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una</a:t>
            </a:r>
            <a:r>
              <a:rPr dirty="0" u="heavy" sz="2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fuente</a:t>
            </a:r>
            <a:r>
              <a:rPr dirty="0" u="heavy" sz="28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alternativa</a:t>
            </a:r>
            <a:r>
              <a:rPr dirty="0" sz="2800" spc="-5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5800" y="4267449"/>
            <a:ext cx="7137400" cy="2282825"/>
            <a:chOff x="885800" y="4267449"/>
            <a:chExt cx="7137400" cy="22828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29671" y="4267449"/>
              <a:ext cx="2093084" cy="22822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800" y="4343655"/>
              <a:ext cx="3504508" cy="21531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861" y="30581"/>
            <a:ext cx="8412480" cy="2494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Tema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II.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Regímenes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Normales </a:t>
            </a:r>
            <a:r>
              <a:rPr dirty="0" u="none" sz="5400" spc="-1205">
                <a:solidFill>
                  <a:srgbClr val="FF0000"/>
                </a:solid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 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funcionamiento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 los </a:t>
            </a:r>
            <a:r>
              <a:rPr dirty="0" u="none" sz="5400" spc="5">
                <a:solidFill>
                  <a:srgbClr val="FF0000"/>
                </a:solid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Generadores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Eléctricos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214884" y="2785872"/>
            <a:ext cx="8714740" cy="3857625"/>
          </a:xfrm>
          <a:custGeom>
            <a:avLst/>
            <a:gdLst/>
            <a:ahLst/>
            <a:cxnLst/>
            <a:rect l="l" t="t" r="r" b="b"/>
            <a:pathLst>
              <a:path w="8714740" h="3857625">
                <a:moveTo>
                  <a:pt x="0" y="0"/>
                </a:moveTo>
                <a:lnTo>
                  <a:pt x="8714232" y="0"/>
                </a:lnTo>
                <a:lnTo>
                  <a:pt x="8714232" y="3857244"/>
                </a:lnTo>
                <a:lnTo>
                  <a:pt x="0" y="3857244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4" y="2713101"/>
            <a:ext cx="8562340" cy="377571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820"/>
              </a:spcBef>
            </a:pP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Generadores</a:t>
            </a:r>
            <a:r>
              <a:rPr dirty="0" sz="3000" spc="-5">
                <a:latin typeface="Calibri"/>
                <a:cs typeface="Calibri"/>
              </a:rPr>
              <a:t> Eléctricos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son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máquinas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eléctricas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que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funcionan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bajo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teoría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inducción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electromagnética.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diferencias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Transformadores </a:t>
            </a:r>
            <a:r>
              <a:rPr dirty="0" sz="3000" spc="-5">
                <a:latin typeface="Calibri"/>
                <a:cs typeface="Calibri"/>
              </a:rPr>
              <a:t>son máquinas móviles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su principio </a:t>
            </a:r>
            <a:r>
              <a:rPr dirty="0" sz="3000">
                <a:latin typeface="Calibri"/>
                <a:cs typeface="Calibri"/>
              </a:rPr>
              <a:t> 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funcionamiento</a:t>
            </a:r>
            <a:r>
              <a:rPr dirty="0" sz="3000">
                <a:latin typeface="Calibri"/>
                <a:cs typeface="Calibri"/>
              </a:rPr>
              <a:t> es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poquito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más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complejo.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Incluso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durante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su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conexión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sistema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eléctrico </a:t>
            </a:r>
            <a:r>
              <a:rPr dirty="0" sz="3000" spc="-5">
                <a:latin typeface="Calibri"/>
                <a:cs typeface="Calibri"/>
              </a:rPr>
              <a:t> también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presentarse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regímenes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transitorios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normales.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imprescindible</a:t>
            </a:r>
            <a:r>
              <a:rPr dirty="0" sz="3000">
                <a:latin typeface="Calibri"/>
                <a:cs typeface="Calibri"/>
              </a:rPr>
              <a:t> conocer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bien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como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funciona el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 spc="-5">
                <a:latin typeface="Calibri"/>
                <a:cs typeface="Calibri"/>
              </a:rPr>
              <a:t>en </a:t>
            </a:r>
            <a:r>
              <a:rPr dirty="0" sz="3000" spc="-10">
                <a:latin typeface="Calibri"/>
                <a:cs typeface="Calibri"/>
              </a:rPr>
              <a:t>régimen </a:t>
            </a:r>
            <a:r>
              <a:rPr dirty="0" sz="3000" spc="-5">
                <a:latin typeface="Calibri"/>
                <a:cs typeface="Calibri"/>
              </a:rPr>
              <a:t>normal </a:t>
            </a:r>
            <a:r>
              <a:rPr dirty="0" sz="3000" spc="-20">
                <a:latin typeface="Calibri"/>
                <a:cs typeface="Calibri"/>
              </a:rPr>
              <a:t>para </a:t>
            </a:r>
            <a:r>
              <a:rPr dirty="0" sz="3000" spc="-5">
                <a:latin typeface="Calibri"/>
                <a:cs typeface="Calibri"/>
              </a:rPr>
              <a:t>poder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protegerlo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adecuadamente.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3625" cy="6703059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algn="just" marL="1847850">
              <a:lnSpc>
                <a:spcPct val="100000"/>
              </a:lnSpc>
              <a:spcBef>
                <a:spcPts val="1005"/>
              </a:spcBef>
            </a:pP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Régimen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Normal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2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los </a:t>
            </a:r>
            <a:r>
              <a:rPr dirty="0" sz="3000" spc="-15">
                <a:latin typeface="Calibri"/>
                <a:cs typeface="Calibri"/>
              </a:rPr>
              <a:t>generadores </a:t>
            </a:r>
            <a:r>
              <a:rPr dirty="0" sz="3000" spc="-5">
                <a:latin typeface="Calibri"/>
                <a:cs typeface="Calibri"/>
              </a:rPr>
              <a:t>eléctricos </a:t>
            </a:r>
            <a:r>
              <a:rPr dirty="0" sz="3000" spc="-25">
                <a:latin typeface="Calibri"/>
                <a:cs typeface="Calibri"/>
              </a:rPr>
              <a:t>hay </a:t>
            </a:r>
            <a:r>
              <a:rPr dirty="0" sz="3000" spc="-5">
                <a:latin typeface="Calibri"/>
                <a:cs typeface="Calibri"/>
              </a:rPr>
              <a:t>que </a:t>
            </a:r>
            <a:r>
              <a:rPr dirty="0" sz="3000" spc="-10">
                <a:latin typeface="Calibri"/>
                <a:cs typeface="Calibri"/>
              </a:rPr>
              <a:t>prepararlos </a:t>
            </a:r>
            <a:r>
              <a:rPr dirty="0" sz="3000" spc="-20">
                <a:latin typeface="Calibri"/>
                <a:cs typeface="Calibri"/>
              </a:rPr>
              <a:t>para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poder </a:t>
            </a:r>
            <a:r>
              <a:rPr dirty="0" sz="3000" spc="-10">
                <a:latin typeface="Calibri"/>
                <a:cs typeface="Calibri"/>
              </a:rPr>
              <a:t>conectarlos </a:t>
            </a:r>
            <a:r>
              <a:rPr dirty="0" sz="3000" spc="-5">
                <a:latin typeface="Calibri"/>
                <a:cs typeface="Calibri"/>
              </a:rPr>
              <a:t>al </a:t>
            </a:r>
            <a:r>
              <a:rPr dirty="0" sz="3000" spc="-15">
                <a:latin typeface="Calibri"/>
                <a:cs typeface="Calibri"/>
              </a:rPr>
              <a:t>sistema.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 </a:t>
            </a:r>
            <a:r>
              <a:rPr dirty="0" u="heavy" sz="30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decir,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poder ser </a:t>
            </a:r>
            <a:r>
              <a:rPr dirty="0" sz="3000" spc="-665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sincronizados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deben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cumplir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varias</a:t>
            </a:r>
            <a:r>
              <a:rPr dirty="0" u="heavy" sz="3000" spc="67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condiciones </a:t>
            </a:r>
            <a:r>
              <a:rPr dirty="0" sz="3000" spc="-665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tensiones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frecuencia</a:t>
            </a:r>
            <a:r>
              <a:rPr dirty="0" sz="300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 generador puede </a:t>
            </a:r>
            <a:r>
              <a:rPr dirty="0" u="heavy" sz="3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estar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energizado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estar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fuera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línea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Generalmente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este</a:t>
            </a:r>
            <a:r>
              <a:rPr dirty="0" sz="3000" spc="-15">
                <a:latin typeface="Calibri"/>
                <a:cs typeface="Calibri"/>
              </a:rPr>
              <a:t> estado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no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permanecen mucho tiempo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los </a:t>
            </a:r>
            <a:r>
              <a:rPr dirty="0" sz="3000" spc="-10">
                <a:latin typeface="Calibri"/>
                <a:cs typeface="Calibri"/>
              </a:rPr>
              <a:t>operadores </a:t>
            </a:r>
            <a:r>
              <a:rPr dirty="0" sz="3000" spc="-20">
                <a:latin typeface="Calibri"/>
                <a:cs typeface="Calibri"/>
              </a:rPr>
              <a:t>están </a:t>
            </a:r>
            <a:r>
              <a:rPr dirty="0" sz="3000" spc="-5">
                <a:latin typeface="Calibri"/>
                <a:cs typeface="Calibri"/>
              </a:rPr>
              <a:t>al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tanto </a:t>
            </a:r>
            <a:r>
              <a:rPr dirty="0" sz="3000">
                <a:latin typeface="Calibri"/>
                <a:cs typeface="Calibri"/>
              </a:rPr>
              <a:t>de los </a:t>
            </a:r>
            <a:r>
              <a:rPr dirty="0" sz="3000" spc="-15">
                <a:latin typeface="Calibri"/>
                <a:cs typeface="Calibri"/>
              </a:rPr>
              <a:t>parámetros </a:t>
            </a:r>
            <a:r>
              <a:rPr dirty="0" sz="3000" spc="-10">
                <a:latin typeface="Calibri"/>
                <a:cs typeface="Calibri"/>
              </a:rPr>
              <a:t>eléctricos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10">
                <a:latin typeface="Calibri"/>
                <a:cs typeface="Calibri"/>
              </a:rPr>
              <a:t>mecánicos, </a:t>
            </a:r>
            <a:r>
              <a:rPr dirty="0" sz="3000">
                <a:latin typeface="Calibri"/>
                <a:cs typeface="Calibri"/>
              </a:rPr>
              <a:t>dado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aunque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3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fuera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produzcan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severos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daños</a:t>
            </a:r>
            <a:r>
              <a:rPr dirty="0" u="heavy" sz="3000" spc="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motor</a:t>
            </a:r>
            <a:r>
              <a:rPr dirty="0" u="heavy" sz="30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primario</a:t>
            </a:r>
            <a:r>
              <a:rPr dirty="0" sz="3000" spc="-5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9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Una </a:t>
            </a:r>
            <a:r>
              <a:rPr dirty="0" sz="3000" spc="-25">
                <a:latin typeface="Calibri"/>
                <a:cs typeface="Calibri"/>
              </a:rPr>
              <a:t>vez </a:t>
            </a:r>
            <a:r>
              <a:rPr dirty="0" sz="3000" spc="-15">
                <a:latin typeface="Calibri"/>
                <a:cs typeface="Calibri"/>
              </a:rPr>
              <a:t>energizado </a:t>
            </a:r>
            <a:r>
              <a:rPr dirty="0" sz="3000">
                <a:latin typeface="Calibri"/>
                <a:cs typeface="Calibri"/>
              </a:rPr>
              <a:t>un </a:t>
            </a:r>
            <a:r>
              <a:rPr dirty="0" sz="3000" spc="-40">
                <a:latin typeface="Calibri"/>
                <a:cs typeface="Calibri"/>
              </a:rPr>
              <a:t>generador, </a:t>
            </a:r>
            <a:r>
              <a:rPr dirty="0" sz="3000">
                <a:latin typeface="Calibri"/>
                <a:cs typeface="Calibri"/>
              </a:rPr>
              <a:t>las </a:t>
            </a:r>
            <a:r>
              <a:rPr dirty="0" sz="3000" spc="-5">
                <a:latin typeface="Calibri"/>
                <a:cs typeface="Calibri"/>
              </a:rPr>
              <a:t>potencias, </a:t>
            </a:r>
            <a:r>
              <a:rPr dirty="0" sz="3000">
                <a:latin typeface="Calibri"/>
                <a:cs typeface="Calibri"/>
              </a:rPr>
              <a:t>las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tensiones, </a:t>
            </a:r>
            <a:r>
              <a:rPr dirty="0" sz="3000" spc="-5">
                <a:latin typeface="Calibri"/>
                <a:cs typeface="Calibri"/>
              </a:rPr>
              <a:t>las </a:t>
            </a:r>
            <a:r>
              <a:rPr dirty="0" sz="3000" spc="-10">
                <a:latin typeface="Calibri"/>
                <a:cs typeface="Calibri"/>
              </a:rPr>
              <a:t>corrientes dependerán </a:t>
            </a:r>
            <a:r>
              <a:rPr dirty="0" sz="3000" spc="-5">
                <a:latin typeface="Calibri"/>
                <a:cs typeface="Calibri"/>
              </a:rPr>
              <a:t>del </a:t>
            </a:r>
            <a:r>
              <a:rPr dirty="0" sz="3000" spc="-10">
                <a:latin typeface="Calibri"/>
                <a:cs typeface="Calibri"/>
              </a:rPr>
              <a:t>régimen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trabajo</a:t>
            </a:r>
            <a:r>
              <a:rPr dirty="0" sz="3000" spc="4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</a:t>
            </a:r>
            <a:r>
              <a:rPr dirty="0" sz="3000" spc="409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regulación</a:t>
            </a:r>
            <a:r>
              <a:rPr dirty="0" sz="3000" spc="3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 spc="4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 spc="38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 spc="3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encuentre</a:t>
            </a:r>
            <a:r>
              <a:rPr dirty="0" sz="3000" spc="3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40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</a:t>
            </a:r>
            <a:r>
              <a:rPr dirty="0" sz="3000" spc="38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tipo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3025" y="711"/>
            <a:ext cx="638429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Funcionamiento</a:t>
            </a:r>
            <a:r>
              <a:rPr dirty="0" spc="-30"/>
              <a:t> </a:t>
            </a:r>
            <a:r>
              <a:rPr dirty="0"/>
              <a:t>del</a:t>
            </a:r>
            <a:r>
              <a:rPr dirty="0" spc="-25"/>
              <a:t> </a:t>
            </a:r>
            <a:r>
              <a:rPr dirty="0" spc="-10"/>
              <a:t>Generador</a:t>
            </a:r>
            <a:r>
              <a:rPr dirty="0" spc="-25"/>
              <a:t> </a:t>
            </a:r>
            <a:r>
              <a:rPr dirty="0"/>
              <a:t>Eléctrico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1588"/>
            <a:ext cx="8683625" cy="4224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Se </a:t>
            </a:r>
            <a:r>
              <a:rPr dirty="0" sz="2700" spc="-20">
                <a:latin typeface="Calibri"/>
                <a:cs typeface="Calibri"/>
              </a:rPr>
              <a:t>excita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rotor </a:t>
            </a:r>
            <a:r>
              <a:rPr dirty="0" sz="2700" spc="-5">
                <a:latin typeface="Calibri"/>
                <a:cs typeface="Calibri"/>
              </a:rPr>
              <a:t>con </a:t>
            </a:r>
            <a:r>
              <a:rPr dirty="0" sz="2700" spc="-10">
                <a:latin typeface="Calibri"/>
                <a:cs typeface="Calibri"/>
              </a:rPr>
              <a:t>corriente </a:t>
            </a:r>
            <a:r>
              <a:rPr dirty="0" sz="2700" spc="-15">
                <a:latin typeface="Calibri"/>
                <a:cs typeface="Calibri"/>
              </a:rPr>
              <a:t>directa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se </a:t>
            </a:r>
            <a:r>
              <a:rPr dirty="0" sz="2700" spc="-10">
                <a:latin typeface="Calibri"/>
                <a:cs typeface="Calibri"/>
              </a:rPr>
              <a:t>activa</a:t>
            </a:r>
            <a:r>
              <a:rPr dirty="0" sz="2700" spc="-5">
                <a:latin typeface="Calibri"/>
                <a:cs typeface="Calibri"/>
              </a:rPr>
              <a:t> el motor </a:t>
            </a:r>
            <a:r>
              <a:rPr dirty="0" sz="2700">
                <a:latin typeface="Calibri"/>
                <a:cs typeface="Calibri"/>
              </a:rPr>
              <a:t> primario. A </a:t>
            </a:r>
            <a:r>
              <a:rPr dirty="0" sz="2700" spc="-5">
                <a:latin typeface="Calibri"/>
                <a:cs typeface="Calibri"/>
              </a:rPr>
              <a:t>partir de </a:t>
            </a:r>
            <a:r>
              <a:rPr dirty="0" sz="2700" spc="-15">
                <a:latin typeface="Calibri"/>
                <a:cs typeface="Calibri"/>
              </a:rPr>
              <a:t>este </a:t>
            </a:r>
            <a:r>
              <a:rPr dirty="0" sz="2700" spc="-10">
                <a:latin typeface="Calibri"/>
                <a:cs typeface="Calibri"/>
              </a:rPr>
              <a:t>momento </a:t>
            </a:r>
            <a:r>
              <a:rPr dirty="0" sz="2700" spc="-5">
                <a:latin typeface="Calibri"/>
                <a:cs typeface="Calibri"/>
              </a:rPr>
              <a:t>un campo </a:t>
            </a:r>
            <a:r>
              <a:rPr dirty="0" sz="2700" spc="-10">
                <a:latin typeface="Calibri"/>
                <a:cs typeface="Calibri"/>
              </a:rPr>
              <a:t>magnético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rotacional </a:t>
            </a:r>
            <a:r>
              <a:rPr dirty="0" sz="2700" spc="-10">
                <a:latin typeface="Calibri"/>
                <a:cs typeface="Calibri"/>
              </a:rPr>
              <a:t>comienza </a:t>
            </a:r>
            <a:r>
              <a:rPr dirty="0" sz="2700">
                <a:latin typeface="Calibri"/>
                <a:cs typeface="Calibri"/>
              </a:rPr>
              <a:t>a fluir por el núcleo del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circula</a:t>
            </a:r>
            <a:r>
              <a:rPr dirty="0" sz="2700" spc="19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también</a:t>
            </a:r>
            <a:r>
              <a:rPr dirty="0" sz="2700" spc="1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 spc="17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 spc="1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devanados</a:t>
            </a:r>
            <a:r>
              <a:rPr dirty="0" sz="2700" spc="16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 spc="17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 spc="1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fases,</a:t>
            </a:r>
            <a:r>
              <a:rPr dirty="0" sz="2700" spc="17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justamente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 120° </a:t>
            </a:r>
            <a:r>
              <a:rPr dirty="0" sz="2700" spc="-5">
                <a:latin typeface="Calibri"/>
                <a:cs typeface="Calibri"/>
              </a:rPr>
              <a:t>uno del </a:t>
            </a:r>
            <a:r>
              <a:rPr dirty="0" sz="2700" spc="-25">
                <a:latin typeface="Calibri"/>
                <a:cs typeface="Calibri"/>
              </a:rPr>
              <a:t>otro, </a:t>
            </a:r>
            <a:r>
              <a:rPr dirty="0" sz="2700" spc="-5">
                <a:latin typeface="Calibri"/>
                <a:cs typeface="Calibri"/>
              </a:rPr>
              <a:t>debido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 spc="-10">
                <a:latin typeface="Calibri"/>
                <a:cs typeface="Calibri"/>
              </a:rPr>
              <a:t>instalación geométrica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>
                <a:latin typeface="Calibri"/>
                <a:cs typeface="Calibri"/>
              </a:rPr>
              <a:t> los</a:t>
            </a:r>
            <a:r>
              <a:rPr dirty="0" sz="2700" spc="-5">
                <a:latin typeface="Calibri"/>
                <a:cs typeface="Calibri"/>
              </a:rPr>
              <a:t> devanados.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flujo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generar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tendrá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magnitud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proporcional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espiras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proporcional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velocidad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número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polos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947" y="5084566"/>
            <a:ext cx="1028065" cy="56070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ts val="2130"/>
              </a:lnSpc>
              <a:spcBef>
                <a:spcPts val="114"/>
              </a:spcBef>
            </a:pPr>
            <a:r>
              <a:rPr dirty="0" sz="2100" i="1">
                <a:latin typeface="Times New Roman"/>
                <a:cs typeface="Times New Roman"/>
              </a:rPr>
              <a:t>e</a:t>
            </a:r>
            <a:r>
              <a:rPr dirty="0" sz="2100" spc="-90" i="1">
                <a:latin typeface="Times New Roman"/>
                <a:cs typeface="Times New Roman"/>
              </a:rPr>
              <a:t> </a:t>
            </a:r>
            <a:r>
              <a:rPr dirty="0" sz="2100">
                <a:latin typeface="Symbol"/>
                <a:cs typeface="Symbol"/>
              </a:rPr>
              <a:t></a:t>
            </a:r>
            <a:r>
              <a:rPr dirty="0" sz="2100" spc="10">
                <a:latin typeface="Times New Roman"/>
                <a:cs typeface="Times New Roman"/>
              </a:rPr>
              <a:t> </a:t>
            </a:r>
            <a:r>
              <a:rPr dirty="0" sz="2100" i="1">
                <a:latin typeface="Times New Roman"/>
                <a:cs typeface="Times New Roman"/>
              </a:rPr>
              <a:t>N</a:t>
            </a:r>
            <a:r>
              <a:rPr dirty="0" sz="2100" spc="90" i="1">
                <a:latin typeface="Times New Roman"/>
                <a:cs typeface="Times New Roman"/>
              </a:rPr>
              <a:t> </a:t>
            </a:r>
            <a:r>
              <a:rPr dirty="0" u="sng" baseline="34391" sz="3150" spc="-3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dirty="0" u="sng" baseline="33591" sz="3225" spc="-3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</a:t>
            </a:r>
            <a:endParaRPr baseline="33591" sz="3225">
              <a:latin typeface="Symbol"/>
              <a:cs typeface="Symbol"/>
            </a:endParaRPr>
          </a:p>
          <a:p>
            <a:pPr algn="r" marR="69850">
              <a:lnSpc>
                <a:spcPts val="2070"/>
              </a:lnSpc>
            </a:pPr>
            <a:r>
              <a:rPr dirty="0" sz="2100" i="1">
                <a:latin typeface="Times New Roman"/>
                <a:cs typeface="Times New Roman"/>
              </a:rPr>
              <a:t>dt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9807" y="6144120"/>
            <a:ext cx="540385" cy="0"/>
          </a:xfrm>
          <a:custGeom>
            <a:avLst/>
            <a:gdLst/>
            <a:ahLst/>
            <a:cxnLst/>
            <a:rect l="l" t="t" r="r" b="b"/>
            <a:pathLst>
              <a:path w="540385" h="0">
                <a:moveTo>
                  <a:pt x="0" y="0"/>
                </a:moveTo>
                <a:lnTo>
                  <a:pt x="201637" y="0"/>
                </a:lnTo>
              </a:path>
              <a:path w="540385" h="0">
                <a:moveTo>
                  <a:pt x="251244" y="0"/>
                </a:moveTo>
                <a:lnTo>
                  <a:pt x="539813" y="0"/>
                </a:lnTo>
              </a:path>
            </a:pathLst>
          </a:custGeom>
          <a:ln w="11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26069" y="6139153"/>
            <a:ext cx="520065" cy="344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00" spc="5">
                <a:latin typeface="Times New Roman"/>
                <a:cs typeface="Times New Roman"/>
              </a:rPr>
              <a:t>2</a:t>
            </a:r>
            <a:r>
              <a:rPr dirty="0" sz="2100" spc="110">
                <a:latin typeface="Times New Roman"/>
                <a:cs typeface="Times New Roman"/>
              </a:rPr>
              <a:t> </a:t>
            </a:r>
            <a:r>
              <a:rPr dirty="0" sz="2100" spc="5">
                <a:latin typeface="Times New Roman"/>
                <a:cs typeface="Times New Roman"/>
              </a:rPr>
              <a:t>60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895" y="5932140"/>
            <a:ext cx="525145" cy="344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00" spc="110">
                <a:latin typeface="Times New Roman"/>
                <a:cs typeface="Times New Roman"/>
              </a:rPr>
              <a:t>[</a:t>
            </a:r>
            <a:r>
              <a:rPr dirty="0" sz="2100" spc="5" i="1">
                <a:latin typeface="Times New Roman"/>
                <a:cs typeface="Times New Roman"/>
              </a:rPr>
              <a:t>H</a:t>
            </a:r>
            <a:r>
              <a:rPr dirty="0" sz="2100" spc="65" i="1">
                <a:latin typeface="Times New Roman"/>
                <a:cs typeface="Times New Roman"/>
              </a:rPr>
              <a:t>z</a:t>
            </a:r>
            <a:r>
              <a:rPr dirty="0" sz="2100">
                <a:latin typeface="Times New Roman"/>
                <a:cs typeface="Times New Roman"/>
              </a:rPr>
              <a:t>]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8331" y="5765159"/>
            <a:ext cx="440055" cy="344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2100" algn="l"/>
              </a:tabLst>
            </a:pPr>
            <a:r>
              <a:rPr dirty="0" sz="2100" spc="5" i="1">
                <a:latin typeface="Times New Roman"/>
                <a:cs typeface="Times New Roman"/>
              </a:rPr>
              <a:t>p</a:t>
            </a:r>
            <a:r>
              <a:rPr dirty="0" sz="2100" spc="5" i="1">
                <a:latin typeface="Times New Roman"/>
                <a:cs typeface="Times New Roman"/>
              </a:rPr>
              <a:t>	</a:t>
            </a:r>
            <a:r>
              <a:rPr dirty="0" sz="2100" spc="5" i="1">
                <a:latin typeface="Times New Roman"/>
                <a:cs typeface="Times New Roman"/>
              </a:rPr>
              <a:t>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717" y="5932140"/>
            <a:ext cx="367665" cy="344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00" i="1">
                <a:latin typeface="Times New Roman"/>
                <a:cs typeface="Times New Roman"/>
              </a:rPr>
              <a:t>f</a:t>
            </a:r>
            <a:r>
              <a:rPr dirty="0" sz="2100" spc="330" i="1">
                <a:latin typeface="Times New Roman"/>
                <a:cs typeface="Times New Roman"/>
              </a:rPr>
              <a:t> </a:t>
            </a:r>
            <a:r>
              <a:rPr dirty="0" sz="2100" spc="5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24761" y="5029961"/>
            <a:ext cx="7315200" cy="685800"/>
          </a:xfrm>
          <a:custGeom>
            <a:avLst/>
            <a:gdLst/>
            <a:ahLst/>
            <a:cxnLst/>
            <a:rect l="l" t="t" r="r" b="b"/>
            <a:pathLst>
              <a:path w="7315200" h="685800">
                <a:moveTo>
                  <a:pt x="0" y="342900"/>
                </a:moveTo>
                <a:lnTo>
                  <a:pt x="342900" y="0"/>
                </a:lnTo>
                <a:lnTo>
                  <a:pt x="342900" y="171450"/>
                </a:lnTo>
                <a:lnTo>
                  <a:pt x="7315200" y="171450"/>
                </a:lnTo>
                <a:lnTo>
                  <a:pt x="7315200" y="514350"/>
                </a:lnTo>
                <a:lnTo>
                  <a:pt x="342900" y="514350"/>
                </a:lnTo>
                <a:lnTo>
                  <a:pt x="342900" y="685800"/>
                </a:lnTo>
                <a:lnTo>
                  <a:pt x="0" y="3429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907538" y="5233873"/>
            <a:ext cx="471995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Calibri"/>
                <a:cs typeface="Calibri"/>
              </a:rPr>
              <a:t>Fem </a:t>
            </a:r>
            <a:r>
              <a:rPr dirty="0" sz="1500" b="1">
                <a:latin typeface="Calibri"/>
                <a:cs typeface="Calibri"/>
              </a:rPr>
              <a:t>inducida</a:t>
            </a:r>
            <a:r>
              <a:rPr dirty="0" sz="1500" spc="-5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en</a:t>
            </a:r>
            <a:r>
              <a:rPr dirty="0" sz="1500" spc="-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el</a:t>
            </a:r>
            <a:r>
              <a:rPr dirty="0" sz="1500" spc="-35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devanado</a:t>
            </a:r>
            <a:r>
              <a:rPr dirty="0" sz="1500" spc="-3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con</a:t>
            </a:r>
            <a:r>
              <a:rPr dirty="0" sz="1500" spc="-3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relación</a:t>
            </a:r>
            <a:r>
              <a:rPr dirty="0" sz="1500" spc="-3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al</a:t>
            </a:r>
            <a:r>
              <a:rPr dirty="0" sz="1500" spc="-3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flujo</a:t>
            </a:r>
            <a:r>
              <a:rPr dirty="0" sz="1500" spc="-5" b="1">
                <a:latin typeface="Calibri"/>
                <a:cs typeface="Calibri"/>
              </a:rPr>
              <a:t> </a:t>
            </a:r>
            <a:r>
              <a:rPr dirty="0" sz="1500" spc="-10" b="1">
                <a:latin typeface="Calibri"/>
                <a:cs typeface="Calibri"/>
              </a:rPr>
              <a:t>circulante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10561" y="5791961"/>
            <a:ext cx="6621780" cy="685800"/>
          </a:xfrm>
          <a:custGeom>
            <a:avLst/>
            <a:gdLst/>
            <a:ahLst/>
            <a:cxnLst/>
            <a:rect l="l" t="t" r="r" b="b"/>
            <a:pathLst>
              <a:path w="6621780" h="685800">
                <a:moveTo>
                  <a:pt x="0" y="342900"/>
                </a:moveTo>
                <a:lnTo>
                  <a:pt x="342900" y="0"/>
                </a:lnTo>
                <a:lnTo>
                  <a:pt x="342900" y="171450"/>
                </a:lnTo>
                <a:lnTo>
                  <a:pt x="6621780" y="171450"/>
                </a:lnTo>
                <a:lnTo>
                  <a:pt x="6621780" y="514350"/>
                </a:lnTo>
                <a:lnTo>
                  <a:pt x="342900" y="514350"/>
                </a:lnTo>
                <a:lnTo>
                  <a:pt x="342900" y="685800"/>
                </a:lnTo>
                <a:lnTo>
                  <a:pt x="0" y="3429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488183" y="5996432"/>
            <a:ext cx="623697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 b="1">
                <a:latin typeface="Calibri"/>
                <a:cs typeface="Calibri"/>
              </a:rPr>
              <a:t>Frecuencia</a:t>
            </a:r>
            <a:r>
              <a:rPr dirty="0" sz="1500" spc="-30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de</a:t>
            </a:r>
            <a:r>
              <a:rPr dirty="0" sz="1500" spc="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la</a:t>
            </a:r>
            <a:r>
              <a:rPr dirty="0" sz="1500" spc="-20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tensión</a:t>
            </a:r>
            <a:r>
              <a:rPr dirty="0" sz="1500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en dependencia</a:t>
            </a:r>
            <a:r>
              <a:rPr dirty="0" sz="1500" spc="-45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de</a:t>
            </a:r>
            <a:r>
              <a:rPr dirty="0" sz="1500" spc="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la</a:t>
            </a:r>
            <a:r>
              <a:rPr dirty="0" sz="1500" spc="-20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velocidad</a:t>
            </a:r>
            <a:r>
              <a:rPr dirty="0" sz="1500" spc="-4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y</a:t>
            </a:r>
            <a:r>
              <a:rPr dirty="0" sz="1500" spc="5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del</a:t>
            </a:r>
            <a:r>
              <a:rPr dirty="0" sz="1500" spc="5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número</a:t>
            </a:r>
            <a:r>
              <a:rPr dirty="0" sz="1500" spc="-25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de</a:t>
            </a:r>
            <a:r>
              <a:rPr dirty="0" sz="1500" spc="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polos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6740" y="3861816"/>
            <a:ext cx="8312150" cy="26034"/>
          </a:xfrm>
          <a:custGeom>
            <a:avLst/>
            <a:gdLst/>
            <a:ahLst/>
            <a:cxnLst/>
            <a:rect l="l" t="t" r="r" b="b"/>
            <a:pathLst>
              <a:path w="8312150" h="26035">
                <a:moveTo>
                  <a:pt x="8311895" y="0"/>
                </a:moveTo>
                <a:lnTo>
                  <a:pt x="0" y="0"/>
                </a:lnTo>
                <a:lnTo>
                  <a:pt x="0" y="25907"/>
                </a:lnTo>
                <a:lnTo>
                  <a:pt x="8311895" y="25907"/>
                </a:lnTo>
                <a:lnTo>
                  <a:pt x="8311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2355" cy="674560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546735">
              <a:lnSpc>
                <a:spcPct val="100000"/>
              </a:lnSpc>
              <a:spcBef>
                <a:spcPts val="910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Instalación </a:t>
            </a:r>
            <a:r>
              <a:rPr dirty="0" u="heavy" sz="3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los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Como los </a:t>
            </a:r>
            <a:r>
              <a:rPr dirty="0" sz="3200" spc="-10">
                <a:latin typeface="Calibri"/>
                <a:cs typeface="Calibri"/>
              </a:rPr>
              <a:t>devanados </a:t>
            </a:r>
            <a:r>
              <a:rPr dirty="0" sz="3200">
                <a:latin typeface="Calibri"/>
                <a:cs typeface="Calibri"/>
              </a:rPr>
              <a:t>se </a:t>
            </a:r>
            <a:r>
              <a:rPr dirty="0" sz="3200" spc="-10">
                <a:latin typeface="Calibri"/>
                <a:cs typeface="Calibri"/>
              </a:rPr>
              <a:t>instalan simétricamente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 ángulo de 120° uno con </a:t>
            </a:r>
            <a:r>
              <a:rPr dirty="0" sz="3200" spc="-10">
                <a:latin typeface="Calibri"/>
                <a:cs typeface="Calibri"/>
              </a:rPr>
              <a:t>respecto </a:t>
            </a:r>
            <a:r>
              <a:rPr dirty="0" sz="3200">
                <a:latin typeface="Calibri"/>
                <a:cs typeface="Calibri"/>
              </a:rPr>
              <a:t>al </a:t>
            </a:r>
            <a:r>
              <a:rPr dirty="0" sz="3200" spc="-20">
                <a:latin typeface="Calibri"/>
                <a:cs typeface="Calibri"/>
              </a:rPr>
              <a:t>otro, </a:t>
            </a:r>
            <a:r>
              <a:rPr dirty="0" sz="3200">
                <a:latin typeface="Calibri"/>
                <a:cs typeface="Calibri"/>
              </a:rPr>
              <a:t>la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tensión </a:t>
            </a:r>
            <a:r>
              <a:rPr dirty="0" sz="3200">
                <a:latin typeface="Calibri"/>
                <a:cs typeface="Calibri"/>
              </a:rPr>
              <a:t>en las </a:t>
            </a:r>
            <a:r>
              <a:rPr dirty="0" sz="3200" spc="-15">
                <a:latin typeface="Calibri"/>
                <a:cs typeface="Calibri"/>
              </a:rPr>
              <a:t>fases </a:t>
            </a:r>
            <a:r>
              <a:rPr dirty="0" sz="3200">
                <a:latin typeface="Calibri"/>
                <a:cs typeface="Calibri"/>
              </a:rPr>
              <a:t>son inducidas con el mismo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ángulo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desfase.</a:t>
            </a:r>
            <a:endParaRPr sz="3200">
              <a:latin typeface="Calibri"/>
              <a:cs typeface="Calibri"/>
            </a:endParaRPr>
          </a:p>
          <a:p>
            <a:pPr algn="just" marL="355600" marR="5715" indent="-342900">
              <a:lnSpc>
                <a:spcPts val="346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Los flujos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núcleo también tiene 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misma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forma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sinusoidal</a:t>
            </a:r>
            <a:r>
              <a:rPr dirty="0" sz="3200" spc="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-10">
                <a:latin typeface="Calibri"/>
                <a:cs typeface="Calibri"/>
              </a:rPr>
              <a:t> desfasados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120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°.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71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5" b="1" i="1">
                <a:latin typeface="Calibri"/>
                <a:cs typeface="Calibri"/>
              </a:rPr>
              <a:t>Estos</a:t>
            </a:r>
            <a:r>
              <a:rPr dirty="0" sz="3200" spc="69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flujos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pueden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deformarse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en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caso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de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saturación o </a:t>
            </a:r>
            <a:r>
              <a:rPr dirty="0" u="heavy" sz="3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sobreexcitación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3200" spc="-5">
                <a:latin typeface="Calibri"/>
                <a:cs typeface="Calibri"/>
              </a:rPr>
              <a:t>. </a:t>
            </a:r>
            <a:r>
              <a:rPr dirty="0" sz="3200" spc="-15">
                <a:latin typeface="Calibri"/>
                <a:cs typeface="Calibri"/>
              </a:rPr>
              <a:t>Estos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regímenes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muy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extraños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pero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45">
                <a:latin typeface="Calibri"/>
                <a:cs typeface="Calibri"/>
              </a:rPr>
              <a:t>suceder.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Hoy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día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gran</a:t>
            </a:r>
            <a:r>
              <a:rPr dirty="0" sz="3200" spc="-10">
                <a:latin typeface="Calibri"/>
                <a:cs typeface="Calibri"/>
              </a:rPr>
              <a:t> cantidad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72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cargas 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electrónicas </a:t>
            </a:r>
            <a:r>
              <a:rPr dirty="0" sz="3200">
                <a:latin typeface="Calibri"/>
                <a:cs typeface="Calibri"/>
              </a:rPr>
              <a:t>y las </a:t>
            </a:r>
            <a:r>
              <a:rPr dirty="0" sz="3200" spc="-10">
                <a:latin typeface="Calibri"/>
                <a:cs typeface="Calibri"/>
              </a:rPr>
              <a:t>corrientes </a:t>
            </a:r>
            <a:r>
              <a:rPr dirty="0" sz="3200">
                <a:latin typeface="Calibri"/>
                <a:cs typeface="Calibri"/>
              </a:rPr>
              <a:t>no sinusoidales, los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núcleos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saturar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mayor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facilidad.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6740" y="1472183"/>
            <a:ext cx="8312150" cy="4610100"/>
          </a:xfrm>
          <a:custGeom>
            <a:avLst/>
            <a:gdLst/>
            <a:ahLst/>
            <a:cxnLst/>
            <a:rect l="l" t="t" r="r" b="b"/>
            <a:pathLst>
              <a:path w="8312150" h="4610100">
                <a:moveTo>
                  <a:pt x="8311896" y="4584192"/>
                </a:moveTo>
                <a:lnTo>
                  <a:pt x="0" y="4584192"/>
                </a:lnTo>
                <a:lnTo>
                  <a:pt x="0" y="4610100"/>
                </a:lnTo>
                <a:lnTo>
                  <a:pt x="8311896" y="4610100"/>
                </a:lnTo>
                <a:lnTo>
                  <a:pt x="8311896" y="4584192"/>
                </a:lnTo>
                <a:close/>
              </a:path>
              <a:path w="8312150" h="4610100">
                <a:moveTo>
                  <a:pt x="8311896" y="4145280"/>
                </a:moveTo>
                <a:lnTo>
                  <a:pt x="0" y="4145280"/>
                </a:lnTo>
                <a:lnTo>
                  <a:pt x="0" y="4171188"/>
                </a:lnTo>
                <a:lnTo>
                  <a:pt x="8311896" y="4171188"/>
                </a:lnTo>
                <a:lnTo>
                  <a:pt x="8311896" y="4145280"/>
                </a:lnTo>
                <a:close/>
              </a:path>
              <a:path w="8312150" h="4610100">
                <a:moveTo>
                  <a:pt x="8311896" y="3706368"/>
                </a:moveTo>
                <a:lnTo>
                  <a:pt x="0" y="3706368"/>
                </a:lnTo>
                <a:lnTo>
                  <a:pt x="0" y="3732288"/>
                </a:lnTo>
                <a:lnTo>
                  <a:pt x="8311896" y="3732288"/>
                </a:lnTo>
                <a:lnTo>
                  <a:pt x="8311896" y="3706368"/>
                </a:lnTo>
                <a:close/>
              </a:path>
              <a:path w="8312150" h="4610100">
                <a:moveTo>
                  <a:pt x="8311896" y="3267456"/>
                </a:moveTo>
                <a:lnTo>
                  <a:pt x="0" y="3267456"/>
                </a:lnTo>
                <a:lnTo>
                  <a:pt x="0" y="3293364"/>
                </a:lnTo>
                <a:lnTo>
                  <a:pt x="8311896" y="3293364"/>
                </a:lnTo>
                <a:lnTo>
                  <a:pt x="8311896" y="3267456"/>
                </a:lnTo>
                <a:close/>
              </a:path>
              <a:path w="8312150" h="4610100">
                <a:moveTo>
                  <a:pt x="8311896" y="2828544"/>
                </a:moveTo>
                <a:lnTo>
                  <a:pt x="0" y="2828544"/>
                </a:lnTo>
                <a:lnTo>
                  <a:pt x="0" y="2854452"/>
                </a:lnTo>
                <a:lnTo>
                  <a:pt x="8311896" y="2854452"/>
                </a:lnTo>
                <a:lnTo>
                  <a:pt x="8311896" y="2828544"/>
                </a:lnTo>
                <a:close/>
              </a:path>
              <a:path w="8312150" h="4610100">
                <a:moveTo>
                  <a:pt x="8311896" y="0"/>
                </a:moveTo>
                <a:lnTo>
                  <a:pt x="1350264" y="0"/>
                </a:lnTo>
                <a:lnTo>
                  <a:pt x="1350264" y="25908"/>
                </a:lnTo>
                <a:lnTo>
                  <a:pt x="8311896" y="25908"/>
                </a:lnTo>
                <a:lnTo>
                  <a:pt x="8311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8705" cy="664781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1366520">
              <a:lnSpc>
                <a:spcPct val="100000"/>
              </a:lnSpc>
              <a:spcBef>
                <a:spcPts val="910"/>
              </a:spcBef>
            </a:pP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Aceleración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motores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primarios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Incluso el motor </a:t>
            </a:r>
            <a:r>
              <a:rPr dirty="0" sz="3200" spc="-10">
                <a:latin typeface="Calibri"/>
                <a:cs typeface="Calibri"/>
              </a:rPr>
              <a:t>primario, </a:t>
            </a:r>
            <a:r>
              <a:rPr dirty="0" sz="3200" spc="-25">
                <a:latin typeface="Calibri"/>
                <a:cs typeface="Calibri"/>
              </a:rPr>
              <a:t>ya </a:t>
            </a:r>
            <a:r>
              <a:rPr dirty="0" sz="3200">
                <a:latin typeface="Calibri"/>
                <a:cs typeface="Calibri"/>
              </a:rPr>
              <a:t>sea turbina o motor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diesel,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no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puede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ser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acelerado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bruscamente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desde</a:t>
            </a:r>
            <a:r>
              <a:rPr dirty="0" u="heavy" sz="3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cero</a:t>
            </a:r>
            <a:r>
              <a:rPr dirty="0" u="heavy" sz="32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hasta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3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velocidad</a:t>
            </a:r>
            <a:r>
              <a:rPr dirty="0" u="heavy" sz="3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nominal</a:t>
            </a:r>
            <a:r>
              <a:rPr dirty="0" sz="320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10795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emplean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varias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etapas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aceleración</a:t>
            </a:r>
            <a:r>
              <a:rPr dirty="0" sz="3200" spc="7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motor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primario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operadores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están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atentos 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cuando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pasan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u="heavy" sz="3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3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crítica</a:t>
            </a:r>
            <a:r>
              <a:rPr dirty="0" sz="3200" spc="-5">
                <a:latin typeface="Calibri"/>
                <a:cs typeface="Calibri"/>
              </a:rPr>
              <a:t>,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hacerlo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mayor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rapidez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posible.</a:t>
            </a:r>
            <a:endParaRPr sz="32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 i="1">
                <a:latin typeface="Calibri"/>
                <a:cs typeface="Calibri"/>
              </a:rPr>
              <a:t>Si el motor primario </a:t>
            </a:r>
            <a:r>
              <a:rPr dirty="0" sz="3200" spc="-5" b="1" i="1">
                <a:latin typeface="Calibri"/>
                <a:cs typeface="Calibri"/>
              </a:rPr>
              <a:t>permanece </a:t>
            </a:r>
            <a:r>
              <a:rPr dirty="0" sz="3200" b="1" i="1">
                <a:latin typeface="Calibri"/>
                <a:cs typeface="Calibri"/>
              </a:rPr>
              <a:t>mucho tiempo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operando en la frecuencia crítica puede </a:t>
            </a:r>
            <a:r>
              <a:rPr dirty="0" sz="3200" spc="-10" b="1" i="1">
                <a:latin typeface="Calibri"/>
                <a:cs typeface="Calibri"/>
              </a:rPr>
              <a:t>colapsar 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instalación,</a:t>
            </a:r>
            <a:r>
              <a:rPr dirty="0" sz="3200" spc="-5" b="1" i="1">
                <a:latin typeface="Calibri"/>
                <a:cs typeface="Calibri"/>
              </a:rPr>
              <a:t> destruyéndose</a:t>
            </a:r>
            <a:r>
              <a:rPr dirty="0" sz="3200" spc="715" b="1" i="1">
                <a:latin typeface="Calibri"/>
                <a:cs typeface="Calibri"/>
              </a:rPr>
              <a:t> </a:t>
            </a:r>
            <a:r>
              <a:rPr dirty="0" sz="3200" spc="-10" b="1" i="1">
                <a:latin typeface="Calibri"/>
                <a:cs typeface="Calibri"/>
              </a:rPr>
              <a:t>completamente.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Por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suerte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20" b="1" i="1">
                <a:latin typeface="Calibri"/>
                <a:cs typeface="Calibri"/>
              </a:rPr>
              <a:t>esta</a:t>
            </a:r>
            <a:r>
              <a:rPr dirty="0" sz="3200" spc="-1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frecuencia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es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conocida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y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los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operadores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5" b="1" i="1">
                <a:latin typeface="Calibri"/>
                <a:cs typeface="Calibri"/>
              </a:rPr>
              <a:t>simplemente</a:t>
            </a:r>
            <a:r>
              <a:rPr dirty="0" sz="3200" b="1" i="1">
                <a:latin typeface="Calibri"/>
                <a:cs typeface="Calibri"/>
              </a:rPr>
              <a:t> pasan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por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esa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</a:t>
            </a:r>
            <a:r>
              <a:rPr dirty="0" u="heavy" sz="32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detener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u="heavy" sz="3200" spc="-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punto.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4569" y="711"/>
            <a:ext cx="60572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Sincronización </a:t>
            </a:r>
            <a:r>
              <a:rPr dirty="0"/>
              <a:t>con</a:t>
            </a:r>
            <a:r>
              <a:rPr dirty="0" spc="-5"/>
              <a:t> </a:t>
            </a:r>
            <a:r>
              <a:rPr dirty="0"/>
              <a:t>el</a:t>
            </a:r>
            <a:r>
              <a:rPr dirty="0" spc="-50"/>
              <a:t> </a:t>
            </a:r>
            <a:r>
              <a:rPr dirty="0" spc="-10"/>
              <a:t>sistema</a:t>
            </a:r>
            <a:r>
              <a:rPr dirty="0" spc="-50"/>
              <a:t> </a:t>
            </a:r>
            <a:r>
              <a:rPr dirty="0"/>
              <a:t>eléctrico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4375403"/>
              <a:ext cx="8312150" cy="1963420"/>
            </a:xfrm>
            <a:custGeom>
              <a:avLst/>
              <a:gdLst/>
              <a:ahLst/>
              <a:cxnLst/>
              <a:rect l="l" t="t" r="r" b="b"/>
              <a:pathLst>
                <a:path w="8312150" h="1963420">
                  <a:moveTo>
                    <a:pt x="8311896" y="1944624"/>
                  </a:moveTo>
                  <a:lnTo>
                    <a:pt x="0" y="1944624"/>
                  </a:lnTo>
                  <a:lnTo>
                    <a:pt x="0" y="1962912"/>
                  </a:lnTo>
                  <a:lnTo>
                    <a:pt x="8311896" y="1962912"/>
                  </a:lnTo>
                  <a:lnTo>
                    <a:pt x="8311896" y="1944624"/>
                  </a:lnTo>
                  <a:close/>
                </a:path>
                <a:path w="8312150" h="1963420">
                  <a:moveTo>
                    <a:pt x="8311896" y="536448"/>
                  </a:moveTo>
                  <a:lnTo>
                    <a:pt x="0" y="536448"/>
                  </a:lnTo>
                  <a:lnTo>
                    <a:pt x="0" y="554736"/>
                  </a:lnTo>
                  <a:lnTo>
                    <a:pt x="8311896" y="554736"/>
                  </a:lnTo>
                  <a:lnTo>
                    <a:pt x="8311896" y="536448"/>
                  </a:lnTo>
                  <a:close/>
                </a:path>
                <a:path w="8312150" h="1963420">
                  <a:moveTo>
                    <a:pt x="8311896" y="268224"/>
                  </a:moveTo>
                  <a:lnTo>
                    <a:pt x="0" y="268224"/>
                  </a:lnTo>
                  <a:lnTo>
                    <a:pt x="0" y="286512"/>
                  </a:lnTo>
                  <a:lnTo>
                    <a:pt x="8311896" y="286512"/>
                  </a:lnTo>
                  <a:lnTo>
                    <a:pt x="8311896" y="268224"/>
                  </a:lnTo>
                  <a:close/>
                </a:path>
                <a:path w="8312150" h="1963420">
                  <a:moveTo>
                    <a:pt x="8311896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8311896" y="18288"/>
                  </a:lnTo>
                  <a:lnTo>
                    <a:pt x="831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65200"/>
            <a:ext cx="8685530" cy="606171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algn="just" marL="355600" marR="8255" indent="-342900">
              <a:lnSpc>
                <a:spcPts val="211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mismo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proceso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sincronización</a:t>
            </a:r>
            <a:r>
              <a:rPr dirty="0" sz="2200" spc="-5">
                <a:latin typeface="Calibri"/>
                <a:cs typeface="Calibri"/>
              </a:rPr>
              <a:t> 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momento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operadores,</a:t>
            </a:r>
            <a:r>
              <a:rPr dirty="0" sz="2200" spc="-5">
                <a:latin typeface="Calibri"/>
                <a:cs typeface="Calibri"/>
              </a:rPr>
              <a:t> dado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hay</a:t>
            </a:r>
            <a:r>
              <a:rPr dirty="0" sz="2200" spc="-5">
                <a:latin typeface="Calibri"/>
                <a:cs typeface="Calibri"/>
              </a:rPr>
              <a:t> 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cumplir</a:t>
            </a:r>
            <a:r>
              <a:rPr dirty="0" sz="2200" spc="-10">
                <a:latin typeface="Calibri"/>
                <a:cs typeface="Calibri"/>
              </a:rPr>
              <a:t> varios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aspectos.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en las fases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deben </a:t>
            </a:r>
            <a:r>
              <a:rPr dirty="0" sz="2200" spc="-15">
                <a:latin typeface="Calibri"/>
                <a:cs typeface="Calibri"/>
              </a:rPr>
              <a:t>estar </a:t>
            </a:r>
            <a:r>
              <a:rPr dirty="0" sz="2200" spc="-5">
                <a:latin typeface="Calibri"/>
                <a:cs typeface="Calibri"/>
              </a:rPr>
              <a:t>igual que en el sistema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potencia. La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frecuencia de la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sz="2200" spc="-1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 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debe </a:t>
            </a:r>
            <a:r>
              <a:rPr dirty="0" sz="2200" spc="-15">
                <a:latin typeface="Calibri"/>
                <a:cs typeface="Calibri"/>
              </a:rPr>
              <a:t>estar </a:t>
            </a:r>
            <a:r>
              <a:rPr dirty="0" sz="2200" spc="-5">
                <a:latin typeface="Calibri"/>
                <a:cs typeface="Calibri"/>
              </a:rPr>
              <a:t>igual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 en el </a:t>
            </a:r>
            <a:r>
              <a:rPr dirty="0" sz="2200" spc="-10">
                <a:latin typeface="Calibri"/>
                <a:cs typeface="Calibri"/>
              </a:rPr>
              <a:t>sistema.</a:t>
            </a:r>
            <a:r>
              <a:rPr dirty="0" sz="2200" spc="-5">
                <a:latin typeface="Calibri"/>
                <a:cs typeface="Calibri"/>
              </a:rPr>
              <a:t> Y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ángulo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desfase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 las tensiones de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 </a:t>
            </a:r>
            <a:r>
              <a:rPr dirty="0" sz="2200" spc="-15">
                <a:latin typeface="Calibri"/>
                <a:cs typeface="Calibri"/>
              </a:rPr>
              <a:t>fases 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generador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deben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igual que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sistema.</a:t>
            </a:r>
            <a:endParaRPr sz="2200">
              <a:latin typeface="Calibri"/>
              <a:cs typeface="Calibri"/>
            </a:endParaRPr>
          </a:p>
          <a:p>
            <a:pPr algn="just" marL="355600" marR="8255" indent="-342900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igualdad es casi imposible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 es donde aparece el </a:t>
            </a:r>
            <a:r>
              <a:rPr dirty="0" sz="2200" spc="-10">
                <a:latin typeface="Calibri"/>
                <a:cs typeface="Calibri"/>
              </a:rPr>
              <a:t>problema. </a:t>
            </a:r>
            <a:r>
              <a:rPr dirty="0" sz="2200" spc="-5">
                <a:latin typeface="Calibri"/>
                <a:cs typeface="Calibri"/>
              </a:rPr>
              <a:t>¿Cuán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diferente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estos</a:t>
            </a:r>
            <a:r>
              <a:rPr dirty="0" sz="2200" spc="-10">
                <a:latin typeface="Calibri"/>
                <a:cs typeface="Calibri"/>
              </a:rPr>
              <a:t> parámetros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hacer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posible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sincronización?.</a:t>
            </a:r>
            <a:endParaRPr sz="22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211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superar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1%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Vn</a:t>
            </a:r>
            <a:r>
              <a:rPr dirty="0" sz="2200" spc="-25">
                <a:latin typeface="Calibri"/>
                <a:cs typeface="Calibri"/>
              </a:rPr>
              <a:t>,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</a:t>
            </a:r>
            <a:r>
              <a:rPr dirty="0" sz="2200" spc="-5">
                <a:latin typeface="Calibri"/>
                <a:cs typeface="Calibri"/>
              </a:rPr>
              <a:t> 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frecuencia</a:t>
            </a:r>
            <a:r>
              <a:rPr dirty="0" sz="2200" spc="-5">
                <a:latin typeface="Calibri"/>
                <a:cs typeface="Calibri"/>
              </a:rPr>
              <a:t> 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superar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0.1Hz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</a:t>
            </a:r>
            <a:r>
              <a:rPr dirty="0" sz="2200" spc="-5">
                <a:latin typeface="Calibri"/>
                <a:cs typeface="Calibri"/>
              </a:rPr>
              <a:t> angular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superar</a:t>
            </a:r>
            <a:r>
              <a:rPr dirty="0" sz="2200" spc="-5">
                <a:latin typeface="Calibri"/>
                <a:cs typeface="Calibri"/>
              </a:rPr>
              <a:t> los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24 °</a:t>
            </a:r>
            <a:r>
              <a:rPr dirty="0" sz="2200" spc="-5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algn="just" marL="355600" marR="8255" indent="-342900">
              <a:lnSpc>
                <a:spcPts val="2110"/>
              </a:lnSpc>
              <a:spcBef>
                <a:spcPts val="5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 b="1" i="1">
                <a:latin typeface="Calibri"/>
                <a:cs typeface="Calibri"/>
              </a:rPr>
              <a:t>Si se </a:t>
            </a:r>
            <a:r>
              <a:rPr dirty="0" sz="2200" spc="-10" b="1" i="1">
                <a:latin typeface="Calibri"/>
                <a:cs typeface="Calibri"/>
              </a:rPr>
              <a:t>realiza </a:t>
            </a:r>
            <a:r>
              <a:rPr dirty="0" sz="2200" spc="-5" b="1" i="1">
                <a:latin typeface="Calibri"/>
                <a:cs typeface="Calibri"/>
              </a:rPr>
              <a:t>una sincronización sin cumplir </a:t>
            </a:r>
            <a:r>
              <a:rPr dirty="0" sz="2200" spc="-15" b="1" i="1">
                <a:latin typeface="Calibri"/>
                <a:cs typeface="Calibri"/>
              </a:rPr>
              <a:t>estos </a:t>
            </a:r>
            <a:r>
              <a:rPr dirty="0" sz="2200" spc="-5" b="1" i="1">
                <a:latin typeface="Calibri"/>
                <a:cs typeface="Calibri"/>
              </a:rPr>
              <a:t>parámetros, grandes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10" b="1" i="1">
                <a:latin typeface="Calibri"/>
                <a:cs typeface="Calibri"/>
              </a:rPr>
              <a:t>corrientes</a:t>
            </a:r>
            <a:r>
              <a:rPr dirty="0" sz="2200" spc="-5" b="1" i="1">
                <a:latin typeface="Calibri"/>
                <a:cs typeface="Calibri"/>
              </a:rPr>
              <a:t> pueden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circular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por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los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devanados,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grandes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vibraciones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y </a:t>
            </a:r>
            <a:r>
              <a:rPr dirty="0" sz="2200" spc="-484" b="1" i="1">
                <a:latin typeface="Calibri"/>
                <a:cs typeface="Calibri"/>
              </a:rPr>
              <a:t> </a:t>
            </a:r>
            <a:r>
              <a:rPr dirty="0" sz="2200" spc="-10" b="1" i="1">
                <a:latin typeface="Calibri"/>
                <a:cs typeface="Calibri"/>
              </a:rPr>
              <a:t>momentos</a:t>
            </a:r>
            <a:r>
              <a:rPr dirty="0" sz="2200" spc="-5" b="1" i="1">
                <a:latin typeface="Calibri"/>
                <a:cs typeface="Calibri"/>
              </a:rPr>
              <a:t> torsores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pueden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aparecer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en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el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rotor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pudiendo</a:t>
            </a:r>
            <a:r>
              <a:rPr dirty="0" sz="2200" spc="490" b="1" i="1">
                <a:latin typeface="Calibri"/>
                <a:cs typeface="Calibri"/>
              </a:rPr>
              <a:t> </a:t>
            </a:r>
            <a:r>
              <a:rPr dirty="0" sz="2200" spc="-10" b="1" i="1">
                <a:latin typeface="Calibri"/>
                <a:cs typeface="Calibri"/>
              </a:rPr>
              <a:t>hasta 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destruir</a:t>
            </a:r>
            <a:r>
              <a:rPr dirty="0" u="heavy" sz="2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</a:t>
            </a:r>
            <a:r>
              <a:rPr dirty="0" u="heavy" sz="2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Hoy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día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emplean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relés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detectan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que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estos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parámetros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sincronización</a:t>
            </a:r>
            <a:r>
              <a:rPr dirty="0" sz="2200" spc="-5">
                <a:latin typeface="Calibri"/>
                <a:cs typeface="Calibri"/>
              </a:rPr>
              <a:t>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cumplan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antes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permitir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cierre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interruptor </a:t>
            </a:r>
            <a:r>
              <a:rPr dirty="0" sz="2200" spc="-5">
                <a:latin typeface="Calibri"/>
                <a:cs typeface="Calibri"/>
              </a:rPr>
              <a:t> principal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conexión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 al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sistema.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operador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 b="1" i="1">
                <a:latin typeface="Calibri"/>
                <a:cs typeface="Calibri"/>
              </a:rPr>
              <a:t>equivoca e </a:t>
            </a:r>
            <a:r>
              <a:rPr dirty="0" sz="2200" spc="-15" b="1" i="1">
                <a:latin typeface="Calibri"/>
                <a:cs typeface="Calibri"/>
              </a:rPr>
              <a:t>intenta </a:t>
            </a:r>
            <a:r>
              <a:rPr dirty="0" sz="2200" spc="-5" b="1" i="1">
                <a:latin typeface="Calibri"/>
                <a:cs typeface="Calibri"/>
              </a:rPr>
              <a:t>sincronizar el generador sin cumplir las condiciones,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relé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permitirá el cierre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1313" y="711"/>
            <a:ext cx="634873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Disparo</a:t>
            </a:r>
            <a:r>
              <a:rPr dirty="0" spc="-15"/>
              <a:t> </a:t>
            </a:r>
            <a:r>
              <a:rPr dirty="0"/>
              <a:t>secuencial,</a:t>
            </a:r>
            <a:r>
              <a:rPr dirty="0" spc="-15"/>
              <a:t> </a:t>
            </a:r>
            <a:r>
              <a:rPr dirty="0" spc="-10"/>
              <a:t>desconexión</a:t>
            </a:r>
            <a:r>
              <a:rPr dirty="0" spc="-15"/>
              <a:t> </a:t>
            </a:r>
            <a:r>
              <a:rPr dirty="0"/>
              <a:t>normal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36244"/>
            <a:ext cx="8685530" cy="608838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635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ocasiones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operadores</a:t>
            </a:r>
            <a:r>
              <a:rPr dirty="0" sz="3000" spc="-5">
                <a:latin typeface="Calibri"/>
                <a:cs typeface="Calibri"/>
              </a:rPr>
              <a:t> tienen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sacar</a:t>
            </a:r>
            <a:r>
              <a:rPr dirty="0" sz="3000" spc="68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línea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los </a:t>
            </a:r>
            <a:r>
              <a:rPr dirty="0" sz="3000" spc="-10">
                <a:latin typeface="Calibri"/>
                <a:cs typeface="Calibri"/>
              </a:rPr>
              <a:t>generadores </a:t>
            </a:r>
            <a:r>
              <a:rPr dirty="0" sz="3000" spc="-5">
                <a:latin typeface="Calibri"/>
                <a:cs typeface="Calibri"/>
              </a:rPr>
              <a:t>en </a:t>
            </a:r>
            <a:r>
              <a:rPr dirty="0" sz="3000" spc="-20">
                <a:latin typeface="Calibri"/>
                <a:cs typeface="Calibri"/>
              </a:rPr>
              <a:t>forma </a:t>
            </a:r>
            <a:r>
              <a:rPr dirty="0" sz="3000" spc="-5">
                <a:latin typeface="Calibri"/>
                <a:cs typeface="Calibri"/>
              </a:rPr>
              <a:t>muy normal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15">
                <a:latin typeface="Calibri"/>
                <a:cs typeface="Calibri"/>
              </a:rPr>
              <a:t>esto 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realiza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mediante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operación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conocida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como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disparo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secuencial.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880"/>
              </a:lnSpc>
              <a:spcBef>
                <a:spcPts val="30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última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operación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normal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apertura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del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interruptor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unidad.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4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Esta </a:t>
            </a:r>
            <a:r>
              <a:rPr dirty="0" sz="3000" spc="-10">
                <a:latin typeface="Calibri"/>
                <a:cs typeface="Calibri"/>
              </a:rPr>
              <a:t>operación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tiene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siguientes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pasos:</a:t>
            </a:r>
            <a:endParaRPr sz="3000">
              <a:latin typeface="Calibri"/>
              <a:cs typeface="Calibri"/>
            </a:endParaRPr>
          </a:p>
          <a:p>
            <a:pPr lvl="1" marL="756285" marR="6350" indent="-287020">
              <a:lnSpc>
                <a:spcPct val="80000"/>
              </a:lnSpc>
              <a:spcBef>
                <a:spcPts val="645"/>
              </a:spcBef>
              <a:buFont typeface="Arial MT"/>
              <a:buChar char="–"/>
              <a:tabLst>
                <a:tab pos="756920" algn="l"/>
                <a:tab pos="5024120" algn="l"/>
              </a:tabLst>
            </a:pPr>
            <a:r>
              <a:rPr dirty="0" sz="2600" b="1">
                <a:latin typeface="Calibri"/>
                <a:cs typeface="Calibri"/>
              </a:rPr>
              <a:t>Se</a:t>
            </a:r>
            <a:r>
              <a:rPr dirty="0" sz="2600" spc="23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baja</a:t>
            </a:r>
            <a:r>
              <a:rPr dirty="0" sz="2600" spc="229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250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potencia</a:t>
            </a:r>
            <a:r>
              <a:rPr dirty="0" sz="2600" spc="25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mecánica	</a:t>
            </a:r>
            <a:r>
              <a:rPr dirty="0" sz="2600" spc="-15" b="1">
                <a:latin typeface="Calibri"/>
                <a:cs typeface="Calibri"/>
              </a:rPr>
              <a:t>para</a:t>
            </a:r>
            <a:r>
              <a:rPr dirty="0" sz="2600" spc="220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reducir</a:t>
            </a:r>
            <a:r>
              <a:rPr dirty="0" sz="2600" spc="24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215" b="1">
                <a:latin typeface="Calibri"/>
                <a:cs typeface="Calibri"/>
              </a:rPr>
              <a:t> </a:t>
            </a:r>
            <a:r>
              <a:rPr dirty="0" sz="2600" spc="-20" b="1">
                <a:latin typeface="Calibri"/>
                <a:cs typeface="Calibri"/>
              </a:rPr>
              <a:t>carga.</a:t>
            </a:r>
            <a:r>
              <a:rPr dirty="0" sz="2600" spc="235" b="1">
                <a:latin typeface="Calibri"/>
                <a:cs typeface="Calibri"/>
              </a:rPr>
              <a:t> </a:t>
            </a:r>
            <a:r>
              <a:rPr dirty="0" sz="2600" spc="-15" b="1">
                <a:latin typeface="Calibri"/>
                <a:cs typeface="Calibri"/>
              </a:rPr>
              <a:t>Esto </a:t>
            </a:r>
            <a:r>
              <a:rPr dirty="0" sz="2600" spc="-57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se </a:t>
            </a:r>
            <a:r>
              <a:rPr dirty="0" sz="2600" spc="-15" b="1">
                <a:latin typeface="Calibri"/>
                <a:cs typeface="Calibri"/>
              </a:rPr>
              <a:t>realiza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mediante</a:t>
            </a:r>
            <a:r>
              <a:rPr dirty="0" sz="2600" spc="2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válvulas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mecánicas.</a:t>
            </a:r>
            <a:endParaRPr sz="2600">
              <a:latin typeface="Calibri"/>
              <a:cs typeface="Calibri"/>
            </a:endParaRPr>
          </a:p>
          <a:p>
            <a:pPr lvl="1" marL="756285" marR="7620" indent="-287020">
              <a:lnSpc>
                <a:spcPct val="80000"/>
              </a:lnSpc>
              <a:spcBef>
                <a:spcPts val="625"/>
              </a:spcBef>
              <a:buFont typeface="Arial MT"/>
              <a:buChar char="–"/>
              <a:tabLst>
                <a:tab pos="756920" algn="l"/>
                <a:tab pos="1423670" algn="l"/>
                <a:tab pos="3094355" algn="l"/>
                <a:tab pos="3815079" algn="l"/>
                <a:tab pos="5019675" algn="l"/>
                <a:tab pos="6676390" algn="l"/>
                <a:tab pos="7635240" algn="l"/>
              </a:tabLst>
            </a:pPr>
            <a:r>
              <a:rPr dirty="0" sz="2600" b="1">
                <a:latin typeface="Calibri"/>
                <a:cs typeface="Calibri"/>
              </a:rPr>
              <a:t>Se</a:t>
            </a:r>
            <a:r>
              <a:rPr dirty="0" sz="2600" b="1">
                <a:latin typeface="Calibri"/>
                <a:cs typeface="Calibri"/>
              </a:rPr>
              <a:t>	</a:t>
            </a:r>
            <a:r>
              <a:rPr dirty="0" sz="2600" b="1">
                <a:latin typeface="Calibri"/>
                <a:cs typeface="Calibri"/>
              </a:rPr>
              <a:t>t</a:t>
            </a:r>
            <a:r>
              <a:rPr dirty="0" sz="2600" spc="-65" b="1">
                <a:latin typeface="Calibri"/>
                <a:cs typeface="Calibri"/>
              </a:rPr>
              <a:t>r</a:t>
            </a:r>
            <a:r>
              <a:rPr dirty="0" sz="2600" b="1">
                <a:latin typeface="Calibri"/>
                <a:cs typeface="Calibri"/>
              </a:rPr>
              <a:t>ansfie</a:t>
            </a:r>
            <a:r>
              <a:rPr dirty="0" sz="2600" spc="-55" b="1">
                <a:latin typeface="Calibri"/>
                <a:cs typeface="Calibri"/>
              </a:rPr>
              <a:t>r</a:t>
            </a:r>
            <a:r>
              <a:rPr dirty="0" sz="2600" b="1">
                <a:latin typeface="Calibri"/>
                <a:cs typeface="Calibri"/>
              </a:rPr>
              <a:t>e</a:t>
            </a:r>
            <a:r>
              <a:rPr dirty="0" sz="2600" b="1">
                <a:latin typeface="Calibri"/>
                <a:cs typeface="Calibri"/>
              </a:rPr>
              <a:t>	</a:t>
            </a:r>
            <a:r>
              <a:rPr dirty="0" sz="2600" b="1">
                <a:latin typeface="Calibri"/>
                <a:cs typeface="Calibri"/>
              </a:rPr>
              <a:t>las</a:t>
            </a:r>
            <a:r>
              <a:rPr dirty="0" sz="2600" b="1">
                <a:latin typeface="Calibri"/>
                <a:cs typeface="Calibri"/>
              </a:rPr>
              <a:t>	</a:t>
            </a:r>
            <a:r>
              <a:rPr dirty="0" sz="2600" b="1">
                <a:latin typeface="Calibri"/>
                <a:cs typeface="Calibri"/>
              </a:rPr>
              <a:t>ca</a:t>
            </a:r>
            <a:r>
              <a:rPr dirty="0" sz="2600" spc="-50" b="1">
                <a:latin typeface="Calibri"/>
                <a:cs typeface="Calibri"/>
              </a:rPr>
              <a:t>r</a:t>
            </a:r>
            <a:r>
              <a:rPr dirty="0" sz="2600" spc="-45" b="1">
                <a:latin typeface="Calibri"/>
                <a:cs typeface="Calibri"/>
              </a:rPr>
              <a:t>g</a:t>
            </a:r>
            <a:r>
              <a:rPr dirty="0" sz="2600" b="1">
                <a:latin typeface="Calibri"/>
                <a:cs typeface="Calibri"/>
              </a:rPr>
              <a:t>as</a:t>
            </a:r>
            <a:r>
              <a:rPr dirty="0" sz="2600" b="1">
                <a:latin typeface="Calibri"/>
                <a:cs typeface="Calibri"/>
              </a:rPr>
              <a:t>	</a:t>
            </a:r>
            <a:r>
              <a:rPr dirty="0" sz="2600" b="1">
                <a:latin typeface="Calibri"/>
                <a:cs typeface="Calibri"/>
              </a:rPr>
              <a:t>auxiliares</a:t>
            </a:r>
            <a:r>
              <a:rPr dirty="0" sz="2600" b="1">
                <a:latin typeface="Calibri"/>
                <a:cs typeface="Calibri"/>
              </a:rPr>
              <a:t>	</a:t>
            </a:r>
            <a:r>
              <a:rPr dirty="0" sz="2600" b="1">
                <a:latin typeface="Calibri"/>
                <a:cs typeface="Calibri"/>
              </a:rPr>
              <a:t>pa</a:t>
            </a:r>
            <a:r>
              <a:rPr dirty="0" sz="2600" spc="-60" b="1">
                <a:latin typeface="Calibri"/>
                <a:cs typeface="Calibri"/>
              </a:rPr>
              <a:t>r</a:t>
            </a:r>
            <a:r>
              <a:rPr dirty="0" sz="2600" b="1">
                <a:latin typeface="Calibri"/>
                <a:cs typeface="Calibri"/>
              </a:rPr>
              <a:t>a</a:t>
            </a:r>
            <a:r>
              <a:rPr dirty="0" sz="2600" b="1">
                <a:latin typeface="Calibri"/>
                <a:cs typeface="Calibri"/>
              </a:rPr>
              <a:t>	</a:t>
            </a:r>
            <a:r>
              <a:rPr dirty="0" sz="2600" b="1">
                <a:latin typeface="Calibri"/>
                <a:cs typeface="Calibri"/>
              </a:rPr>
              <a:t>fuen</a:t>
            </a:r>
            <a:r>
              <a:rPr dirty="0" sz="2600" spc="-40" b="1">
                <a:latin typeface="Calibri"/>
                <a:cs typeface="Calibri"/>
              </a:rPr>
              <a:t>t</a:t>
            </a:r>
            <a:r>
              <a:rPr dirty="0" sz="2600" b="1">
                <a:latin typeface="Calibri"/>
                <a:cs typeface="Calibri"/>
              </a:rPr>
              <a:t>es  </a:t>
            </a:r>
            <a:r>
              <a:rPr dirty="0" sz="2600" spc="-10" b="1">
                <a:latin typeface="Calibri"/>
                <a:cs typeface="Calibri"/>
              </a:rPr>
              <a:t>alternativas.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Se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desconecta</a:t>
            </a:r>
            <a:r>
              <a:rPr dirty="0" sz="2600" b="1">
                <a:latin typeface="Calibri"/>
                <a:cs typeface="Calibri"/>
              </a:rPr>
              <a:t> el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motor</a:t>
            </a:r>
            <a:r>
              <a:rPr dirty="0" sz="2600" spc="-3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primario.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Apertura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spc="-15" b="1">
                <a:latin typeface="Calibri"/>
                <a:cs typeface="Calibri"/>
              </a:rPr>
              <a:t>interruptor</a:t>
            </a:r>
            <a:r>
              <a:rPr dirty="0" sz="2600" spc="3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 campo.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Apertura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 </a:t>
            </a:r>
            <a:r>
              <a:rPr dirty="0" sz="2600" spc="-15" b="1">
                <a:latin typeface="Calibri"/>
                <a:cs typeface="Calibri"/>
              </a:rPr>
              <a:t>interruptor</a:t>
            </a:r>
            <a:r>
              <a:rPr dirty="0" sz="2600" spc="4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 la</a:t>
            </a:r>
            <a:r>
              <a:rPr dirty="0" sz="2600" spc="-1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unidad.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9808" y="711"/>
            <a:ext cx="602996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Régimen</a:t>
            </a:r>
            <a:r>
              <a:rPr dirty="0" spc="-15"/>
              <a:t> </a:t>
            </a:r>
            <a:r>
              <a:rPr dirty="0"/>
              <a:t>Normal</a:t>
            </a:r>
            <a:r>
              <a:rPr dirty="0" spc="-10"/>
              <a:t> </a:t>
            </a:r>
            <a:r>
              <a:rPr dirty="0"/>
              <a:t>una</a:t>
            </a:r>
            <a:r>
              <a:rPr dirty="0" spc="-55"/>
              <a:t> </a:t>
            </a:r>
            <a:r>
              <a:rPr dirty="0" spc="-15"/>
              <a:t>vez </a:t>
            </a:r>
            <a:r>
              <a:rPr dirty="0" spc="-10"/>
              <a:t>sincronizado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46912"/>
            <a:ext cx="8684260" cy="586232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Cuando 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20">
                <a:latin typeface="Calibri"/>
                <a:cs typeface="Calibri"/>
              </a:rPr>
              <a:t>está </a:t>
            </a:r>
            <a:r>
              <a:rPr dirty="0" sz="2700" spc="-15">
                <a:latin typeface="Calibri"/>
                <a:cs typeface="Calibri"/>
              </a:rPr>
              <a:t>sincronizado,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 spc="-15">
                <a:latin typeface="Calibri"/>
                <a:cs typeface="Calibri"/>
              </a:rPr>
              <a:t>corrientes,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potencias, las </a:t>
            </a:r>
            <a:r>
              <a:rPr dirty="0" sz="2700" spc="-10">
                <a:latin typeface="Calibri"/>
                <a:cs typeface="Calibri"/>
              </a:rPr>
              <a:t>tensiones </a:t>
            </a:r>
            <a:r>
              <a:rPr dirty="0" sz="2700" spc="-5">
                <a:latin typeface="Calibri"/>
                <a:cs typeface="Calibri"/>
              </a:rPr>
              <a:t>en los bornes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 spc="-10">
                <a:latin typeface="Calibri"/>
                <a:cs typeface="Calibri"/>
              </a:rPr>
              <a:t>frecuencia </a:t>
            </a:r>
            <a:r>
              <a:rPr dirty="0" sz="2700" spc="-5">
                <a:latin typeface="Calibri"/>
                <a:cs typeface="Calibri"/>
              </a:rPr>
              <a:t>en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régimen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normal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varían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dependencia</a:t>
            </a:r>
            <a:r>
              <a:rPr dirty="0" sz="2700">
                <a:latin typeface="Calibri"/>
                <a:cs typeface="Calibri"/>
              </a:rPr>
              <a:t> 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numerosos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factores: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26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Tipo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generador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3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400" spc="-10" b="1">
                <a:latin typeface="Calibri"/>
                <a:cs typeface="Calibri"/>
              </a:rPr>
              <a:t>Potencias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entregadas</a:t>
            </a:r>
            <a:r>
              <a:rPr dirty="0" sz="2400" spc="-5" b="1">
                <a:latin typeface="Calibri"/>
                <a:cs typeface="Calibri"/>
              </a:rPr>
              <a:t> por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el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generador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3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Simetría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la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carga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conectada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al</a:t>
            </a:r>
            <a:r>
              <a:rPr dirty="0" sz="2400" spc="-10" b="1">
                <a:latin typeface="Calibri"/>
                <a:cs typeface="Calibri"/>
              </a:rPr>
              <a:t> generador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3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spc="-10" b="1">
                <a:latin typeface="Calibri"/>
                <a:cs typeface="Calibri"/>
              </a:rPr>
              <a:t>Estado </a:t>
            </a:r>
            <a:r>
              <a:rPr dirty="0" sz="2400" spc="-5" b="1">
                <a:latin typeface="Calibri"/>
                <a:cs typeface="Calibri"/>
              </a:rPr>
              <a:t>de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la</a:t>
            </a:r>
            <a:r>
              <a:rPr dirty="0" sz="2400" spc="-10" b="1">
                <a:latin typeface="Calibri"/>
                <a:cs typeface="Calibri"/>
              </a:rPr>
              <a:t> excitación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del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rotor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3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400" spc="-15" b="1">
                <a:latin typeface="Calibri"/>
                <a:cs typeface="Calibri"/>
              </a:rPr>
              <a:t>Velocidad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del </a:t>
            </a:r>
            <a:r>
              <a:rPr dirty="0" sz="2400" spc="-15" b="1">
                <a:latin typeface="Calibri"/>
                <a:cs typeface="Calibri"/>
              </a:rPr>
              <a:t>rotor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23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Tipo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control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</a:t>
            </a:r>
            <a:r>
              <a:rPr dirty="0" sz="2400" b="1">
                <a:latin typeface="Calibri"/>
                <a:cs typeface="Calibri"/>
              </a:rPr>
              <a:t> la</a:t>
            </a:r>
            <a:r>
              <a:rPr dirty="0" sz="2400" spc="-5" b="1">
                <a:latin typeface="Calibri"/>
                <a:cs typeface="Calibri"/>
              </a:rPr>
              <a:t> potencia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y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la</a:t>
            </a:r>
            <a:r>
              <a:rPr dirty="0" sz="2400" spc="-5" b="1">
                <a:latin typeface="Calibri"/>
                <a:cs typeface="Calibri"/>
              </a:rPr>
              <a:t> frecuencia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6449" y="711"/>
            <a:ext cx="645795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Parámetros</a:t>
            </a:r>
            <a:r>
              <a:rPr dirty="0" spc="-10"/>
              <a:t> internos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 spc="-15"/>
              <a:t>Régimen</a:t>
            </a:r>
            <a:r>
              <a:rPr dirty="0" spc="-10"/>
              <a:t> </a:t>
            </a:r>
            <a:r>
              <a:rPr dirty="0"/>
              <a:t>Normal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3511295"/>
              <a:ext cx="8312150" cy="2612390"/>
            </a:xfrm>
            <a:custGeom>
              <a:avLst/>
              <a:gdLst/>
              <a:ahLst/>
              <a:cxnLst/>
              <a:rect l="l" t="t" r="r" b="b"/>
              <a:pathLst>
                <a:path w="8312150" h="2612390">
                  <a:moveTo>
                    <a:pt x="8311896" y="2590800"/>
                  </a:moveTo>
                  <a:lnTo>
                    <a:pt x="0" y="2590800"/>
                  </a:lnTo>
                  <a:lnTo>
                    <a:pt x="0" y="2612136"/>
                  </a:lnTo>
                  <a:lnTo>
                    <a:pt x="8311896" y="2612136"/>
                  </a:lnTo>
                  <a:lnTo>
                    <a:pt x="8311896" y="2590800"/>
                  </a:lnTo>
                  <a:close/>
                </a:path>
                <a:path w="8312150" h="2612390">
                  <a:moveTo>
                    <a:pt x="8311896" y="2286000"/>
                  </a:moveTo>
                  <a:lnTo>
                    <a:pt x="0" y="2286000"/>
                  </a:lnTo>
                  <a:lnTo>
                    <a:pt x="0" y="2307336"/>
                  </a:lnTo>
                  <a:lnTo>
                    <a:pt x="8311896" y="2307336"/>
                  </a:lnTo>
                  <a:lnTo>
                    <a:pt x="8311896" y="2286000"/>
                  </a:lnTo>
                  <a:close/>
                </a:path>
                <a:path w="8312150" h="2612390">
                  <a:moveTo>
                    <a:pt x="8311896" y="609600"/>
                  </a:moveTo>
                  <a:lnTo>
                    <a:pt x="0" y="609600"/>
                  </a:lnTo>
                  <a:lnTo>
                    <a:pt x="0" y="630936"/>
                  </a:lnTo>
                  <a:lnTo>
                    <a:pt x="8311896" y="630936"/>
                  </a:lnTo>
                  <a:lnTo>
                    <a:pt x="8311896" y="609600"/>
                  </a:lnTo>
                  <a:close/>
                </a:path>
                <a:path w="8312150" h="2612390">
                  <a:moveTo>
                    <a:pt x="8311896" y="304800"/>
                  </a:moveTo>
                  <a:lnTo>
                    <a:pt x="0" y="304800"/>
                  </a:lnTo>
                  <a:lnTo>
                    <a:pt x="0" y="326136"/>
                  </a:lnTo>
                  <a:lnTo>
                    <a:pt x="8311896" y="326136"/>
                  </a:lnTo>
                  <a:lnTo>
                    <a:pt x="8311896" y="304800"/>
                  </a:lnTo>
                  <a:close/>
                </a:path>
                <a:path w="8312150" h="2612390">
                  <a:moveTo>
                    <a:pt x="8311896" y="0"/>
                  </a:moveTo>
                  <a:lnTo>
                    <a:pt x="0" y="0"/>
                  </a:lnTo>
                  <a:lnTo>
                    <a:pt x="0" y="21348"/>
                  </a:lnTo>
                  <a:lnTo>
                    <a:pt x="8311896" y="21348"/>
                  </a:lnTo>
                  <a:lnTo>
                    <a:pt x="831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54532"/>
            <a:ext cx="8682990" cy="58934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355600" marR="5715" indent="-342900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En un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-5">
                <a:latin typeface="Calibri"/>
                <a:cs typeface="Calibri"/>
              </a:rPr>
              <a:t> la </a:t>
            </a:r>
            <a:r>
              <a:rPr dirty="0" sz="2500" spc="-30">
                <a:latin typeface="Calibri"/>
                <a:cs typeface="Calibri"/>
              </a:rPr>
              <a:t>fem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 induce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 el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devanado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no es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igual a la tensión que aparece en sus </a:t>
            </a:r>
            <a:r>
              <a:rPr dirty="0" sz="2500">
                <a:latin typeface="Calibri"/>
                <a:cs typeface="Calibri"/>
              </a:rPr>
              <a:t>bornes. </a:t>
            </a:r>
            <a:r>
              <a:rPr dirty="0" sz="2500" spc="-20">
                <a:latin typeface="Calibri"/>
                <a:cs typeface="Calibri"/>
              </a:rPr>
              <a:t>Esta </a:t>
            </a:r>
            <a:r>
              <a:rPr dirty="0" sz="2500" spc="-5">
                <a:latin typeface="Calibri"/>
                <a:cs typeface="Calibri"/>
              </a:rPr>
              <a:t>tensión se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afecta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tanto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</a:t>
            </a:r>
            <a:r>
              <a:rPr dirty="0" sz="2500" spc="-5">
                <a:latin typeface="Calibri"/>
                <a:cs typeface="Calibri"/>
              </a:rPr>
              <a:t> 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está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circulando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así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como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tipo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35">
                <a:latin typeface="Calibri"/>
                <a:cs typeface="Calibri"/>
              </a:rPr>
              <a:t>generador.</a:t>
            </a:r>
            <a:endParaRPr sz="25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En los </a:t>
            </a:r>
            <a:r>
              <a:rPr dirty="0" sz="2500" spc="-10">
                <a:latin typeface="Calibri"/>
                <a:cs typeface="Calibri"/>
              </a:rPr>
              <a:t>generadores sincrónicos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 spc="-30">
                <a:latin typeface="Calibri"/>
                <a:cs typeface="Calibri"/>
              </a:rPr>
              <a:t>fem </a:t>
            </a:r>
            <a:r>
              <a:rPr dirty="0" sz="2500" spc="-5">
                <a:latin typeface="Calibri"/>
                <a:cs typeface="Calibri"/>
              </a:rPr>
              <a:t>casi siempre es </a:t>
            </a:r>
            <a:r>
              <a:rPr dirty="0" sz="2500" spc="-15">
                <a:latin typeface="Calibri"/>
                <a:cs typeface="Calibri"/>
              </a:rPr>
              <a:t>mayor </a:t>
            </a:r>
            <a:r>
              <a:rPr dirty="0" sz="2500" spc="-5">
                <a:latin typeface="Calibri"/>
                <a:cs typeface="Calibri"/>
              </a:rPr>
              <a:t>que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bornes,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pero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depende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régimen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excitación. </a:t>
            </a:r>
            <a:r>
              <a:rPr dirty="0" sz="2500" spc="-5">
                <a:latin typeface="Calibri"/>
                <a:cs typeface="Calibri"/>
              </a:rPr>
              <a:t>En régimen </a:t>
            </a:r>
            <a:r>
              <a:rPr dirty="0" sz="2500" spc="-15">
                <a:latin typeface="Calibri"/>
                <a:cs typeface="Calibri"/>
              </a:rPr>
              <a:t>sub-excitado,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 spc="-25">
                <a:latin typeface="Calibri"/>
                <a:cs typeface="Calibri"/>
              </a:rPr>
              <a:t>fem </a:t>
            </a:r>
            <a:r>
              <a:rPr dirty="0" sz="2500" spc="-5">
                <a:latin typeface="Calibri"/>
                <a:cs typeface="Calibri"/>
              </a:rPr>
              <a:t>puede ser de menor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magnitud.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 b="1">
                <a:latin typeface="Calibri"/>
                <a:cs typeface="Calibri"/>
              </a:rPr>
              <a:t>De ahí que un </a:t>
            </a:r>
            <a:r>
              <a:rPr dirty="0" sz="2500" spc="-10" b="1">
                <a:latin typeface="Calibri"/>
                <a:cs typeface="Calibri"/>
              </a:rPr>
              <a:t>generador sincrónico </a:t>
            </a:r>
            <a:r>
              <a:rPr dirty="0" sz="2500" spc="-5" b="1">
                <a:latin typeface="Calibri"/>
                <a:cs typeface="Calibri"/>
              </a:rPr>
              <a:t>puede </a:t>
            </a:r>
            <a:r>
              <a:rPr dirty="0" sz="2500" spc="-15" b="1">
                <a:latin typeface="Calibri"/>
                <a:cs typeface="Calibri"/>
              </a:rPr>
              <a:t>tener</a:t>
            </a:r>
            <a:r>
              <a:rPr dirty="0" sz="2500" spc="54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potencias 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reactivas</a:t>
            </a:r>
            <a:r>
              <a:rPr dirty="0" sz="2500" spc="-5" b="1">
                <a:latin typeface="Calibri"/>
                <a:cs typeface="Calibri"/>
              </a:rPr>
              <a:t> de </a:t>
            </a:r>
            <a:r>
              <a:rPr dirty="0" sz="2500" spc="-15" b="1">
                <a:latin typeface="Calibri"/>
                <a:cs typeface="Calibri"/>
              </a:rPr>
              <a:t>diferentes </a:t>
            </a:r>
            <a:r>
              <a:rPr dirty="0" sz="2500" spc="-5" b="1">
                <a:latin typeface="Calibri"/>
                <a:cs typeface="Calibri"/>
              </a:rPr>
              <a:t>signos.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Cuando </a:t>
            </a:r>
            <a:r>
              <a:rPr dirty="0" sz="2500" spc="-15" b="1">
                <a:latin typeface="Calibri"/>
                <a:cs typeface="Calibri"/>
              </a:rPr>
              <a:t>está </a:t>
            </a:r>
            <a:r>
              <a:rPr dirty="0" sz="2500" spc="-10" b="1">
                <a:latin typeface="Calibri"/>
                <a:cs typeface="Calibri"/>
              </a:rPr>
              <a:t>sobre-excitado </a:t>
            </a:r>
            <a:r>
              <a:rPr dirty="0" sz="2500" spc="-5" b="1">
                <a:latin typeface="Calibri"/>
                <a:cs typeface="Calibri"/>
              </a:rPr>
              <a:t>se 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15" b="1">
                <a:latin typeface="Calibri"/>
                <a:cs typeface="Calibri"/>
              </a:rPr>
              <a:t>está </a:t>
            </a:r>
            <a:r>
              <a:rPr dirty="0" sz="2500" spc="-5" b="1">
                <a:latin typeface="Calibri"/>
                <a:cs typeface="Calibri"/>
              </a:rPr>
              <a:t>comportando como </a:t>
            </a:r>
            <a:r>
              <a:rPr dirty="0" sz="2500" spc="-25" b="1">
                <a:latin typeface="Calibri"/>
                <a:cs typeface="Calibri"/>
              </a:rPr>
              <a:t>capacitor, </a:t>
            </a:r>
            <a:r>
              <a:rPr dirty="0" sz="2500" spc="-5" b="1">
                <a:latin typeface="Calibri"/>
                <a:cs typeface="Calibri"/>
              </a:rPr>
              <a:t>y cuando </a:t>
            </a:r>
            <a:r>
              <a:rPr dirty="0" sz="2500" spc="-15" b="1">
                <a:latin typeface="Calibri"/>
                <a:cs typeface="Calibri"/>
              </a:rPr>
              <a:t>está sub-excitado </a:t>
            </a:r>
            <a:r>
              <a:rPr dirty="0" sz="2500" spc="-10" b="1">
                <a:latin typeface="Calibri"/>
                <a:cs typeface="Calibri"/>
              </a:rPr>
              <a:t> 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5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25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comportando</a:t>
            </a:r>
            <a:r>
              <a:rPr dirty="0" u="heavy" sz="25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como</a:t>
            </a:r>
            <a:r>
              <a:rPr dirty="0" u="heavy" sz="2500" spc="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inductor,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25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5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</a:t>
            </a:r>
            <a:r>
              <a:rPr dirty="0" u="heavy" sz="2500" spc="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eléctrico.</a:t>
            </a:r>
            <a:endParaRPr sz="25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los generadores asíncronos</a:t>
            </a:r>
            <a:r>
              <a:rPr dirty="0" sz="2500" spc="-5">
                <a:latin typeface="Calibri"/>
                <a:cs typeface="Calibri"/>
              </a:rPr>
              <a:t>, la </a:t>
            </a:r>
            <a:r>
              <a:rPr dirty="0" sz="2500" spc="-30">
                <a:latin typeface="Calibri"/>
                <a:cs typeface="Calibri"/>
              </a:rPr>
              <a:t>fem </a:t>
            </a:r>
            <a:r>
              <a:rPr dirty="0" sz="2500" spc="-5">
                <a:latin typeface="Calibri"/>
                <a:cs typeface="Calibri"/>
              </a:rPr>
              <a:t>siempre es menor que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 de los bornes del </a:t>
            </a:r>
            <a:r>
              <a:rPr dirty="0" sz="2500" spc="-35">
                <a:latin typeface="Calibri"/>
                <a:cs typeface="Calibri"/>
              </a:rPr>
              <a:t>generador. </a:t>
            </a:r>
            <a:r>
              <a:rPr dirty="0" sz="2500" spc="-25">
                <a:latin typeface="Calibri"/>
                <a:cs typeface="Calibri"/>
              </a:rPr>
              <a:t>Por tanto, </a:t>
            </a: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siempre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consumiendo</a:t>
            </a:r>
            <a:r>
              <a:rPr dirty="0" u="heavy" sz="25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25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reactiva</a:t>
            </a:r>
            <a:r>
              <a:rPr dirty="0" sz="2500" spc="-5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40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 b="1">
                <a:latin typeface="Calibri"/>
                <a:cs typeface="Calibri"/>
              </a:rPr>
              <a:t>Algo si es </a:t>
            </a:r>
            <a:r>
              <a:rPr dirty="0" sz="2500" spc="-15" b="1">
                <a:latin typeface="Calibri"/>
                <a:cs typeface="Calibri"/>
              </a:rPr>
              <a:t>seguro, </a:t>
            </a:r>
            <a:r>
              <a:rPr dirty="0" sz="2500" spc="-5" b="1">
                <a:latin typeface="Calibri"/>
                <a:cs typeface="Calibri"/>
              </a:rPr>
              <a:t>un </a:t>
            </a:r>
            <a:r>
              <a:rPr dirty="0" sz="2500" spc="-15" b="1">
                <a:latin typeface="Calibri"/>
                <a:cs typeface="Calibri"/>
              </a:rPr>
              <a:t>generador </a:t>
            </a:r>
            <a:r>
              <a:rPr dirty="0" sz="2500" spc="-5" b="1">
                <a:latin typeface="Calibri"/>
                <a:cs typeface="Calibri"/>
              </a:rPr>
              <a:t>siempre debe </a:t>
            </a:r>
            <a:r>
              <a:rPr dirty="0" sz="2500" spc="-15" b="1">
                <a:latin typeface="Calibri"/>
                <a:cs typeface="Calibri"/>
              </a:rPr>
              <a:t>estar entregando </a:t>
            </a:r>
            <a:r>
              <a:rPr dirty="0" sz="2500" spc="-555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potencia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activa.</a:t>
            </a:r>
            <a:r>
              <a:rPr dirty="0" sz="2500" spc="-5" b="1">
                <a:latin typeface="Calibri"/>
                <a:cs typeface="Calibri"/>
              </a:rPr>
              <a:t> Es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30" b="1">
                <a:latin typeface="Calibri"/>
                <a:cs typeface="Calibri"/>
              </a:rPr>
              <a:t>decir,</a:t>
            </a:r>
            <a:r>
              <a:rPr dirty="0" sz="2500" spc="-25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la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potencia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activa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debe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salir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del 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u="heavy" sz="25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generador,</a:t>
            </a:r>
            <a:r>
              <a:rPr dirty="0" u="heavy" sz="25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nunca</a:t>
            </a:r>
            <a:r>
              <a:rPr dirty="0" u="heavy" sz="25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4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entrar.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0541" y="711"/>
            <a:ext cx="650875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Diagramas</a:t>
            </a:r>
            <a:r>
              <a:rPr dirty="0" spc="-45"/>
              <a:t> </a:t>
            </a:r>
            <a:r>
              <a:rPr dirty="0" spc="-5"/>
              <a:t>fasoriales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10"/>
              <a:t> Régimen</a:t>
            </a:r>
            <a:r>
              <a:rPr dirty="0" spc="-15"/>
              <a:t> </a:t>
            </a:r>
            <a:r>
              <a:rPr dirty="0"/>
              <a:t>Normal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32" y="577532"/>
            <a:ext cx="8903335" cy="6160135"/>
            <a:chOff x="120332" y="577532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400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39" y="3758184"/>
              <a:ext cx="8312150" cy="22860"/>
            </a:xfrm>
            <a:custGeom>
              <a:avLst/>
              <a:gdLst/>
              <a:ahLst/>
              <a:cxnLst/>
              <a:rect l="l" t="t" r="r" b="b"/>
              <a:pathLst>
                <a:path w="8312150" h="22860">
                  <a:moveTo>
                    <a:pt x="8311895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311895" y="22860"/>
                  </a:lnTo>
                  <a:lnTo>
                    <a:pt x="8311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620064"/>
            <a:ext cx="8683625" cy="3609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952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fem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tensión,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además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tener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magnitudes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diferentes,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está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desfasada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por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un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ángulo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Symbol"/>
                <a:cs typeface="Symbol"/>
              </a:rPr>
              <a:t></a:t>
            </a:r>
            <a:r>
              <a:rPr dirty="0" sz="2800" spc="690">
                <a:latin typeface="Times New Roman"/>
                <a:cs typeface="Times New Roman"/>
              </a:rPr>
              <a:t> </a:t>
            </a:r>
            <a:r>
              <a:rPr dirty="0" sz="2800" spc="-5">
                <a:latin typeface="Calibri"/>
                <a:cs typeface="Calibri"/>
              </a:rPr>
              <a:t>conocido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como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ángulo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potencia.</a:t>
            </a:r>
            <a:endParaRPr sz="2800">
              <a:latin typeface="Calibri"/>
              <a:cs typeface="Calibri"/>
            </a:endParaRPr>
          </a:p>
          <a:p>
            <a:pPr algn="just" marL="355600" marR="8890" indent="-342900">
              <a:lnSpc>
                <a:spcPts val="332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</a:t>
            </a:r>
            <a:r>
              <a:rPr dirty="0" u="heavy" sz="2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ángulo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900" spc="-55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</a:t>
            </a:r>
            <a:r>
              <a:rPr dirty="0" u="heavy" sz="2900" spc="-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8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2800" spc="58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relacionado con la potencia activa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2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entregando</a:t>
            </a:r>
            <a:r>
              <a:rPr dirty="0" u="heavy" sz="2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2800" spc="-5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magnitud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fem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28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más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relacionada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potencia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reactiva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que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sz="2800" spc="-20" b="1" i="1">
                <a:latin typeface="Calibri"/>
                <a:cs typeface="Calibri"/>
              </a:rPr>
              <a:t>esté</a:t>
            </a:r>
            <a:r>
              <a:rPr dirty="0" sz="2800" spc="-1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circulando</a:t>
            </a:r>
            <a:r>
              <a:rPr dirty="0" sz="2800" spc="62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por</a:t>
            </a:r>
            <a:r>
              <a:rPr dirty="0" sz="2800" spc="625" b="1" i="1">
                <a:latin typeface="Calibri"/>
                <a:cs typeface="Calibri"/>
              </a:rPr>
              <a:t> </a:t>
            </a:r>
            <a:r>
              <a:rPr dirty="0" sz="2800" spc="-5" b="1" i="1">
                <a:latin typeface="Calibri"/>
                <a:cs typeface="Calibri"/>
              </a:rPr>
              <a:t>los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2073" y="3941502"/>
            <a:ext cx="3001525" cy="262513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117975" y="6194552"/>
            <a:ext cx="46145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1720" cy="274256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algn="just" marL="1540510">
              <a:lnSpc>
                <a:spcPct val="100000"/>
              </a:lnSpc>
              <a:spcBef>
                <a:spcPts val="127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Modelo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Matemático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000" spc="-6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Como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fem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conocer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partir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parámetros </a:t>
            </a:r>
            <a:r>
              <a:rPr dirty="0" sz="3200" spc="-10">
                <a:latin typeface="Calibri"/>
                <a:cs typeface="Calibri"/>
              </a:rPr>
              <a:t>internos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35">
                <a:latin typeface="Calibri"/>
                <a:cs typeface="Calibri"/>
              </a:rPr>
              <a:t>generador, </a:t>
            </a:r>
            <a:r>
              <a:rPr dirty="0" sz="3200" spc="-10">
                <a:latin typeface="Calibri"/>
                <a:cs typeface="Calibri"/>
              </a:rPr>
              <a:t>tales </a:t>
            </a:r>
            <a:r>
              <a:rPr dirty="0" sz="3200">
                <a:latin typeface="Calibri"/>
                <a:cs typeface="Calibri"/>
              </a:rPr>
              <a:t>como las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reactancias: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subtrasientes,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transientes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sincrónicas,</a:t>
            </a:r>
            <a:r>
              <a:rPr dirty="0" sz="3200" spc="4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44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corrientes</a:t>
            </a:r>
            <a:r>
              <a:rPr dirty="0" sz="3200" spc="4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4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4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tensión</a:t>
            </a:r>
            <a:r>
              <a:rPr dirty="0" sz="3200" spc="4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4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040" y="2567762"/>
            <a:ext cx="424053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51940" algn="l"/>
                <a:tab pos="2456180" algn="l"/>
              </a:tabLst>
            </a:pPr>
            <a:r>
              <a:rPr dirty="0" sz="3200">
                <a:latin typeface="Calibri"/>
                <a:cs typeface="Calibri"/>
              </a:rPr>
              <a:t>bornes	del	</a:t>
            </a:r>
            <a:r>
              <a:rPr dirty="0" sz="3200" spc="-40">
                <a:latin typeface="Calibri"/>
                <a:cs typeface="Calibri"/>
              </a:rPr>
              <a:t>generador,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4040" y="3056001"/>
            <a:ext cx="458978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51710" algn="l"/>
                <a:tab pos="3077845" algn="l"/>
              </a:tabLst>
            </a:pPr>
            <a:r>
              <a:rPr dirty="0" sz="3200" spc="-10">
                <a:latin typeface="Calibri"/>
                <a:cs typeface="Calibri"/>
              </a:rPr>
              <a:t>establecer	</a:t>
            </a:r>
            <a:r>
              <a:rPr dirty="0" sz="3200">
                <a:latin typeface="Calibri"/>
                <a:cs typeface="Calibri"/>
              </a:rPr>
              <a:t>el	</a:t>
            </a:r>
            <a:r>
              <a:rPr dirty="0" sz="3200" spc="-10">
                <a:latin typeface="Calibri"/>
                <a:cs typeface="Calibri"/>
              </a:rPr>
              <a:t>siguiente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3504" y="2567762"/>
            <a:ext cx="1775460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latin typeface="Calibri"/>
                <a:cs typeface="Calibri"/>
              </a:rPr>
              <a:t>entonces</a:t>
            </a:r>
            <a:endParaRPr sz="3200">
              <a:latin typeface="Calibri"/>
              <a:cs typeface="Calibri"/>
            </a:endParaRPr>
          </a:p>
          <a:p>
            <a:pPr marL="498475">
              <a:lnSpc>
                <a:spcPct val="100000"/>
              </a:lnSpc>
            </a:pPr>
            <a:r>
              <a:rPr dirty="0" sz="3200">
                <a:latin typeface="Calibri"/>
                <a:cs typeface="Calibri"/>
              </a:rPr>
              <a:t>modelo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4314" y="2567762"/>
            <a:ext cx="1835785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5"/>
              </a:spcBef>
              <a:tabLst>
                <a:tab pos="766445" algn="l"/>
              </a:tabLst>
            </a:pP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>
                <a:latin typeface="Calibri"/>
                <a:cs typeface="Calibri"/>
              </a:rPr>
              <a:t>		</a:t>
            </a:r>
            <a:r>
              <a:rPr dirty="0" sz="3200">
                <a:latin typeface="Calibri"/>
                <a:cs typeface="Calibri"/>
              </a:rPr>
              <a:t>puede  </a:t>
            </a:r>
            <a:r>
              <a:rPr dirty="0" sz="3200">
                <a:latin typeface="Calibri"/>
                <a:cs typeface="Calibri"/>
              </a:rPr>
              <a:t>eléctrico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3543376"/>
            <a:ext cx="452437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latin typeface="Calibri"/>
                <a:cs typeface="Calibri"/>
              </a:rPr>
              <a:t>simplificado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generador: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2859" y="4265197"/>
            <a:ext cx="3678579" cy="201233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6510" y="711"/>
            <a:ext cx="3954779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El</a:t>
            </a:r>
            <a:r>
              <a:rPr dirty="0" spc="-20"/>
              <a:t> </a:t>
            </a:r>
            <a:r>
              <a:rPr dirty="0" spc="-10"/>
              <a:t>rotor</a:t>
            </a:r>
            <a:r>
              <a:rPr dirty="0" spc="-65"/>
              <a:t> </a:t>
            </a:r>
            <a:r>
              <a:rPr dirty="0"/>
              <a:t>y</a:t>
            </a:r>
            <a:r>
              <a:rPr dirty="0" spc="-15"/>
              <a:t> </a:t>
            </a:r>
            <a:r>
              <a:rPr dirty="0"/>
              <a:t>los</a:t>
            </a:r>
            <a:r>
              <a:rPr dirty="0" spc="-20"/>
              <a:t> </a:t>
            </a:r>
            <a:r>
              <a:rPr dirty="0" spc="-10"/>
              <a:t>reguladores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71296"/>
            <a:ext cx="8685530" cy="606234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just" marL="355600" marR="7620" indent="-342900">
              <a:lnSpc>
                <a:spcPct val="80000"/>
              </a:lnSpc>
              <a:spcBef>
                <a:spcPts val="5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directa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llega al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través de los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anillos</a:t>
            </a:r>
            <a:r>
              <a:rPr dirty="0" sz="2000" spc="-5">
                <a:latin typeface="Calibri"/>
                <a:cs typeface="Calibri"/>
              </a:rPr>
              <a:t>. </a:t>
            </a:r>
            <a:r>
              <a:rPr dirty="0" sz="2000">
                <a:latin typeface="Calibri"/>
                <a:cs typeface="Calibri"/>
              </a:rPr>
              <a:t>La tensión de </a:t>
            </a:r>
            <a:r>
              <a:rPr dirty="0" sz="2000" spc="-5">
                <a:latin typeface="Calibri"/>
                <a:cs typeface="Calibri"/>
              </a:rPr>
              <a:t>directa </a:t>
            </a:r>
            <a:r>
              <a:rPr dirty="0" sz="2000">
                <a:latin typeface="Calibri"/>
                <a:cs typeface="Calibri"/>
              </a:rPr>
              <a:t>y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tensión que es inducida por el flujo principal </a:t>
            </a:r>
            <a:r>
              <a:rPr dirty="0" sz="2000" spc="-10">
                <a:latin typeface="Calibri"/>
                <a:cs typeface="Calibri"/>
              </a:rPr>
              <a:t>provocan </a:t>
            </a:r>
            <a:r>
              <a:rPr dirty="0" sz="2000">
                <a:latin typeface="Calibri"/>
                <a:cs typeface="Calibri"/>
              </a:rPr>
              <a:t>la circulación de una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corriente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alterna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45">
                <a:latin typeface="Calibri"/>
                <a:cs typeface="Calibri"/>
              </a:rPr>
              <a:t>rotor.</a:t>
            </a:r>
            <a:endParaRPr sz="2000">
              <a:latin typeface="Calibri"/>
              <a:cs typeface="Calibri"/>
            </a:endParaRPr>
          </a:p>
          <a:p>
            <a:pPr algn="just" marL="355600" indent="-342900">
              <a:lnSpc>
                <a:spcPts val="216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000" spc="-10">
                <a:latin typeface="Calibri"/>
                <a:cs typeface="Calibri"/>
              </a:rPr>
              <a:t>Esta</a:t>
            </a:r>
            <a:r>
              <a:rPr dirty="0" sz="2000" spc="7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tensión</a:t>
            </a:r>
            <a:r>
              <a:rPr dirty="0" sz="2000" spc="7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conocida</a:t>
            </a:r>
            <a:r>
              <a:rPr dirty="0" sz="2000" spc="7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como</a:t>
            </a:r>
            <a:r>
              <a:rPr dirty="0" sz="2000" spc="740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2000" spc="7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7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</a:t>
            </a:r>
            <a:r>
              <a:rPr dirty="0" u="heavy" sz="2000" spc="7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2000" spc="7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controlada</a:t>
            </a:r>
            <a:r>
              <a:rPr dirty="0" u="heavy" sz="2000" spc="7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000" spc="7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endParaRPr sz="2000">
              <a:latin typeface="Calibri"/>
              <a:cs typeface="Calibri"/>
            </a:endParaRPr>
          </a:p>
          <a:p>
            <a:pPr algn="just" marL="355600">
              <a:lnSpc>
                <a:spcPts val="2160"/>
              </a:lnSpc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reguladores</a:t>
            </a:r>
            <a:r>
              <a:rPr dirty="0" u="heavy" sz="2000" spc="-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tensión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reguladores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</a:t>
            </a:r>
            <a:r>
              <a:rPr dirty="0" sz="2000" spc="-1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Cuando la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disminuida</a:t>
            </a:r>
            <a:r>
              <a:rPr dirty="0" sz="2000" spc="-5" b="1" i="1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quizás </a:t>
            </a:r>
            <a:r>
              <a:rPr dirty="0" sz="2000">
                <a:latin typeface="Calibri"/>
                <a:cs typeface="Calibri"/>
              </a:rPr>
              <a:t>por la </a:t>
            </a:r>
            <a:r>
              <a:rPr dirty="0" sz="2000" spc="-10">
                <a:latin typeface="Calibri"/>
                <a:cs typeface="Calibri"/>
              </a:rPr>
              <a:t>elevada transferencia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potencia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reactiva</a:t>
            </a:r>
            <a:r>
              <a:rPr dirty="0" sz="2000">
                <a:latin typeface="Calibri"/>
                <a:cs typeface="Calibri"/>
              </a:rPr>
              <a:t> inductiva,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entonces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regulador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eleva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</a:t>
            </a:r>
            <a:r>
              <a:rPr dirty="0" sz="2000" spc="-60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tensión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tiende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 spc="-10">
                <a:latin typeface="Calibri"/>
                <a:cs typeface="Calibri"/>
              </a:rPr>
              <a:t>recuperarse.</a:t>
            </a:r>
            <a:endParaRPr sz="2000">
              <a:latin typeface="Calibri"/>
              <a:cs typeface="Calibri"/>
            </a:endParaRPr>
          </a:p>
          <a:p>
            <a:pPr algn="just" marL="355600" marR="5715" indent="-342900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En esencia,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incremento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hace que el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 </a:t>
            </a:r>
            <a:r>
              <a:rPr dirty="0" sz="2000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entregue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más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reactiva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capacitiva</a:t>
            </a:r>
            <a:r>
              <a:rPr dirty="0" sz="2000" spc="-5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 </a:t>
            </a:r>
            <a:r>
              <a:rPr dirty="0" sz="2000" spc="-5">
                <a:latin typeface="Calibri"/>
                <a:cs typeface="Calibri"/>
              </a:rPr>
              <a:t>compensa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10">
                <a:latin typeface="Calibri"/>
                <a:cs typeface="Calibri"/>
              </a:rPr>
              <a:t>transferencia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potencia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reactiva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inductiva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está </a:t>
            </a:r>
            <a:r>
              <a:rPr dirty="0" sz="2000" spc="-5">
                <a:latin typeface="Calibri"/>
                <a:cs typeface="Calibri"/>
              </a:rPr>
              <a:t>solicitando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Existen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reguladores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que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controlan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potencias,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es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decir,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hacen</a:t>
            </a:r>
            <a:r>
              <a:rPr dirty="0" u="heavy" sz="2000" spc="4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000" spc="4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reactiva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entregada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 el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mantenga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constante</a:t>
            </a:r>
            <a:r>
              <a:rPr dirty="0" sz="2000" spc="-15">
                <a:latin typeface="Calibri"/>
                <a:cs typeface="Calibri"/>
              </a:rPr>
              <a:t>. 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regulación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potencia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reactiva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logra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través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tensión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excitación.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Existe </a:t>
            </a:r>
            <a:r>
              <a:rPr dirty="0" sz="2000">
                <a:latin typeface="Calibri"/>
                <a:cs typeface="Calibri"/>
              </a:rPr>
              <a:t>un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límite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</a:t>
            </a:r>
            <a:r>
              <a:rPr dirty="0" sz="2000" spc="-15">
                <a:latin typeface="Calibri"/>
                <a:cs typeface="Calibri"/>
              </a:rPr>
              <a:t>, </a:t>
            </a:r>
            <a:r>
              <a:rPr dirty="0" sz="2000">
                <a:latin typeface="Calibri"/>
                <a:cs typeface="Calibri"/>
              </a:rPr>
              <a:t>es </a:t>
            </a:r>
            <a:r>
              <a:rPr dirty="0" sz="2000" spc="-30">
                <a:latin typeface="Calibri"/>
                <a:cs typeface="Calibri"/>
              </a:rPr>
              <a:t>decir,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10">
                <a:latin typeface="Calibri"/>
                <a:cs typeface="Calibri"/>
              </a:rPr>
              <a:t>corriente </a:t>
            </a:r>
            <a:r>
              <a:rPr dirty="0" sz="2000">
                <a:latin typeface="Calibri"/>
                <a:cs typeface="Calibri"/>
              </a:rPr>
              <a:t>que circula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devanado</a:t>
            </a:r>
            <a:r>
              <a:rPr dirty="0" sz="2000">
                <a:latin typeface="Calibri"/>
                <a:cs typeface="Calibri"/>
              </a:rPr>
              <a:t> del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rotor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anillos.</a:t>
            </a:r>
            <a:r>
              <a:rPr dirty="0" sz="2000">
                <a:latin typeface="Calibri"/>
                <a:cs typeface="Calibri"/>
              </a:rPr>
              <a:t> Si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corriente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supera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determinado </a:t>
            </a:r>
            <a:r>
              <a:rPr dirty="0" sz="2000">
                <a:latin typeface="Calibri"/>
                <a:cs typeface="Calibri"/>
              </a:rPr>
              <a:t>límite, </a:t>
            </a:r>
            <a:r>
              <a:rPr dirty="0" sz="2000" spc="-5">
                <a:latin typeface="Calibri"/>
                <a:cs typeface="Calibri"/>
              </a:rPr>
              <a:t>entonces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existirán calentamientos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excesivos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 pueden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dañar</a:t>
            </a:r>
            <a:r>
              <a:rPr dirty="0" u="heavy" sz="20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anillos</a:t>
            </a:r>
            <a:r>
              <a:rPr dirty="0" u="heavy" sz="20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propio</a:t>
            </a:r>
            <a:r>
              <a:rPr dirty="0" u="heavy" sz="2000" spc="-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192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Otros tipos de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excitación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 poseen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anillos</a:t>
            </a:r>
            <a:r>
              <a:rPr dirty="0" sz="2000" spc="-5">
                <a:latin typeface="Calibri"/>
                <a:cs typeface="Calibri"/>
              </a:rPr>
              <a:t>, </a:t>
            </a:r>
            <a:r>
              <a:rPr dirty="0" sz="2000">
                <a:latin typeface="Calibri"/>
                <a:cs typeface="Calibri"/>
              </a:rPr>
              <a:t>son </a:t>
            </a:r>
            <a:r>
              <a:rPr dirty="0" sz="2000" spc="-5">
                <a:latin typeface="Calibri"/>
                <a:cs typeface="Calibri"/>
              </a:rPr>
              <a:t>conocidas </a:t>
            </a:r>
            <a:r>
              <a:rPr dirty="0" sz="2000">
                <a:latin typeface="Calibri"/>
                <a:cs typeface="Calibri"/>
              </a:rPr>
              <a:t>como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excitatrices </a:t>
            </a:r>
            <a:r>
              <a:rPr dirty="0" sz="2000" spc="-5">
                <a:latin typeface="Calibri"/>
                <a:cs typeface="Calibri"/>
              </a:rPr>
              <a:t>estáticas. </a:t>
            </a:r>
            <a:r>
              <a:rPr dirty="0" sz="2000">
                <a:latin typeface="Calibri"/>
                <a:cs typeface="Calibri"/>
              </a:rPr>
              <a:t>Donde un pequeño </a:t>
            </a:r>
            <a:r>
              <a:rPr dirty="0" sz="2000" spc="-25">
                <a:latin typeface="Calibri"/>
                <a:cs typeface="Calibri"/>
              </a:rPr>
              <a:t>generador, </a:t>
            </a:r>
            <a:r>
              <a:rPr dirty="0" sz="2000">
                <a:latin typeface="Calibri"/>
                <a:cs typeface="Calibri"/>
              </a:rPr>
              <a:t>llamado </a:t>
            </a:r>
            <a:r>
              <a:rPr dirty="0" sz="2000" spc="-15">
                <a:latin typeface="Calibri"/>
                <a:cs typeface="Calibri"/>
              </a:rPr>
              <a:t>excitatriz, </a:t>
            </a:r>
            <a:r>
              <a:rPr dirty="0" sz="2000" spc="-5">
                <a:latin typeface="Calibri"/>
                <a:cs typeface="Calibri"/>
              </a:rPr>
              <a:t>conecta </a:t>
            </a:r>
            <a:r>
              <a:rPr dirty="0" sz="2000">
                <a:latin typeface="Calibri"/>
                <a:cs typeface="Calibri"/>
              </a:rPr>
              <a:t> 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propio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eje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generador,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genera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tensión,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cuál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rectificada</a:t>
            </a:r>
            <a:r>
              <a:rPr dirty="0" sz="2000">
                <a:latin typeface="Calibri"/>
                <a:cs typeface="Calibri"/>
              </a:rPr>
              <a:t> con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semiconductores instalados </a:t>
            </a:r>
            <a:r>
              <a:rPr dirty="0" sz="2000">
                <a:latin typeface="Calibri"/>
                <a:cs typeface="Calibri"/>
              </a:rPr>
              <a:t>y </a:t>
            </a:r>
            <a:r>
              <a:rPr dirty="0" sz="2000" spc="-5">
                <a:latin typeface="Calibri"/>
                <a:cs typeface="Calibri"/>
              </a:rPr>
              <a:t>rotando </a:t>
            </a:r>
            <a:r>
              <a:rPr dirty="0" sz="2000">
                <a:latin typeface="Calibri"/>
                <a:cs typeface="Calibri"/>
              </a:rPr>
              <a:t>en el mismo </a:t>
            </a:r>
            <a:r>
              <a:rPr dirty="0" sz="2000" spc="-5">
                <a:latin typeface="Calibri"/>
                <a:cs typeface="Calibri"/>
              </a:rPr>
              <a:t>eje. </a:t>
            </a:r>
            <a:r>
              <a:rPr dirty="0" sz="2000" spc="-10">
                <a:latin typeface="Calibri"/>
                <a:cs typeface="Calibri"/>
              </a:rPr>
              <a:t>Esto </a:t>
            </a:r>
            <a:r>
              <a:rPr dirty="0" sz="2000">
                <a:latin typeface="Calibri"/>
                <a:cs typeface="Calibri"/>
              </a:rPr>
              <a:t>hace que se puede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alimentar</a:t>
            </a:r>
            <a:r>
              <a:rPr dirty="0" sz="2000">
                <a:latin typeface="Calibri"/>
                <a:cs typeface="Calibri"/>
              </a:rPr>
              <a:t> al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rotor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sin 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empleo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anillos.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7760" y="711"/>
            <a:ext cx="527494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Régimen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Normal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24978" y="617016"/>
            <a:ext cx="108839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79145" algn="l"/>
              </a:tabLst>
            </a:pP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el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617016"/>
            <a:ext cx="7271384" cy="1921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1416050" algn="l"/>
                <a:tab pos="2353310" algn="l"/>
                <a:tab pos="4613910" algn="l"/>
                <a:tab pos="5551170" algn="l"/>
              </a:tabLst>
            </a:pPr>
            <a:r>
              <a:rPr dirty="0" sz="3200">
                <a:latin typeface="Calibri"/>
                <a:cs typeface="Calibri"/>
              </a:rPr>
              <a:t>Solo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pa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ámet</a:t>
            </a:r>
            <a:r>
              <a:rPr dirty="0" sz="3200" spc="-50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regulables 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controlar</a:t>
            </a:r>
            <a:r>
              <a:rPr dirty="0" sz="3200">
                <a:latin typeface="Calibri"/>
                <a:cs typeface="Calibri"/>
              </a:rPr>
              <a:t> su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trabajo:</a:t>
            </a:r>
            <a:endParaRPr sz="32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4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5" b="1">
                <a:latin typeface="Calibri"/>
                <a:cs typeface="Calibri"/>
              </a:rPr>
              <a:t>La</a:t>
            </a:r>
            <a:r>
              <a:rPr dirty="0" sz="2500" spc="-1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velocidad</a:t>
            </a:r>
            <a:r>
              <a:rPr dirty="0" sz="2500" spc="-1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del</a:t>
            </a:r>
            <a:r>
              <a:rPr dirty="0" sz="2500" spc="-1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motor primario.</a:t>
            </a:r>
            <a:endParaRPr sz="2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0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5" b="1">
                <a:latin typeface="Calibri"/>
                <a:cs typeface="Calibri"/>
              </a:rPr>
              <a:t>La</a:t>
            </a:r>
            <a:r>
              <a:rPr dirty="0" sz="2500" spc="-15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tensión</a:t>
            </a:r>
            <a:r>
              <a:rPr dirty="0" sz="2500" spc="-1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de</a:t>
            </a:r>
            <a:r>
              <a:rPr dirty="0" sz="2500" spc="-10" b="1">
                <a:latin typeface="Calibri"/>
                <a:cs typeface="Calibri"/>
              </a:rPr>
              <a:t> </a:t>
            </a:r>
            <a:r>
              <a:rPr dirty="0" sz="2500" spc="-15" b="1">
                <a:latin typeface="Calibri"/>
                <a:cs typeface="Calibri"/>
              </a:rPr>
              <a:t>excitación.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347" y="2691424"/>
            <a:ext cx="7500257" cy="36361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55975" y="6346952"/>
            <a:ext cx="52539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IEEE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tutorial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on </a:t>
            </a:r>
            <a:r>
              <a:rPr dirty="0" sz="1400">
                <a:latin typeface="Calibri"/>
                <a:cs typeface="Calibri"/>
              </a:rPr>
              <a:t>the  </a:t>
            </a:r>
            <a:r>
              <a:rPr dirty="0" sz="1400" spc="-5">
                <a:latin typeface="Calibri"/>
                <a:cs typeface="Calibri"/>
              </a:rPr>
              <a:t>Protection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Synchronous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9118" y="1836292"/>
              <a:ext cx="5978641" cy="46249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4964" y="711"/>
            <a:ext cx="581914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Curva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40"/>
              <a:t> </a:t>
            </a:r>
            <a:r>
              <a:rPr dirty="0" spc="-10"/>
              <a:t>Cargabilidad</a:t>
            </a:r>
            <a:r>
              <a:rPr dirty="0" spc="-25"/>
              <a:t> </a:t>
            </a:r>
            <a:r>
              <a:rPr dirty="0"/>
              <a:t>del</a:t>
            </a:r>
            <a:r>
              <a:rPr dirty="0" spc="-10"/>
              <a:t> Generador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626160"/>
            <a:ext cx="8686165" cy="1366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 tiene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amplio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margen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trabajo,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donde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siempre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entrega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potencia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activa,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pero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entregar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consumir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potencia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reactiva.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semicircunferencia </a:t>
            </a:r>
            <a:r>
              <a:rPr dirty="0" u="heavy" sz="2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limitada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 límites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térmicos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de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estabilidad</a:t>
            </a:r>
            <a:r>
              <a:rPr dirty="0" sz="2200" spc="-5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628" y="6194552"/>
            <a:ext cx="409067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7700" marR="5080" indent="-63563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0" b="1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Mejoramiento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>
                <a:latin typeface="Calibri"/>
                <a:cs typeface="Calibri"/>
              </a:rPr>
              <a:t> 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usando</a:t>
            </a:r>
            <a:r>
              <a:rPr dirty="0" sz="1400" spc="310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Tecnología</a:t>
            </a:r>
            <a:r>
              <a:rPr dirty="0" sz="1400">
                <a:latin typeface="Calibri"/>
                <a:cs typeface="Calibri"/>
              </a:rPr>
              <a:t> Digital, </a:t>
            </a:r>
            <a:r>
              <a:rPr dirty="0" sz="1400" spc="-5">
                <a:latin typeface="Calibri"/>
                <a:cs typeface="Calibri"/>
              </a:rPr>
              <a:t>1995.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930" y="0"/>
            <a:ext cx="6548755" cy="2494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u="heavy" sz="5400" spc="-1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Tema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III.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Regímenes </a:t>
            </a:r>
            <a:r>
              <a:rPr dirty="0" u="none" sz="5400" spc="-10">
                <a:solidFill>
                  <a:srgbClr val="FF0000"/>
                </a:solid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Anormales en los </a:t>
            </a:r>
            <a:r>
              <a:rPr dirty="0" u="none" sz="5400" spc="5">
                <a:solidFill>
                  <a:srgbClr val="FF0000"/>
                </a:solid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Generadores</a:t>
            </a:r>
            <a:r>
              <a:rPr dirty="0" u="heavy" sz="5400" spc="-1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Eléctricos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214884" y="2590800"/>
            <a:ext cx="8724900" cy="4052570"/>
          </a:xfrm>
          <a:custGeom>
            <a:avLst/>
            <a:gdLst/>
            <a:ahLst/>
            <a:cxnLst/>
            <a:rect l="l" t="t" r="r" b="b"/>
            <a:pathLst>
              <a:path w="8724900" h="4052570">
                <a:moveTo>
                  <a:pt x="0" y="0"/>
                </a:moveTo>
                <a:lnTo>
                  <a:pt x="8724900" y="0"/>
                </a:lnTo>
                <a:lnTo>
                  <a:pt x="8724900" y="4052316"/>
                </a:lnTo>
                <a:lnTo>
                  <a:pt x="0" y="40523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4" y="2549474"/>
            <a:ext cx="8569960" cy="402653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90"/>
              </a:spcBef>
            </a:pP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muchos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regímenes</a:t>
            </a:r>
            <a:r>
              <a:rPr dirty="0" sz="3200">
                <a:latin typeface="Calibri"/>
                <a:cs typeface="Calibri"/>
              </a:rPr>
              <a:t> anormales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presentan </a:t>
            </a:r>
            <a:r>
              <a:rPr dirty="0" sz="3200">
                <a:latin typeface="Calibri"/>
                <a:cs typeface="Calibri"/>
              </a:rPr>
              <a:t>en los </a:t>
            </a:r>
            <a:r>
              <a:rPr dirty="0" sz="3200" spc="-10">
                <a:latin typeface="Calibri"/>
                <a:cs typeface="Calibri"/>
              </a:rPr>
              <a:t>generadores </a:t>
            </a:r>
            <a:r>
              <a:rPr dirty="0" sz="3200" spc="-5">
                <a:latin typeface="Calibri"/>
                <a:cs typeface="Calibri"/>
              </a:rPr>
              <a:t>eléctricos </a:t>
            </a:r>
            <a:r>
              <a:rPr dirty="0" sz="3200">
                <a:latin typeface="Calibri"/>
                <a:cs typeface="Calibri"/>
              </a:rPr>
              <a:t>y cada uno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tiene su </a:t>
            </a:r>
            <a:r>
              <a:rPr dirty="0" sz="3200" spc="-20">
                <a:latin typeface="Calibri"/>
                <a:cs typeface="Calibri"/>
              </a:rPr>
              <a:t>forma </a:t>
            </a:r>
            <a:r>
              <a:rPr dirty="0" sz="3200">
                <a:latin typeface="Calibri"/>
                <a:cs typeface="Calibri"/>
              </a:rPr>
              <a:t>en dependencia de la potencia del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características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</a:t>
            </a:r>
            <a:r>
              <a:rPr dirty="0" sz="3200" spc="72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sistema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donde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está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conectado.</a:t>
            </a:r>
            <a:r>
              <a:rPr dirty="0" sz="3200">
                <a:latin typeface="Calibri"/>
                <a:cs typeface="Calibri"/>
              </a:rPr>
              <a:t> 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importante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conocimiento</a:t>
            </a:r>
            <a:r>
              <a:rPr dirty="0" sz="3200">
                <a:latin typeface="Calibri"/>
                <a:cs typeface="Calibri"/>
              </a:rPr>
              <a:t> 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parámetros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eléctricos</a:t>
            </a:r>
            <a:r>
              <a:rPr dirty="0" sz="3200">
                <a:latin typeface="Calibri"/>
                <a:cs typeface="Calibri"/>
              </a:rPr>
              <a:t> del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durante</a:t>
            </a:r>
            <a:r>
              <a:rPr dirty="0" sz="3200" spc="-15">
                <a:latin typeface="Calibri"/>
                <a:cs typeface="Calibri"/>
              </a:rPr>
              <a:t> estos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regímenes,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10">
                <a:latin typeface="Calibri"/>
                <a:cs typeface="Calibri"/>
              </a:rPr>
              <a:t> comprender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métodos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emplean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protección.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6934" y="711"/>
            <a:ext cx="671512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Regímenes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Anormales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1140" y="617016"/>
            <a:ext cx="8683625" cy="197738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u="none" sz="3200" b="0">
                <a:latin typeface="Calibri"/>
                <a:cs typeface="Calibri"/>
              </a:rPr>
              <a:t>Muchos</a:t>
            </a:r>
            <a:r>
              <a:rPr dirty="0" u="none" sz="3200" spc="5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son los </a:t>
            </a:r>
            <a:r>
              <a:rPr dirty="0" u="none" sz="3200" spc="-5" b="0">
                <a:latin typeface="Calibri"/>
                <a:cs typeface="Calibri"/>
              </a:rPr>
              <a:t>regímenes </a:t>
            </a:r>
            <a:r>
              <a:rPr dirty="0" u="none" sz="3200" b="0">
                <a:latin typeface="Calibri"/>
                <a:cs typeface="Calibri"/>
              </a:rPr>
              <a:t>anormales que pueden </a:t>
            </a:r>
            <a:r>
              <a:rPr dirty="0" u="none" sz="3200" spc="5" b="0">
                <a:latin typeface="Calibri"/>
                <a:cs typeface="Calibri"/>
              </a:rPr>
              <a:t> </a:t>
            </a:r>
            <a:r>
              <a:rPr dirty="0" u="none" sz="3200" spc="-20" b="0">
                <a:latin typeface="Calibri"/>
                <a:cs typeface="Calibri"/>
              </a:rPr>
              <a:t>presentarse</a:t>
            </a:r>
            <a:r>
              <a:rPr dirty="0" u="none" sz="3200" spc="-15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en</a:t>
            </a:r>
            <a:r>
              <a:rPr dirty="0" u="none" sz="3200" spc="5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los</a:t>
            </a:r>
            <a:r>
              <a:rPr dirty="0" u="none" sz="3200" spc="5" b="0">
                <a:latin typeface="Calibri"/>
                <a:cs typeface="Calibri"/>
              </a:rPr>
              <a:t> </a:t>
            </a:r>
            <a:r>
              <a:rPr dirty="0" u="none" sz="3200" spc="-10" b="0">
                <a:latin typeface="Calibri"/>
                <a:cs typeface="Calibri"/>
              </a:rPr>
              <a:t>generadores</a:t>
            </a:r>
            <a:r>
              <a:rPr dirty="0" u="none" sz="3200" spc="-5" b="0">
                <a:latin typeface="Calibri"/>
                <a:cs typeface="Calibri"/>
              </a:rPr>
              <a:t> eléctricos</a:t>
            </a:r>
            <a:r>
              <a:rPr dirty="0" u="none" sz="3200" b="0">
                <a:latin typeface="Calibri"/>
                <a:cs typeface="Calibri"/>
              </a:rPr>
              <a:t> y</a:t>
            </a:r>
            <a:r>
              <a:rPr dirty="0" u="none" sz="3200" spc="720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cada </a:t>
            </a:r>
            <a:r>
              <a:rPr dirty="0" u="none" sz="3200" spc="5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uno depende de la potencia, </a:t>
            </a:r>
            <a:r>
              <a:rPr dirty="0" u="none" sz="3200" spc="-10" b="0">
                <a:latin typeface="Calibri"/>
                <a:cs typeface="Calibri"/>
              </a:rPr>
              <a:t>conexión </a:t>
            </a:r>
            <a:r>
              <a:rPr dirty="0" u="none" sz="3200" b="0">
                <a:latin typeface="Calibri"/>
                <a:cs typeface="Calibri"/>
              </a:rPr>
              <a:t>y del </a:t>
            </a:r>
            <a:r>
              <a:rPr dirty="0" u="none" sz="3200" spc="-10" b="0">
                <a:latin typeface="Calibri"/>
                <a:cs typeface="Calibri"/>
              </a:rPr>
              <a:t>propio </a:t>
            </a:r>
            <a:r>
              <a:rPr dirty="0" u="none" sz="3200" spc="-5" b="0">
                <a:latin typeface="Calibri"/>
                <a:cs typeface="Calibri"/>
              </a:rPr>
              <a:t> sistemas</a:t>
            </a:r>
            <a:r>
              <a:rPr dirty="0" u="none" sz="3200" spc="-30" b="0">
                <a:latin typeface="Calibri"/>
                <a:cs typeface="Calibri"/>
              </a:rPr>
              <a:t> </a:t>
            </a:r>
            <a:r>
              <a:rPr dirty="0" u="none" sz="3200" spc="-5" b="0">
                <a:latin typeface="Calibri"/>
                <a:cs typeface="Calibri"/>
              </a:rPr>
              <a:t>eléctrico: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2568930"/>
            <a:ext cx="6682105" cy="353758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 b="1">
                <a:latin typeface="Calibri"/>
                <a:cs typeface="Calibri"/>
              </a:rPr>
              <a:t>Energización</a:t>
            </a:r>
            <a:r>
              <a:rPr dirty="0" sz="3200" spc="-4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Inadvertida</a:t>
            </a:r>
            <a:r>
              <a:rPr dirty="0" sz="3200" spc="-1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Accidental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0" b="1">
                <a:latin typeface="Calibri"/>
                <a:cs typeface="Calibri"/>
              </a:rPr>
              <a:t>Pérdida</a:t>
            </a:r>
            <a:r>
              <a:rPr dirty="0" sz="3200" spc="-9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del</a:t>
            </a:r>
            <a:r>
              <a:rPr dirty="0" sz="3200" spc="-2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Campo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5" b="1">
                <a:latin typeface="Calibri"/>
                <a:cs typeface="Calibri"/>
              </a:rPr>
              <a:t>Pérdida </a:t>
            </a:r>
            <a:r>
              <a:rPr dirty="0" sz="3200" b="1">
                <a:latin typeface="Calibri"/>
                <a:cs typeface="Calibri"/>
              </a:rPr>
              <a:t>del</a:t>
            </a:r>
            <a:r>
              <a:rPr dirty="0" sz="3200" spc="-1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Sincronismo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 b="1">
                <a:latin typeface="Calibri"/>
                <a:cs typeface="Calibri"/>
              </a:rPr>
              <a:t>Motorización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5" b="1">
                <a:latin typeface="Calibri"/>
                <a:cs typeface="Calibri"/>
              </a:rPr>
              <a:t>Sobrecargas</a:t>
            </a:r>
            <a:r>
              <a:rPr dirty="0" sz="3200" spc="-1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Simétricas </a:t>
            </a:r>
            <a:r>
              <a:rPr dirty="0" sz="3200" b="1">
                <a:latin typeface="Calibri"/>
                <a:cs typeface="Calibri"/>
              </a:rPr>
              <a:t>y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Asimétricas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 b="1">
                <a:latin typeface="Calibri"/>
                <a:cs typeface="Calibri"/>
              </a:rPr>
              <a:t>Cortocircuitos</a:t>
            </a:r>
            <a:r>
              <a:rPr dirty="0" sz="3200" spc="-7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en</a:t>
            </a:r>
            <a:r>
              <a:rPr dirty="0" sz="3200" spc="-1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el</a:t>
            </a:r>
            <a:r>
              <a:rPr dirty="0" sz="3200" spc="-15" b="1">
                <a:latin typeface="Calibri"/>
                <a:cs typeface="Calibri"/>
              </a:rPr>
              <a:t> Rotor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6740" y="1338071"/>
            <a:ext cx="8312150" cy="390525"/>
          </a:xfrm>
          <a:custGeom>
            <a:avLst/>
            <a:gdLst/>
            <a:ahLst/>
            <a:cxnLst/>
            <a:rect l="l" t="t" r="r" b="b"/>
            <a:pathLst>
              <a:path w="8312150" h="390525">
                <a:moveTo>
                  <a:pt x="8311896" y="365760"/>
                </a:moveTo>
                <a:lnTo>
                  <a:pt x="0" y="365760"/>
                </a:lnTo>
                <a:lnTo>
                  <a:pt x="0" y="390144"/>
                </a:lnTo>
                <a:lnTo>
                  <a:pt x="8311896" y="390144"/>
                </a:lnTo>
                <a:lnTo>
                  <a:pt x="8311896" y="365760"/>
                </a:lnTo>
                <a:close/>
              </a:path>
              <a:path w="8312150" h="390525">
                <a:moveTo>
                  <a:pt x="8311896" y="0"/>
                </a:moveTo>
                <a:lnTo>
                  <a:pt x="2606040" y="0"/>
                </a:lnTo>
                <a:lnTo>
                  <a:pt x="2606040" y="24384"/>
                </a:lnTo>
                <a:lnTo>
                  <a:pt x="8311896" y="24384"/>
                </a:lnTo>
                <a:lnTo>
                  <a:pt x="8311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4260" cy="219392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algn="just" marL="835025">
              <a:lnSpc>
                <a:spcPct val="100000"/>
              </a:lnSpc>
              <a:spcBef>
                <a:spcPts val="715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Consecuencias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Regímenes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Anormales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13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Cualquier de </a:t>
            </a:r>
            <a:r>
              <a:rPr dirty="0" sz="3000" spc="-15">
                <a:latin typeface="Calibri"/>
                <a:cs typeface="Calibri"/>
              </a:rPr>
              <a:t>estos </a:t>
            </a:r>
            <a:r>
              <a:rPr dirty="0" sz="3000" spc="-10">
                <a:latin typeface="Calibri"/>
                <a:cs typeface="Calibri"/>
              </a:rPr>
              <a:t>regímenes </a:t>
            </a:r>
            <a:r>
              <a:rPr dirty="0" sz="3000" spc="-5">
                <a:latin typeface="Calibri"/>
                <a:cs typeface="Calibri"/>
              </a:rPr>
              <a:t>anormales deben </a:t>
            </a:r>
            <a:r>
              <a:rPr dirty="0" sz="3000">
                <a:latin typeface="Calibri"/>
                <a:cs typeface="Calibri"/>
              </a:rPr>
              <a:t>ser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desconectados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con</a:t>
            </a:r>
            <a:r>
              <a:rPr dirty="0" sz="3000" b="1" i="1">
                <a:latin typeface="Calibri"/>
                <a:cs typeface="Calibri"/>
              </a:rPr>
              <a:t> la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mayor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10" b="1" i="1">
                <a:latin typeface="Calibri"/>
                <a:cs typeface="Calibri"/>
              </a:rPr>
              <a:t>brevedad</a:t>
            </a:r>
            <a:r>
              <a:rPr dirty="0" sz="3000" spc="-5" b="1" i="1">
                <a:latin typeface="Calibri"/>
                <a:cs typeface="Calibri"/>
              </a:rPr>
              <a:t> posible </a:t>
            </a:r>
            <a:r>
              <a:rPr dirty="0" sz="3000" b="1" i="1">
                <a:latin typeface="Calibri"/>
                <a:cs typeface="Calibri"/>
              </a:rPr>
              <a:t> porque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pueden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causar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muchos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daños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en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b="1" i="1">
                <a:latin typeface="Calibri"/>
                <a:cs typeface="Calibri"/>
              </a:rPr>
              <a:t>el </a:t>
            </a:r>
            <a:r>
              <a:rPr dirty="0" sz="3000" spc="-665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300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091054"/>
            <a:ext cx="313245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1915795" algn="l"/>
              </a:tabLst>
            </a:pPr>
            <a:r>
              <a:rPr dirty="0" sz="3000" spc="-5">
                <a:latin typeface="Calibri"/>
                <a:cs typeface="Calibri"/>
              </a:rPr>
              <a:t>Algunos	</a:t>
            </a:r>
            <a:r>
              <a:rPr dirty="0" sz="3000" spc="-5" b="1" i="1">
                <a:latin typeface="Calibri"/>
                <a:cs typeface="Calibri"/>
              </a:rPr>
              <a:t>tienden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7316" y="2526792"/>
            <a:ext cx="6751320" cy="24765"/>
          </a:xfrm>
          <a:custGeom>
            <a:avLst/>
            <a:gdLst/>
            <a:ahLst/>
            <a:cxnLst/>
            <a:rect l="l" t="t" r="r" b="b"/>
            <a:pathLst>
              <a:path w="6751320" h="24764">
                <a:moveTo>
                  <a:pt x="6751319" y="0"/>
                </a:moveTo>
                <a:lnTo>
                  <a:pt x="0" y="0"/>
                </a:lnTo>
                <a:lnTo>
                  <a:pt x="0" y="24384"/>
                </a:lnTo>
                <a:lnTo>
                  <a:pt x="6751319" y="24384"/>
                </a:lnTo>
                <a:lnTo>
                  <a:pt x="67513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663822" y="2091054"/>
            <a:ext cx="524446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6575" algn="l"/>
                <a:tab pos="2703830" algn="l"/>
                <a:tab pos="3583940" algn="l"/>
              </a:tabLst>
            </a:pPr>
            <a:r>
              <a:rPr dirty="0" sz="3000" b="1" i="1">
                <a:latin typeface="Calibri"/>
                <a:cs typeface="Calibri"/>
              </a:rPr>
              <a:t>a	</a:t>
            </a:r>
            <a:r>
              <a:rPr dirty="0" sz="3000" spc="-5" b="1" i="1">
                <a:latin typeface="Calibri"/>
                <a:cs typeface="Calibri"/>
              </a:rPr>
              <a:t>confundirse	con	regímenes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2456510"/>
            <a:ext cx="8684260" cy="3592829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355600" marR="6350">
              <a:lnSpc>
                <a:spcPts val="2880"/>
              </a:lnSpc>
              <a:spcBef>
                <a:spcPts val="795"/>
              </a:spcBef>
            </a:pP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normales como las oscilaciones de potencia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que se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producen</a:t>
            </a:r>
            <a:r>
              <a:rPr dirty="0" sz="3000" spc="-5">
                <a:latin typeface="Calibri"/>
                <a:cs typeface="Calibri"/>
              </a:rPr>
              <a:t> en</a:t>
            </a:r>
            <a:r>
              <a:rPr dirty="0" sz="3000" spc="6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 spc="63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sistema</a:t>
            </a:r>
            <a:r>
              <a:rPr dirty="0" sz="3000" spc="-5">
                <a:latin typeface="Calibri"/>
                <a:cs typeface="Calibri"/>
              </a:rPr>
              <a:t> por</a:t>
            </a:r>
            <a:r>
              <a:rPr dirty="0" sz="3000" spc="64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 spc="63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aparición</a:t>
            </a:r>
            <a:r>
              <a:rPr dirty="0" sz="3000" spc="6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67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cortocircuitos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 líneas.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comportamiento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los parámetros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eléctricos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siempre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mismo</a:t>
            </a:r>
            <a:r>
              <a:rPr dirty="0" sz="3000" spc="-5">
                <a:latin typeface="Calibri"/>
                <a:cs typeface="Calibri"/>
              </a:rPr>
              <a:t>,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sino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dependen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numerosos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factores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 son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importantes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estudiar.</a:t>
            </a:r>
            <a:endParaRPr sz="3000">
              <a:latin typeface="Calibri"/>
              <a:cs typeface="Calibri"/>
            </a:endParaRPr>
          </a:p>
          <a:p>
            <a:pPr algn="just" marL="355600" marR="6985" indent="-342900">
              <a:lnSpc>
                <a:spcPts val="288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El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>
                <a:latin typeface="Calibri"/>
                <a:cs typeface="Calibri"/>
              </a:rPr>
              <a:t>que no sea </a:t>
            </a:r>
            <a:r>
              <a:rPr dirty="0" sz="3000" spc="-5">
                <a:latin typeface="Calibri"/>
                <a:cs typeface="Calibri"/>
              </a:rPr>
              <a:t>desconectado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permanezca 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mucho tiempo</a:t>
            </a:r>
            <a:r>
              <a:rPr dirty="0" sz="3000" spc="-5" b="1" i="1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operando </a:t>
            </a:r>
            <a:r>
              <a:rPr dirty="0" sz="3000" spc="-5">
                <a:latin typeface="Calibri"/>
                <a:cs typeface="Calibri"/>
              </a:rPr>
              <a:t>bajo algún </a:t>
            </a:r>
            <a:r>
              <a:rPr dirty="0" sz="3000" spc="-10">
                <a:latin typeface="Calibri"/>
                <a:cs typeface="Calibri"/>
              </a:rPr>
              <a:t>régimen </a:t>
            </a:r>
            <a:r>
              <a:rPr dirty="0" sz="3000" spc="-5">
                <a:latin typeface="Calibri"/>
                <a:cs typeface="Calibri"/>
              </a:rPr>
              <a:t>anormal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profundo,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30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destruirse</a:t>
            </a:r>
            <a:r>
              <a:rPr dirty="0" u="heavy" sz="3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un</a:t>
            </a:r>
            <a:r>
              <a:rPr dirty="0" u="heavy" sz="30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tiempo</a:t>
            </a:r>
            <a:r>
              <a:rPr dirty="0" u="heavy" sz="30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breve.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6261" y="407314"/>
            <a:ext cx="64909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41600" marR="5080" indent="-2629535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III.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Regímenes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Anormales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Generadores </a:t>
            </a:r>
            <a:r>
              <a:rPr dirty="0" sz="2400" spc="-5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Eléctricos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8938" y="1114805"/>
            <a:ext cx="672465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Energización Accidental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214884" y="2590800"/>
            <a:ext cx="8724900" cy="4052570"/>
          </a:xfrm>
          <a:custGeom>
            <a:avLst/>
            <a:gdLst/>
            <a:ahLst/>
            <a:cxnLst/>
            <a:rect l="l" t="t" r="r" b="b"/>
            <a:pathLst>
              <a:path w="8724900" h="4052570">
                <a:moveTo>
                  <a:pt x="0" y="0"/>
                </a:moveTo>
                <a:lnTo>
                  <a:pt x="8724900" y="0"/>
                </a:lnTo>
                <a:lnTo>
                  <a:pt x="8724900" y="4052316"/>
                </a:lnTo>
                <a:lnTo>
                  <a:pt x="0" y="40523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14" y="2554046"/>
            <a:ext cx="8570595" cy="377571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59"/>
              </a:spcBef>
            </a:pPr>
            <a:r>
              <a:rPr dirty="0" sz="3000">
                <a:latin typeface="Calibri"/>
                <a:cs typeface="Calibri"/>
              </a:rPr>
              <a:t>La </a:t>
            </a:r>
            <a:r>
              <a:rPr dirty="0" sz="3000" spc="-5">
                <a:latin typeface="Calibri"/>
                <a:cs typeface="Calibri"/>
              </a:rPr>
              <a:t>energización </a:t>
            </a:r>
            <a:r>
              <a:rPr dirty="0" sz="3000" spc="-10">
                <a:latin typeface="Calibri"/>
                <a:cs typeface="Calibri"/>
              </a:rPr>
              <a:t>accidental </a:t>
            </a:r>
            <a:r>
              <a:rPr dirty="0" sz="3000">
                <a:latin typeface="Calibri"/>
                <a:cs typeface="Calibri"/>
              </a:rPr>
              <a:t>del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>
                <a:latin typeface="Calibri"/>
                <a:cs typeface="Calibri"/>
              </a:rPr>
              <a:t>sin que </a:t>
            </a:r>
            <a:r>
              <a:rPr dirty="0" sz="3000" spc="-20">
                <a:latin typeface="Calibri"/>
                <a:cs typeface="Calibri"/>
              </a:rPr>
              <a:t>este 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30">
                <a:latin typeface="Calibri"/>
                <a:cs typeface="Calibri"/>
              </a:rPr>
              <a:t>haya </a:t>
            </a:r>
            <a:r>
              <a:rPr dirty="0" sz="3000" spc="-5">
                <a:latin typeface="Calibri"/>
                <a:cs typeface="Calibri"/>
              </a:rPr>
              <a:t>cumplido las condiciones de </a:t>
            </a:r>
            <a:r>
              <a:rPr dirty="0" sz="3000" spc="-10">
                <a:latin typeface="Calibri"/>
                <a:cs typeface="Calibri"/>
              </a:rPr>
              <a:t>sincronización </a:t>
            </a:r>
            <a:r>
              <a:rPr dirty="0" sz="3000" spc="-5">
                <a:latin typeface="Calibri"/>
                <a:cs typeface="Calibri"/>
              </a:rPr>
              <a:t>es la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causa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destrucción</a:t>
            </a:r>
            <a:r>
              <a:rPr dirty="0" sz="3000" spc="-5">
                <a:latin typeface="Calibri"/>
                <a:cs typeface="Calibri"/>
              </a:rPr>
              <a:t> casi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inmediata</a:t>
            </a:r>
            <a:r>
              <a:rPr dirty="0" sz="3000" spc="-5">
                <a:latin typeface="Calibri"/>
                <a:cs typeface="Calibri"/>
              </a:rPr>
              <a:t> del</a:t>
            </a:r>
            <a:r>
              <a:rPr dirty="0" sz="3000">
                <a:latin typeface="Calibri"/>
                <a:cs typeface="Calibri"/>
              </a:rPr>
              <a:t> mismo.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Grandes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severas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caídas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tensión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aparecen </a:t>
            </a:r>
            <a:r>
              <a:rPr dirty="0" sz="3000" spc="-5">
                <a:latin typeface="Calibri"/>
                <a:cs typeface="Calibri"/>
              </a:rPr>
              <a:t>en el </a:t>
            </a:r>
            <a:r>
              <a:rPr dirty="0" sz="3000" spc="-15">
                <a:latin typeface="Calibri"/>
                <a:cs typeface="Calibri"/>
              </a:rPr>
              <a:t>sistema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20">
                <a:latin typeface="Calibri"/>
                <a:cs typeface="Calibri"/>
              </a:rPr>
              <a:t>temperatura</a:t>
            </a:r>
            <a:r>
              <a:rPr dirty="0" sz="3000" spc="63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provocadas 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mismas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deteriorar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vida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útil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aislamiento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sí</a:t>
            </a:r>
            <a:r>
              <a:rPr dirty="0" sz="3000">
                <a:latin typeface="Calibri"/>
                <a:cs typeface="Calibri"/>
              </a:rPr>
              <a:t> mismo.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35">
                <a:latin typeface="Calibri"/>
                <a:cs typeface="Calibri"/>
              </a:rPr>
              <a:t>Pero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fenómeno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dar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diversas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causas</a:t>
            </a:r>
            <a:r>
              <a:rPr dirty="0" sz="3000">
                <a:latin typeface="Calibri"/>
                <a:cs typeface="Calibri"/>
              </a:rPr>
              <a:t> 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son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importantes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estudiarlas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todas.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1666" y="711"/>
            <a:ext cx="37458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Energización</a:t>
            </a:r>
            <a:r>
              <a:rPr dirty="0" spc="-30"/>
              <a:t> </a:t>
            </a:r>
            <a:r>
              <a:rPr dirty="0" spc="-10"/>
              <a:t>Accidental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4561331"/>
              <a:ext cx="8312150" cy="22860"/>
            </a:xfrm>
            <a:custGeom>
              <a:avLst/>
              <a:gdLst/>
              <a:ahLst/>
              <a:cxnLst/>
              <a:rect l="l" t="t" r="r" b="b"/>
              <a:pathLst>
                <a:path w="8312150" h="22860">
                  <a:moveTo>
                    <a:pt x="8311895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311895" y="22860"/>
                  </a:lnTo>
                  <a:lnTo>
                    <a:pt x="8311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46912"/>
            <a:ext cx="8684895" cy="554101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715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Un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generador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luego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normalizado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con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sus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parámetros </a:t>
            </a:r>
            <a:r>
              <a:rPr dirty="0" sz="2700" spc="-5">
                <a:latin typeface="Calibri"/>
                <a:cs typeface="Calibri"/>
              </a:rPr>
              <a:t>nominales </a:t>
            </a:r>
            <a:r>
              <a:rPr dirty="0" sz="2700" spc="-10">
                <a:latin typeface="Calibri"/>
                <a:cs typeface="Calibri"/>
              </a:rPr>
              <a:t>tales </a:t>
            </a:r>
            <a:r>
              <a:rPr dirty="0" sz="2700" spc="-5">
                <a:latin typeface="Calibri"/>
                <a:cs typeface="Calibri"/>
              </a:rPr>
              <a:t>como la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frecuencia, </a:t>
            </a:r>
            <a:r>
              <a:rPr dirty="0" sz="2700">
                <a:latin typeface="Calibri"/>
                <a:cs typeface="Calibri"/>
              </a:rPr>
              <a:t> debe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ser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sincronizado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con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el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sistema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-5">
                <a:latin typeface="Calibri"/>
                <a:cs typeface="Calibri"/>
              </a:rPr>
              <a:t> potencia.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15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700" spc="-25">
                <a:latin typeface="Calibri"/>
                <a:cs typeface="Calibri"/>
              </a:rPr>
              <a:t>Esta </a:t>
            </a:r>
            <a:r>
              <a:rPr dirty="0" sz="2700" spc="-10">
                <a:latin typeface="Calibri"/>
                <a:cs typeface="Calibri"/>
              </a:rPr>
              <a:t>energización </a:t>
            </a:r>
            <a:r>
              <a:rPr dirty="0" sz="2700" spc="-5">
                <a:latin typeface="Calibri"/>
                <a:cs typeface="Calibri"/>
              </a:rPr>
              <a:t>es un </a:t>
            </a:r>
            <a:r>
              <a:rPr dirty="0" sz="2700" spc="-10">
                <a:latin typeface="Calibri"/>
                <a:cs typeface="Calibri"/>
              </a:rPr>
              <a:t>proceso </a:t>
            </a:r>
            <a:r>
              <a:rPr dirty="0" sz="2700" spc="-5">
                <a:latin typeface="Calibri"/>
                <a:cs typeface="Calibri"/>
              </a:rPr>
              <a:t>manual o </a:t>
            </a:r>
            <a:r>
              <a:rPr dirty="0" sz="2700" spc="-15">
                <a:latin typeface="Calibri"/>
                <a:cs typeface="Calibri"/>
              </a:rPr>
              <a:t>automatizado,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pero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toma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toda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atención</a:t>
            </a:r>
            <a:r>
              <a:rPr dirty="0" sz="2700" spc="-5">
                <a:latin typeface="Calibri"/>
                <a:cs typeface="Calibri"/>
              </a:rPr>
              <a:t> 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operadores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hacerlo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correctamente.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15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Si por alguna </a:t>
            </a:r>
            <a:r>
              <a:rPr dirty="0" sz="2700" spc="-30">
                <a:latin typeface="Calibri"/>
                <a:cs typeface="Calibri"/>
              </a:rPr>
              <a:t>razón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5">
                <a:latin typeface="Calibri"/>
                <a:cs typeface="Calibri"/>
              </a:rPr>
              <a:t>es </a:t>
            </a:r>
            <a:r>
              <a:rPr dirty="0" sz="2700" spc="-15">
                <a:latin typeface="Calibri"/>
                <a:cs typeface="Calibri"/>
              </a:rPr>
              <a:t>conectado </a:t>
            </a:r>
            <a:r>
              <a:rPr dirty="0" sz="2700" spc="-5">
                <a:latin typeface="Calibri"/>
                <a:cs typeface="Calibri"/>
              </a:rPr>
              <a:t>al </a:t>
            </a:r>
            <a:r>
              <a:rPr dirty="0" sz="2700" spc="-15">
                <a:latin typeface="Calibri"/>
                <a:cs typeface="Calibri"/>
              </a:rPr>
              <a:t>sistema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potencia </a:t>
            </a:r>
            <a:r>
              <a:rPr dirty="0" sz="2700">
                <a:latin typeface="Calibri"/>
                <a:cs typeface="Calibri"/>
              </a:rPr>
              <a:t>sin </a:t>
            </a:r>
            <a:r>
              <a:rPr dirty="0" sz="2700" spc="-20">
                <a:latin typeface="Calibri"/>
                <a:cs typeface="Calibri"/>
              </a:rPr>
              <a:t>estar</a:t>
            </a:r>
            <a:r>
              <a:rPr dirty="0" sz="2700" spc="-15">
                <a:latin typeface="Calibri"/>
                <a:cs typeface="Calibri"/>
              </a:rPr>
              <a:t> sincronizado,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esto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puede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provocar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circulación</a:t>
            </a:r>
            <a:r>
              <a:rPr dirty="0" sz="2700" spc="58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de</a:t>
            </a:r>
            <a:r>
              <a:rPr dirty="0" sz="2700" spc="59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grandes</a:t>
            </a:r>
            <a:r>
              <a:rPr dirty="0" sz="2700" spc="565" b="1" i="1">
                <a:latin typeface="Calibri"/>
                <a:cs typeface="Calibri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corrientes</a:t>
            </a:r>
            <a:r>
              <a:rPr dirty="0" sz="2700" spc="57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y</a:t>
            </a:r>
            <a:r>
              <a:rPr dirty="0" sz="2700" spc="57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por</a:t>
            </a:r>
            <a:r>
              <a:rPr dirty="0" sz="2700" spc="585" b="1" i="1">
                <a:latin typeface="Calibri"/>
                <a:cs typeface="Calibri"/>
              </a:rPr>
              <a:t> </a:t>
            </a:r>
            <a:r>
              <a:rPr dirty="0" sz="2700" spc="-20" b="1" i="1">
                <a:latin typeface="Calibri"/>
                <a:cs typeface="Calibri"/>
              </a:rPr>
              <a:t>tanto,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la </a:t>
            </a:r>
            <a:r>
              <a:rPr dirty="0" sz="2700" spc="-600" b="1" i="1"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destrucción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del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15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necesario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detectar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régimen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forma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rápida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desconectar</a:t>
            </a:r>
            <a:r>
              <a:rPr dirty="0" u="heavy" sz="2700" spc="-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</a:t>
            </a:r>
            <a:r>
              <a:rPr dirty="0" u="heavy" sz="27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interruptores</a:t>
            </a:r>
            <a:r>
              <a:rPr dirty="0" u="heavy" sz="27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necesarios.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0873" y="711"/>
            <a:ext cx="576834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Causas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</a:t>
            </a:r>
            <a:r>
              <a:rPr dirty="0" u="heavy" sz="3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Energización Accidental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1140" y="617016"/>
            <a:ext cx="8682990" cy="1001394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748665" algn="l"/>
                <a:tab pos="1369060" algn="l"/>
                <a:tab pos="2940685" algn="l"/>
                <a:tab pos="3830320" algn="l"/>
                <a:tab pos="4780280" algn="l"/>
                <a:tab pos="6405245" algn="l"/>
                <a:tab pos="7025640" algn="l"/>
                <a:tab pos="8069580" algn="l"/>
              </a:tabLst>
            </a:pPr>
            <a:r>
              <a:rPr dirty="0" u="none" sz="3200" b="0">
                <a:latin typeface="Calibri"/>
                <a:cs typeface="Calibri"/>
              </a:rPr>
              <a:t>No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se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pensa</a:t>
            </a:r>
            <a:r>
              <a:rPr dirty="0" u="none" sz="3200" spc="-75" b="0">
                <a:latin typeface="Calibri"/>
                <a:cs typeface="Calibri"/>
              </a:rPr>
              <a:t>r</a:t>
            </a:r>
            <a:r>
              <a:rPr dirty="0" u="none" sz="3200" b="0">
                <a:latin typeface="Calibri"/>
                <a:cs typeface="Calibri"/>
              </a:rPr>
              <a:t>á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que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es</a:t>
            </a:r>
            <a:r>
              <a:rPr dirty="0" u="none" sz="3200" spc="-85" b="0">
                <a:latin typeface="Calibri"/>
                <a:cs typeface="Calibri"/>
              </a:rPr>
              <a:t>t</a:t>
            </a:r>
            <a:r>
              <a:rPr dirty="0" u="none" sz="3200" b="0">
                <a:latin typeface="Calibri"/>
                <a:cs typeface="Calibri"/>
              </a:rPr>
              <a:t>e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régimen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se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hace</a:t>
            </a:r>
            <a:r>
              <a:rPr dirty="0" u="none" sz="3200" b="0">
                <a:latin typeface="Calibri"/>
                <a:cs typeface="Calibri"/>
              </a:rPr>
              <a:t>	</a:t>
            </a:r>
            <a:r>
              <a:rPr dirty="0" u="none" sz="3200" b="0">
                <a:latin typeface="Calibri"/>
                <a:cs typeface="Calibri"/>
              </a:rPr>
              <a:t>con  </a:t>
            </a:r>
            <a:r>
              <a:rPr dirty="0" u="none" sz="3200" spc="-10" b="0">
                <a:latin typeface="Calibri"/>
                <a:cs typeface="Calibri"/>
              </a:rPr>
              <a:t>premeditación,</a:t>
            </a:r>
            <a:r>
              <a:rPr dirty="0" u="none" sz="3200" spc="254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algunos</a:t>
            </a:r>
            <a:r>
              <a:rPr dirty="0" u="none" sz="3200" spc="280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pueden</a:t>
            </a:r>
            <a:r>
              <a:rPr dirty="0" u="none" sz="3200" spc="254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ser</a:t>
            </a:r>
            <a:r>
              <a:rPr dirty="0" u="none" sz="3200" spc="250" b="0">
                <a:latin typeface="Calibri"/>
                <a:cs typeface="Calibri"/>
              </a:rPr>
              <a:t> </a:t>
            </a:r>
            <a:r>
              <a:rPr dirty="0" u="none" sz="3200" spc="-10" b="0">
                <a:latin typeface="Calibri"/>
                <a:cs typeface="Calibri"/>
              </a:rPr>
              <a:t>provocados</a:t>
            </a:r>
            <a:r>
              <a:rPr dirty="0" u="none" sz="3200" spc="245" b="0">
                <a:latin typeface="Calibri"/>
                <a:cs typeface="Calibri"/>
              </a:rPr>
              <a:t> </a:t>
            </a:r>
            <a:r>
              <a:rPr dirty="0" u="none" sz="3200" b="0">
                <a:latin typeface="Calibri"/>
                <a:cs typeface="Calibri"/>
              </a:rPr>
              <a:t>por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1592707"/>
            <a:ext cx="8682355" cy="45891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771014" algn="l"/>
                <a:tab pos="3897629" algn="l"/>
                <a:tab pos="4275455" algn="l"/>
                <a:tab pos="5513070" algn="l"/>
                <a:tab pos="6209665" algn="l"/>
              </a:tabLst>
            </a:pPr>
            <a:r>
              <a:rPr dirty="0" sz="3200">
                <a:latin typeface="Calibri"/>
                <a:cs typeface="Calibri"/>
              </a:rPr>
              <a:t>ope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arios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inexp</a:t>
            </a:r>
            <a:r>
              <a:rPr dirty="0" sz="3200" spc="-55">
                <a:latin typeface="Calibri"/>
                <a:cs typeface="Calibri"/>
              </a:rPr>
              <a:t>e</a:t>
            </a:r>
            <a:r>
              <a:rPr dirty="0" sz="3200">
                <a:latin typeface="Calibri"/>
                <a:cs typeface="Calibri"/>
              </a:rPr>
              <a:t>rtos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deben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ser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desconec</a:t>
            </a:r>
            <a:r>
              <a:rPr dirty="0" sz="3200" spc="-7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ados  </a:t>
            </a:r>
            <a:r>
              <a:rPr dirty="0" sz="3200" spc="-10">
                <a:latin typeface="Calibri"/>
                <a:cs typeface="Calibri"/>
              </a:rPr>
              <a:t>rápidamente.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Existen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numerosas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causas:</a:t>
            </a:r>
            <a:endParaRPr sz="320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68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5" b="1">
                <a:latin typeface="Calibri"/>
                <a:cs typeface="Calibri"/>
              </a:rPr>
              <a:t>Errores</a:t>
            </a:r>
            <a:r>
              <a:rPr dirty="0" sz="2800" spc="-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los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operadores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385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800" spc="-10" b="1">
                <a:latin typeface="Calibri"/>
                <a:cs typeface="Calibri"/>
              </a:rPr>
              <a:t>Reaparición</a:t>
            </a:r>
            <a:r>
              <a:rPr dirty="0" sz="2800" spc="-5" b="1">
                <a:latin typeface="Calibri"/>
                <a:cs typeface="Calibri"/>
              </a:rPr>
              <a:t> del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arco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en los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interruptores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–"/>
            </a:pPr>
            <a:endParaRPr sz="385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800" spc="-5" b="1">
                <a:latin typeface="Calibri"/>
                <a:cs typeface="Calibri"/>
              </a:rPr>
              <a:t>Mal funcionamiento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los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circuitos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control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385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800" spc="-5" b="1">
                <a:latin typeface="Calibri"/>
                <a:cs typeface="Calibri"/>
              </a:rPr>
              <a:t>Combinación</a:t>
            </a:r>
            <a:r>
              <a:rPr dirty="0" sz="2800" spc="-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-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estos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4346" y="711"/>
            <a:ext cx="697738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Explicación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0"/>
              <a:t>Errores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5"/>
              <a:t>Operadores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3917" y="4255090"/>
              <a:ext cx="4038236" cy="223401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31140" y="626160"/>
            <a:ext cx="8685530" cy="5884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9525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operadores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son personas y se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equivocan</a:t>
            </a:r>
            <a:r>
              <a:rPr dirty="0" sz="2000" spc="-10">
                <a:latin typeface="Calibri"/>
                <a:cs typeface="Calibri"/>
              </a:rPr>
              <a:t>, pero </a:t>
            </a:r>
            <a:r>
              <a:rPr dirty="0" sz="2000">
                <a:latin typeface="Calibri"/>
                <a:cs typeface="Calibri"/>
              </a:rPr>
              <a:t>mucho más pueden incurrir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5">
                <a:latin typeface="Calibri"/>
                <a:cs typeface="Calibri"/>
              </a:rPr>
              <a:t> estos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errores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cuando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sistema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muy</a:t>
            </a:r>
            <a:r>
              <a:rPr dirty="0" sz="2000" spc="-5">
                <a:latin typeface="Calibri"/>
                <a:cs typeface="Calibri"/>
              </a:rPr>
              <a:t> complejo.</a:t>
            </a:r>
            <a:endParaRPr sz="20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medio,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 suceder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esto</a:t>
            </a:r>
            <a:r>
              <a:rPr dirty="0" sz="2000" spc="-15">
                <a:latin typeface="Calibri"/>
                <a:cs typeface="Calibri"/>
              </a:rPr>
              <a:t>, </a:t>
            </a:r>
            <a:r>
              <a:rPr dirty="0" sz="2000">
                <a:latin typeface="Calibri"/>
                <a:cs typeface="Calibri"/>
              </a:rPr>
              <a:t>dado que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interruptores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esquema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barra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siempre</a:t>
            </a:r>
            <a:r>
              <a:rPr dirty="0" sz="2000">
                <a:latin typeface="Calibri"/>
                <a:cs typeface="Calibri"/>
              </a:rPr>
              <a:t> tienen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función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conectar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 </a:t>
            </a:r>
            <a:r>
              <a:rPr dirty="0" sz="2000" spc="-25">
                <a:latin typeface="Calibri"/>
                <a:cs typeface="Calibri"/>
              </a:rPr>
              <a:t>generador, </a:t>
            </a:r>
            <a:r>
              <a:rPr dirty="0" sz="2000">
                <a:latin typeface="Calibri"/>
                <a:cs typeface="Calibri"/>
              </a:rPr>
              <a:t>sino </a:t>
            </a:r>
            <a:r>
              <a:rPr dirty="0" sz="2000" spc="-5">
                <a:latin typeface="Calibri"/>
                <a:cs typeface="Calibri"/>
              </a:rPr>
              <a:t>también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hacer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transferencias.</a:t>
            </a:r>
            <a:endParaRPr sz="2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894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operarios</a:t>
            </a:r>
            <a:r>
              <a:rPr dirty="0" sz="2000" spc="894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inexpertos</a:t>
            </a:r>
            <a:r>
              <a:rPr dirty="0" sz="2000" spc="8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pueden   accionar</a:t>
            </a:r>
            <a:r>
              <a:rPr dirty="0" sz="2000" spc="9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89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mecanismos</a:t>
            </a:r>
            <a:r>
              <a:rPr dirty="0" sz="2000" spc="8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   activas</a:t>
            </a:r>
            <a:r>
              <a:rPr dirty="0" sz="2000" spc="86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endParaRPr sz="20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2000" spc="-5">
                <a:latin typeface="Calibri"/>
                <a:cs typeface="Calibri"/>
              </a:rPr>
              <a:t>seccionadores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accidentalmente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provocando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conexión trifásica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generador.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También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conectar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accidentalmente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vía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 auxiliar</a:t>
            </a:r>
            <a:r>
              <a:rPr dirty="0" sz="2000" spc="-5">
                <a:latin typeface="Calibri"/>
                <a:cs typeface="Calibri"/>
              </a:rPr>
              <a:t>.</a:t>
            </a:r>
            <a:r>
              <a:rPr dirty="0" sz="2000">
                <a:latin typeface="Calibri"/>
                <a:cs typeface="Calibri"/>
              </a:rPr>
              <a:t> Cuando el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sale de línea, </a:t>
            </a:r>
            <a:r>
              <a:rPr dirty="0" sz="2000" spc="-5">
                <a:latin typeface="Calibri"/>
                <a:cs typeface="Calibri"/>
              </a:rPr>
              <a:t>normalmente </a:t>
            </a:r>
            <a:r>
              <a:rPr dirty="0" sz="2000">
                <a:latin typeface="Calibri"/>
                <a:cs typeface="Calibri"/>
              </a:rPr>
              <a:t>las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carga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auxiliares</a:t>
            </a:r>
            <a:r>
              <a:rPr dirty="0" sz="2000">
                <a:latin typeface="Calibri"/>
                <a:cs typeface="Calibri"/>
              </a:rPr>
              <a:t> quedan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alimentada</a:t>
            </a:r>
            <a:r>
              <a:rPr dirty="0" sz="2000">
                <a:latin typeface="Calibri"/>
                <a:cs typeface="Calibri"/>
              </a:rPr>
              <a:t> 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fuente</a:t>
            </a:r>
            <a:r>
              <a:rPr dirty="0" sz="2000" spc="-5">
                <a:latin typeface="Calibri"/>
                <a:cs typeface="Calibri"/>
              </a:rPr>
              <a:t> alternativa</a:t>
            </a:r>
            <a:r>
              <a:rPr dirty="0" sz="2000">
                <a:latin typeface="Calibri"/>
                <a:cs typeface="Calibri"/>
              </a:rPr>
              <a:t> 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si</a:t>
            </a:r>
            <a:r>
              <a:rPr dirty="0" sz="2000" spc="4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interruptores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secundario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transformador</a:t>
            </a:r>
            <a:r>
              <a:rPr dirty="0" sz="2000">
                <a:latin typeface="Calibri"/>
                <a:cs typeface="Calibri"/>
              </a:rPr>
              <a:t> 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planta</a:t>
            </a:r>
            <a:r>
              <a:rPr dirty="0" sz="2000" spc="43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accionados,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puede que por</a:t>
            </a:r>
            <a:r>
              <a:rPr dirty="0" sz="2000" spc="-10">
                <a:latin typeface="Calibri"/>
                <a:cs typeface="Calibri"/>
              </a:rPr>
              <a:t> esta </a:t>
            </a:r>
            <a:r>
              <a:rPr dirty="0" sz="2000">
                <a:latin typeface="Calibri"/>
                <a:cs typeface="Calibri"/>
              </a:rPr>
              <a:t>vía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</a:t>
            </a:r>
            <a:endParaRPr sz="20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  <a:spcBef>
                <a:spcPts val="484"/>
              </a:spcBef>
            </a:pPr>
            <a:r>
              <a:rPr dirty="0" sz="2000">
                <a:latin typeface="Calibri"/>
                <a:cs typeface="Calibri"/>
              </a:rPr>
              <a:t>conecte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generador.</a:t>
            </a:r>
            <a:endParaRPr sz="2000">
              <a:latin typeface="Calibri"/>
              <a:cs typeface="Calibri"/>
            </a:endParaRPr>
          </a:p>
          <a:p>
            <a:pPr algn="just" marL="355600" marR="4765040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cualquier</a:t>
            </a:r>
            <a:r>
              <a:rPr dirty="0" sz="2000" spc="-10">
                <a:latin typeface="Calibri"/>
                <a:cs typeface="Calibri"/>
              </a:rPr>
              <a:t> caso,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generadores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deben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desconectados</a:t>
            </a:r>
            <a:r>
              <a:rPr dirty="0" sz="2000">
                <a:latin typeface="Calibri"/>
                <a:cs typeface="Calibri"/>
              </a:rPr>
              <a:t> con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mayor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brevedad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posible.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Calibri"/>
              <a:cs typeface="Calibri"/>
            </a:endParaRPr>
          </a:p>
          <a:p>
            <a:pPr marL="14605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IEEE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tutorial</a:t>
            </a:r>
            <a:r>
              <a:rPr dirty="0" sz="1400" spc="10">
                <a:latin typeface="Calibri"/>
                <a:cs typeface="Calibri"/>
              </a:rPr>
              <a:t> on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3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Protection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Synchronous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529" y="0"/>
            <a:ext cx="832040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36140" marR="5080" indent="-2124075">
              <a:lnSpc>
                <a:spcPct val="100000"/>
              </a:lnSpc>
              <a:spcBef>
                <a:spcPts val="100"/>
              </a:spcBef>
            </a:pPr>
            <a:r>
              <a:rPr dirty="0"/>
              <a:t>Explicación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la</a:t>
            </a:r>
            <a:r>
              <a:rPr dirty="0" spc="-55"/>
              <a:t> </a:t>
            </a:r>
            <a:r>
              <a:rPr dirty="0" spc="-5"/>
              <a:t>reaparición</a:t>
            </a:r>
            <a:r>
              <a:rPr dirty="0" spc="-10"/>
              <a:t> </a:t>
            </a:r>
            <a:r>
              <a:rPr dirty="0"/>
              <a:t>del</a:t>
            </a:r>
            <a:r>
              <a:rPr dirty="0" spc="-5"/>
              <a:t> </a:t>
            </a:r>
            <a:r>
              <a:rPr dirty="0" spc="-15"/>
              <a:t>arco</a:t>
            </a:r>
            <a:r>
              <a:rPr dirty="0" spc="-10"/>
              <a:t> </a:t>
            </a:r>
            <a:r>
              <a:rPr dirty="0"/>
              <a:t>eléctrico</a:t>
            </a:r>
            <a:r>
              <a:rPr dirty="0" spc="-60"/>
              <a:t>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/>
              <a:t>los </a:t>
            </a:r>
            <a:r>
              <a:rPr dirty="0" u="none" spc="-660"/>
              <a:t> </a:t>
            </a:r>
            <a:r>
              <a:rPr dirty="0" spc="-15"/>
              <a:t>interruptores</a:t>
            </a:r>
            <a:r>
              <a:rPr dirty="0" spc="-10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potencia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51712"/>
            <a:ext cx="8686800" cy="562292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plantas</a:t>
            </a:r>
            <a:r>
              <a:rPr dirty="0" sz="2700" spc="-10">
                <a:latin typeface="Calibri"/>
                <a:cs typeface="Calibri"/>
              </a:rPr>
              <a:t> eléctricas</a:t>
            </a:r>
            <a:r>
              <a:rPr dirty="0" sz="2700" spc="-5">
                <a:latin typeface="Calibri"/>
                <a:cs typeface="Calibri"/>
              </a:rPr>
              <a:t> una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vez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interruptor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potencia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sido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abierto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para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sacar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generador</a:t>
            </a:r>
            <a:r>
              <a:rPr dirty="0" sz="2700" spc="11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servicio,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tensiones en los bornes del generador puede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alcanzar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doble de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nominal y por </a:t>
            </a:r>
            <a:r>
              <a:rPr dirty="0" u="heavy" sz="2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tanto,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algunos 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contactos</a:t>
            </a:r>
            <a:r>
              <a:rPr dirty="0" u="heavy" sz="2700" spc="58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 que el arco vuelva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aparecer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conectando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40">
                <a:latin typeface="Calibri"/>
                <a:cs typeface="Calibri"/>
              </a:rPr>
              <a:t>generador.</a:t>
            </a:r>
            <a:endParaRPr sz="27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15">
                <a:latin typeface="Calibri"/>
                <a:cs typeface="Calibri"/>
              </a:rPr>
              <a:t>Estos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fallos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no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producen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normalmente,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pero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condiciones </a:t>
            </a:r>
            <a:r>
              <a:rPr dirty="0" sz="2700" spc="-10">
                <a:latin typeface="Calibri"/>
                <a:cs typeface="Calibri"/>
              </a:rPr>
              <a:t>extremas </a:t>
            </a:r>
            <a:r>
              <a:rPr dirty="0" sz="2700" spc="-5">
                <a:latin typeface="Calibri"/>
                <a:cs typeface="Calibri"/>
              </a:rPr>
              <a:t>si se han </a:t>
            </a:r>
            <a:r>
              <a:rPr dirty="0" sz="2700" spc="-15">
                <a:latin typeface="Calibri"/>
                <a:cs typeface="Calibri"/>
              </a:rPr>
              <a:t>detectado </a:t>
            </a:r>
            <a:r>
              <a:rPr dirty="0" sz="2700" spc="-20">
                <a:latin typeface="Calibri"/>
                <a:cs typeface="Calibri"/>
              </a:rPr>
              <a:t>estas </a:t>
            </a:r>
            <a:r>
              <a:rPr dirty="0" sz="2700" spc="-15">
                <a:latin typeface="Calibri"/>
                <a:cs typeface="Calibri"/>
              </a:rPr>
              <a:t>averías </a:t>
            </a:r>
            <a:r>
              <a:rPr dirty="0" sz="2700" spc="-5">
                <a:latin typeface="Calibri"/>
                <a:cs typeface="Calibri"/>
              </a:rPr>
              <a:t>en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dos</a:t>
            </a:r>
            <a:r>
              <a:rPr dirty="0" sz="2700" spc="-10">
                <a:latin typeface="Calibri"/>
                <a:cs typeface="Calibri"/>
              </a:rPr>
              <a:t> fases.</a:t>
            </a:r>
            <a:endParaRPr sz="27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 los actuales </a:t>
            </a:r>
            <a:r>
              <a:rPr dirty="0" sz="2700" spc="-15">
                <a:latin typeface="Calibri"/>
                <a:cs typeface="Calibri"/>
              </a:rPr>
              <a:t>interruptores </a:t>
            </a:r>
            <a:r>
              <a:rPr dirty="0" sz="2700" spc="-5">
                <a:latin typeface="Calibri"/>
                <a:cs typeface="Calibri"/>
              </a:rPr>
              <a:t>de media </a:t>
            </a:r>
            <a:r>
              <a:rPr dirty="0" sz="2700" spc="-10">
                <a:latin typeface="Calibri"/>
                <a:cs typeface="Calibri"/>
              </a:rPr>
              <a:t>tensión rápidos,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contactos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no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separan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mucho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15">
                <a:latin typeface="Calibri"/>
                <a:cs typeface="Calibri"/>
              </a:rPr>
              <a:t> lograr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mayores 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velocidades</a:t>
            </a:r>
            <a:r>
              <a:rPr dirty="0" sz="2700" spc="-5">
                <a:latin typeface="Calibri"/>
                <a:cs typeface="Calibri"/>
              </a:rPr>
              <a:t> 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apertura,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pero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mismo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tiempo,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con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problema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el dieléctrico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reaparecer</a:t>
            </a:r>
            <a:r>
              <a:rPr dirty="0" u="heavy" sz="27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arco</a:t>
            </a:r>
            <a:r>
              <a:rPr dirty="0" sz="2700" spc="-5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algn="just" marL="355600" marR="8255" indent="-342900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Lo normal es que en </a:t>
            </a:r>
            <a:r>
              <a:rPr dirty="0" sz="2700" spc="-20">
                <a:latin typeface="Calibri"/>
                <a:cs typeface="Calibri"/>
              </a:rPr>
              <a:t>este </a:t>
            </a:r>
            <a:r>
              <a:rPr dirty="0" sz="2700" spc="-5">
                <a:latin typeface="Calibri"/>
                <a:cs typeface="Calibri"/>
              </a:rPr>
              <a:t>tipo de </a:t>
            </a:r>
            <a:r>
              <a:rPr dirty="0" sz="2700" spc="-10">
                <a:latin typeface="Calibri"/>
                <a:cs typeface="Calibri"/>
              </a:rPr>
              <a:t>fallas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generador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sea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alimentado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asimétricamente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dos</a:t>
            </a:r>
            <a:r>
              <a:rPr dirty="0" sz="2700" spc="6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fases,</a:t>
            </a:r>
            <a:r>
              <a:rPr dirty="0" sz="2700" spc="58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pero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más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común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sola</a:t>
            </a:r>
            <a:r>
              <a:rPr dirty="0" sz="2700" spc="-10">
                <a:latin typeface="Calibri"/>
                <a:cs typeface="Calibri"/>
              </a:rPr>
              <a:t> fase.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2331085" marR="5080" indent="-2256790">
              <a:lnSpc>
                <a:spcPct val="100000"/>
              </a:lnSpc>
              <a:spcBef>
                <a:spcPts val="100"/>
              </a:spcBef>
            </a:pPr>
            <a:r>
              <a:rPr dirty="0"/>
              <a:t>Explicación de los </a:t>
            </a:r>
            <a:r>
              <a:rPr dirty="0" spc="-10"/>
              <a:t>problemas </a:t>
            </a:r>
            <a:r>
              <a:rPr dirty="0"/>
              <a:t>en el </a:t>
            </a:r>
            <a:r>
              <a:rPr dirty="0" spc="-5"/>
              <a:t>funcionamiento </a:t>
            </a:r>
            <a:r>
              <a:rPr dirty="0" u="none" spc="-665"/>
              <a:t> </a:t>
            </a:r>
            <a:r>
              <a:rPr dirty="0" spc="-5"/>
              <a:t>del </a:t>
            </a:r>
            <a:r>
              <a:rPr dirty="0" spc="-15"/>
              <a:t>sistema</a:t>
            </a:r>
            <a:r>
              <a:rPr dirty="0" spc="-5"/>
              <a:t> de</a:t>
            </a:r>
            <a:r>
              <a:rPr dirty="0"/>
              <a:t> </a:t>
            </a:r>
            <a:r>
              <a:rPr dirty="0" spc="-10"/>
              <a:t>control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886967"/>
            <a:ext cx="8839200" cy="5823585"/>
          </a:xfrm>
          <a:custGeom>
            <a:avLst/>
            <a:gdLst/>
            <a:ahLst/>
            <a:cxnLst/>
            <a:rect l="l" t="t" r="r" b="b"/>
            <a:pathLst>
              <a:path w="8839200" h="5823584">
                <a:moveTo>
                  <a:pt x="0" y="0"/>
                </a:moveTo>
                <a:lnTo>
                  <a:pt x="8839200" y="0"/>
                </a:lnTo>
                <a:lnTo>
                  <a:pt x="8839200" y="5823204"/>
                </a:lnTo>
                <a:lnTo>
                  <a:pt x="0" y="5823204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31596"/>
            <a:ext cx="8685530" cy="581787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En algunos </a:t>
            </a:r>
            <a:r>
              <a:rPr dirty="0" sz="2500" spc="-10">
                <a:latin typeface="Calibri"/>
                <a:cs typeface="Calibri"/>
              </a:rPr>
              <a:t>generadores, </a:t>
            </a:r>
            <a:r>
              <a:rPr dirty="0" sz="2500" spc="-5">
                <a:latin typeface="Calibri"/>
                <a:cs typeface="Calibri"/>
              </a:rPr>
              <a:t>el proceso de </a:t>
            </a:r>
            <a:r>
              <a:rPr dirty="0" sz="2500" spc="-10">
                <a:latin typeface="Calibri"/>
                <a:cs typeface="Calibri"/>
              </a:rPr>
              <a:t>sincronización </a:t>
            </a:r>
            <a:r>
              <a:rPr dirty="0" sz="2500" spc="-5">
                <a:latin typeface="Calibri"/>
                <a:cs typeface="Calibri"/>
              </a:rPr>
              <a:t>se hace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automáticamente,</a:t>
            </a:r>
            <a:r>
              <a:rPr dirty="0" sz="2500" spc="-5">
                <a:latin typeface="Calibri"/>
                <a:cs typeface="Calibri"/>
              </a:rPr>
              <a:t> pero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todos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 spc="56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hacen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manualmente,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operadores</a:t>
            </a:r>
            <a:r>
              <a:rPr dirty="0" sz="2500" spc="-5">
                <a:latin typeface="Calibri"/>
                <a:cs typeface="Calibri"/>
              </a:rPr>
              <a:t> 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basan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indicación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instrumentos </a:t>
            </a:r>
            <a:r>
              <a:rPr dirty="0" sz="2500" spc="-5">
                <a:latin typeface="Calibri"/>
                <a:cs typeface="Calibri"/>
              </a:rPr>
              <a:t>que indican frecuencia, tensión y </a:t>
            </a:r>
            <a:r>
              <a:rPr dirty="0" sz="2500" spc="-10">
                <a:latin typeface="Calibri"/>
                <a:cs typeface="Calibri"/>
              </a:rPr>
              <a:t>sincronofasores, </a:t>
            </a:r>
            <a:r>
              <a:rPr dirty="0" sz="2500" spc="-5">
                <a:latin typeface="Calibri"/>
                <a:cs typeface="Calibri"/>
              </a:rPr>
              <a:t> así como en la indicación de relés de </a:t>
            </a:r>
            <a:r>
              <a:rPr dirty="0" sz="2500">
                <a:latin typeface="Calibri"/>
                <a:cs typeface="Calibri"/>
              </a:rPr>
              <a:t>chequeo </a:t>
            </a:r>
            <a:r>
              <a:rPr dirty="0" sz="2500" spc="-5">
                <a:latin typeface="Calibri"/>
                <a:cs typeface="Calibri"/>
              </a:rPr>
              <a:t>de sincronismos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(ANSI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25).</a:t>
            </a:r>
            <a:endParaRPr sz="25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Los </a:t>
            </a:r>
            <a:r>
              <a:rPr dirty="0" sz="2500" spc="-10">
                <a:latin typeface="Calibri"/>
                <a:cs typeface="Calibri"/>
              </a:rPr>
              <a:t>controles automáticos </a:t>
            </a:r>
            <a:r>
              <a:rPr dirty="0" sz="2500" spc="-5">
                <a:latin typeface="Calibri"/>
                <a:cs typeface="Calibri"/>
              </a:rPr>
              <a:t>se pueden dañar y por </a:t>
            </a:r>
            <a:r>
              <a:rPr dirty="0" sz="2500" spc="-15">
                <a:latin typeface="Calibri"/>
                <a:cs typeface="Calibri"/>
              </a:rPr>
              <a:t>tanto </a:t>
            </a:r>
            <a:r>
              <a:rPr dirty="0" sz="2500" spc="-5">
                <a:latin typeface="Calibri"/>
                <a:cs typeface="Calibri"/>
              </a:rPr>
              <a:t>hacer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sincronización incorrecta, </a:t>
            </a:r>
            <a:r>
              <a:rPr dirty="0" sz="2500" spc="-5">
                <a:latin typeface="Calibri"/>
                <a:cs typeface="Calibri"/>
              </a:rPr>
              <a:t>pero </a:t>
            </a:r>
            <a:r>
              <a:rPr dirty="0" sz="2500" spc="-20">
                <a:latin typeface="Calibri"/>
                <a:cs typeface="Calibri"/>
              </a:rPr>
              <a:t>esto </a:t>
            </a:r>
            <a:r>
              <a:rPr dirty="0" sz="2500" spc="-5">
                <a:latin typeface="Calibri"/>
                <a:cs typeface="Calibri"/>
              </a:rPr>
              <a:t>es poco </a:t>
            </a:r>
            <a:r>
              <a:rPr dirty="0" sz="2500" spc="-10">
                <a:latin typeface="Calibri"/>
                <a:cs typeface="Calibri"/>
              </a:rPr>
              <a:t>probable </a:t>
            </a:r>
            <a:r>
              <a:rPr dirty="0" sz="2500" spc="-5">
                <a:latin typeface="Calibri"/>
                <a:cs typeface="Calibri"/>
              </a:rPr>
              <a:t>dado que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actuales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sincronizadores automáticos </a:t>
            </a:r>
            <a:r>
              <a:rPr dirty="0" sz="2500" spc="-5">
                <a:latin typeface="Calibri"/>
                <a:cs typeface="Calibri"/>
              </a:rPr>
              <a:t>también se verifican a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 mismo (selft </a:t>
            </a:r>
            <a:r>
              <a:rPr dirty="0" sz="2500" spc="-15">
                <a:latin typeface="Calibri"/>
                <a:cs typeface="Calibri"/>
              </a:rPr>
              <a:t>test) </a:t>
            </a:r>
            <a:r>
              <a:rPr dirty="0" sz="2500" spc="-5">
                <a:latin typeface="Calibri"/>
                <a:cs typeface="Calibri"/>
              </a:rPr>
              <a:t>y </a:t>
            </a:r>
            <a:r>
              <a:rPr dirty="0" sz="2500" spc="-10">
                <a:latin typeface="Calibri"/>
                <a:cs typeface="Calibri"/>
              </a:rPr>
              <a:t>avisan </a:t>
            </a:r>
            <a:r>
              <a:rPr dirty="0" sz="2500" spc="-5">
                <a:latin typeface="Calibri"/>
                <a:cs typeface="Calibri"/>
              </a:rPr>
              <a:t>a los </a:t>
            </a:r>
            <a:r>
              <a:rPr dirty="0" sz="2500" spc="-10">
                <a:latin typeface="Calibri"/>
                <a:cs typeface="Calibri"/>
              </a:rPr>
              <a:t>operadores </a:t>
            </a:r>
            <a:r>
              <a:rPr dirty="0" sz="2500" spc="-5">
                <a:latin typeface="Calibri"/>
                <a:cs typeface="Calibri"/>
              </a:rPr>
              <a:t>de algo anda mal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 </a:t>
            </a:r>
            <a:r>
              <a:rPr dirty="0" sz="2500">
                <a:latin typeface="Calibri"/>
                <a:cs typeface="Calibri"/>
              </a:rPr>
              <a:t>él.</a:t>
            </a:r>
            <a:endParaRPr sz="2500">
              <a:latin typeface="Calibri"/>
              <a:cs typeface="Calibri"/>
            </a:endParaRPr>
          </a:p>
          <a:p>
            <a:pPr algn="just" marL="355600" marR="8255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 más común que los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técnicos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hayan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conectado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mal algunos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instrumentos,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y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tanto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estén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mostrando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condición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sincronización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aún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cuando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listo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sincronizarse.</a:t>
            </a:r>
            <a:endParaRPr sz="2500">
              <a:latin typeface="Calibri"/>
              <a:cs typeface="Calibri"/>
            </a:endParaRPr>
          </a:p>
          <a:p>
            <a:pPr algn="just" marL="355600" marR="1143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En cualquier </a:t>
            </a:r>
            <a:r>
              <a:rPr dirty="0" sz="2500" spc="-20">
                <a:latin typeface="Calibri"/>
                <a:cs typeface="Calibri"/>
              </a:rPr>
              <a:t>caso, </a:t>
            </a: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">
                <a:latin typeface="Calibri"/>
                <a:cs typeface="Calibri"/>
              </a:rPr>
              <a:t>tipo de problemas igualmente </a:t>
            </a:r>
            <a:r>
              <a:rPr dirty="0" sz="2500" spc="-15">
                <a:latin typeface="Calibri"/>
                <a:cs typeface="Calibri"/>
              </a:rPr>
              <a:t>provocaría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conexión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trifásica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grave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debe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desconectada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rápidamente.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820" rIns="0" bIns="0" rtlCol="0" vert="horz">
            <a:spAutoFit/>
          </a:bodyPr>
          <a:lstStyle/>
          <a:p>
            <a:pPr marL="3225165" marR="5080" indent="-292354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Consecuencias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/>
              <a:t>la</a:t>
            </a:r>
            <a:r>
              <a:rPr dirty="0" spc="10"/>
              <a:t> </a:t>
            </a:r>
            <a:r>
              <a:rPr dirty="0" spc="-10"/>
              <a:t>Energización</a:t>
            </a:r>
            <a:r>
              <a:rPr dirty="0" spc="5"/>
              <a:t> </a:t>
            </a:r>
            <a:r>
              <a:rPr dirty="0" spc="-5"/>
              <a:t>Accidental</a:t>
            </a:r>
            <a:r>
              <a:rPr dirty="0" spc="-40"/>
              <a:t> </a:t>
            </a:r>
            <a:r>
              <a:rPr dirty="0" spc="-5"/>
              <a:t>del </a:t>
            </a:r>
            <a:r>
              <a:rPr dirty="0" u="none" spc="-665"/>
              <a:t> </a:t>
            </a:r>
            <a:r>
              <a:rPr dirty="0" spc="-10"/>
              <a:t>Generador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59332"/>
            <a:ext cx="8686800" cy="55886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355600" marR="8890" indent="-342900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Ahora </a:t>
            </a:r>
            <a:r>
              <a:rPr dirty="0" sz="2500" spc="-5">
                <a:latin typeface="Calibri"/>
                <a:cs typeface="Calibri"/>
              </a:rPr>
              <a:t>conocemos que la </a:t>
            </a:r>
            <a:r>
              <a:rPr dirty="0" sz="2500" spc="-10">
                <a:latin typeface="Calibri"/>
                <a:cs typeface="Calibri"/>
              </a:rPr>
              <a:t>conexión </a:t>
            </a:r>
            <a:r>
              <a:rPr dirty="0" sz="2500" spc="-5">
                <a:latin typeface="Calibri"/>
                <a:cs typeface="Calibri"/>
              </a:rPr>
              <a:t>accidental puede ser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u="heavy" sz="25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tanto </a:t>
            </a:r>
            <a:r>
              <a:rPr dirty="0" sz="2500" spc="-15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simétrica</a:t>
            </a:r>
            <a:r>
              <a:rPr dirty="0" u="heavy" sz="25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(las</a:t>
            </a:r>
            <a:r>
              <a:rPr dirty="0" u="heavy" sz="25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tres fases) como</a:t>
            </a:r>
            <a:r>
              <a:rPr dirty="0" u="heavy" sz="25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asimétrica</a:t>
            </a:r>
            <a:r>
              <a:rPr dirty="0" u="heavy" sz="25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(una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 dos</a:t>
            </a:r>
            <a:r>
              <a:rPr dirty="0" u="heavy" sz="25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fases)</a:t>
            </a:r>
            <a:r>
              <a:rPr dirty="0" u="heavy" sz="2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7620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No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mismo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ya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estaba</a:t>
            </a:r>
            <a:r>
              <a:rPr dirty="0" sz="2500" spc="-10">
                <a:latin typeface="Calibri"/>
                <a:cs typeface="Calibri"/>
              </a:rPr>
              <a:t> parado</a:t>
            </a:r>
            <a:r>
              <a:rPr dirty="0" sz="2500" spc="-5">
                <a:latin typeface="Calibri"/>
                <a:cs typeface="Calibri"/>
              </a:rPr>
              <a:t> 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estaba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aún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rodando</a:t>
            </a:r>
            <a:r>
              <a:rPr dirty="0" sz="2500" spc="-10" b="1">
                <a:latin typeface="Calibri"/>
                <a:cs typeface="Calibri"/>
              </a:rPr>
              <a:t>.</a:t>
            </a:r>
            <a:r>
              <a:rPr dirty="0" sz="2500" spc="-5" b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cualquier</a:t>
            </a:r>
            <a:r>
              <a:rPr dirty="0" u="heavy" sz="2500" spc="5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condición, </a:t>
            </a:r>
            <a:r>
              <a:rPr dirty="0" sz="2500" spc="-5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grandes</a:t>
            </a:r>
            <a:r>
              <a:rPr dirty="0" u="heavy" sz="25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</a:t>
            </a:r>
            <a:r>
              <a:rPr dirty="0" u="heavy" sz="2500" spc="-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circulan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5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</a:t>
            </a:r>
            <a:r>
              <a:rPr dirty="0" u="heavy" sz="2500" spc="-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5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5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sz="2500" spc="-10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</a:t>
            </a:r>
            <a:r>
              <a:rPr dirty="0" sz="2500" spc="-5">
                <a:latin typeface="Calibri"/>
                <a:cs typeface="Calibri"/>
              </a:rPr>
              <a:t> 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</a:t>
            </a:r>
            <a:r>
              <a:rPr dirty="0" sz="2500" spc="-5">
                <a:latin typeface="Calibri"/>
                <a:cs typeface="Calibri"/>
              </a:rPr>
              <a:t> fuerte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elevada</a:t>
            </a:r>
            <a:r>
              <a:rPr dirty="0" sz="2500" spc="-5">
                <a:latin typeface="Calibri"/>
                <a:cs typeface="Calibri"/>
              </a:rPr>
              <a:t> potencia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cortocircuito </a:t>
            </a:r>
            <a:r>
              <a:rPr dirty="0" sz="2500" spc="-5">
                <a:latin typeface="Calibri"/>
                <a:cs typeface="Calibri"/>
              </a:rPr>
              <a:t>y por lo </a:t>
            </a:r>
            <a:r>
              <a:rPr dirty="0" sz="2500" spc="-25">
                <a:latin typeface="Calibri"/>
                <a:cs typeface="Calibri"/>
              </a:rPr>
              <a:t>tanto </a:t>
            </a:r>
            <a:r>
              <a:rPr dirty="0" sz="2500" spc="-5">
                <a:latin typeface="Calibri"/>
                <a:cs typeface="Calibri"/>
              </a:rPr>
              <a:t>baja impedancia,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el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pueden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llegar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alcanzar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valores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(3÷4)In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en los bornes del generador decrecen a valores entre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(50÷70)%Vn</a:t>
            </a:r>
            <a:r>
              <a:rPr dirty="0" sz="2500" spc="-10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8890" indent="-342900">
              <a:lnSpc>
                <a:spcPts val="2400"/>
              </a:lnSpc>
              <a:spcBef>
                <a:spcPts val="5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Si el </a:t>
            </a:r>
            <a:r>
              <a:rPr dirty="0" sz="2500" spc="-10">
                <a:latin typeface="Calibri"/>
                <a:cs typeface="Calibri"/>
              </a:rPr>
              <a:t>sistema </a:t>
            </a:r>
            <a:r>
              <a:rPr dirty="0" sz="2500" spc="-5">
                <a:latin typeface="Calibri"/>
                <a:cs typeface="Calibri"/>
              </a:rPr>
              <a:t>es un </a:t>
            </a:r>
            <a:r>
              <a:rPr dirty="0" sz="2500" spc="-15">
                <a:latin typeface="Calibri"/>
                <a:cs typeface="Calibri"/>
              </a:rPr>
              <a:t>sistema </a:t>
            </a:r>
            <a:r>
              <a:rPr dirty="0" sz="2500" spc="-5">
                <a:latin typeface="Calibri"/>
                <a:cs typeface="Calibri"/>
              </a:rPr>
              <a:t>más bien débil,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el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 alcanzará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valores menores entre (1÷2)In y las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tensiones </a:t>
            </a:r>
            <a:r>
              <a:rPr dirty="0" sz="2500" spc="-555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caen</a:t>
            </a:r>
            <a:r>
              <a:rPr dirty="0" u="heavy" sz="25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mucho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más</a:t>
            </a:r>
            <a:r>
              <a:rPr dirty="0" u="heavy" sz="25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(20÷40)%Vn</a:t>
            </a:r>
            <a:r>
              <a:rPr dirty="0" sz="2500" spc="-10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20">
                <a:latin typeface="Calibri"/>
                <a:cs typeface="Calibri"/>
              </a:rPr>
              <a:t>Pero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conexión</a:t>
            </a:r>
            <a:r>
              <a:rPr dirty="0" sz="2500" spc="-5">
                <a:latin typeface="Calibri"/>
                <a:cs typeface="Calibri"/>
              </a:rPr>
              <a:t> accidental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produce</a:t>
            </a:r>
            <a:r>
              <a:rPr dirty="0" sz="2500" spc="-5">
                <a:latin typeface="Calibri"/>
                <a:cs typeface="Calibri"/>
              </a:rPr>
              <a:t> 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través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transformador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auxiliar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uso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planta,</a:t>
            </a:r>
            <a:r>
              <a:rPr dirty="0" sz="2500" spc="-5">
                <a:latin typeface="Calibri"/>
                <a:cs typeface="Calibri"/>
              </a:rPr>
              <a:t> debido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alta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impedancia de </a:t>
            </a: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25">
                <a:latin typeface="Calibri"/>
                <a:cs typeface="Calibri"/>
              </a:rPr>
              <a:t>transformador, </a:t>
            </a:r>
            <a:r>
              <a:rPr dirty="0" sz="2500" spc="-10">
                <a:latin typeface="Calibri"/>
                <a:cs typeface="Calibri"/>
              </a:rPr>
              <a:t>entonces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son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realmente</a:t>
            </a:r>
            <a:r>
              <a:rPr dirty="0" u="heavy" sz="25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pequeña</a:t>
            </a:r>
            <a:r>
              <a:rPr dirty="0" u="heavy" sz="25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(0.1÷0.2)In</a:t>
            </a:r>
            <a:r>
              <a:rPr dirty="0" sz="2500" spc="-5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6261" y="407314"/>
            <a:ext cx="64909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41600" marR="5080" indent="-2629535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III.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Regímenes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Anormales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Generadores </a:t>
            </a:r>
            <a:r>
              <a:rPr dirty="0" sz="2400" spc="-5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Eléctricos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6425" y="1114805"/>
            <a:ext cx="538861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Pérdida</a:t>
            </a:r>
            <a:r>
              <a:rPr dirty="0" u="heavy" sz="5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</a:t>
            </a:r>
            <a:r>
              <a:rPr dirty="0" u="heavy" sz="5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Campo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214884" y="2590800"/>
            <a:ext cx="8724900" cy="4052570"/>
          </a:xfrm>
          <a:custGeom>
            <a:avLst/>
            <a:gdLst/>
            <a:ahLst/>
            <a:cxnLst/>
            <a:rect l="l" t="t" r="r" b="b"/>
            <a:pathLst>
              <a:path w="8724900" h="4052570">
                <a:moveTo>
                  <a:pt x="0" y="0"/>
                </a:moveTo>
                <a:lnTo>
                  <a:pt x="8724900" y="0"/>
                </a:lnTo>
                <a:lnTo>
                  <a:pt x="8724900" y="4052316"/>
                </a:lnTo>
                <a:lnTo>
                  <a:pt x="0" y="40523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14" y="2517470"/>
            <a:ext cx="8569960" cy="377571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819"/>
              </a:spcBef>
            </a:pPr>
            <a:r>
              <a:rPr dirty="0" sz="3000">
                <a:latin typeface="Calibri"/>
                <a:cs typeface="Calibri"/>
              </a:rPr>
              <a:t>Los </a:t>
            </a:r>
            <a:r>
              <a:rPr dirty="0" sz="3000" spc="-15">
                <a:latin typeface="Calibri"/>
                <a:cs typeface="Calibri"/>
              </a:rPr>
              <a:t>generadores </a:t>
            </a:r>
            <a:r>
              <a:rPr dirty="0" sz="3000" spc="-10">
                <a:latin typeface="Calibri"/>
                <a:cs typeface="Calibri"/>
              </a:rPr>
              <a:t>sincrónicos </a:t>
            </a:r>
            <a:r>
              <a:rPr dirty="0" sz="3000" spc="-20">
                <a:latin typeface="Calibri"/>
                <a:cs typeface="Calibri"/>
              </a:rPr>
              <a:t>para </a:t>
            </a:r>
            <a:r>
              <a:rPr dirty="0" sz="3000">
                <a:latin typeface="Calibri"/>
                <a:cs typeface="Calibri"/>
              </a:rPr>
              <a:t>funcionar tienen que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estar </a:t>
            </a:r>
            <a:r>
              <a:rPr dirty="0" sz="3000" spc="-25">
                <a:latin typeface="Calibri"/>
                <a:cs typeface="Calibri"/>
              </a:rPr>
              <a:t>excitados </a:t>
            </a:r>
            <a:r>
              <a:rPr dirty="0" sz="3000" spc="-5">
                <a:latin typeface="Calibri"/>
                <a:cs typeface="Calibri"/>
              </a:rPr>
              <a:t>por el </a:t>
            </a:r>
            <a:r>
              <a:rPr dirty="0" sz="3000" spc="-65">
                <a:latin typeface="Calibri"/>
                <a:cs typeface="Calibri"/>
              </a:rPr>
              <a:t>rotor. </a:t>
            </a:r>
            <a:r>
              <a:rPr dirty="0" sz="3000" spc="-20">
                <a:latin typeface="Calibri"/>
                <a:cs typeface="Calibri"/>
              </a:rPr>
              <a:t>Esta excitación </a:t>
            </a:r>
            <a:r>
              <a:rPr dirty="0" sz="3000" spc="-5">
                <a:latin typeface="Calibri"/>
                <a:cs typeface="Calibri"/>
              </a:rPr>
              <a:t>se </a:t>
            </a:r>
            <a:r>
              <a:rPr dirty="0" sz="3000" spc="-20">
                <a:latin typeface="Calibri"/>
                <a:cs typeface="Calibri"/>
              </a:rPr>
              <a:t>logra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numerosas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formas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incluso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más </a:t>
            </a:r>
            <a:r>
              <a:rPr dirty="0" sz="3000" spc="-5">
                <a:latin typeface="Calibri"/>
                <a:cs typeface="Calibri"/>
              </a:rPr>
              <a:t>actuales emplean </a:t>
            </a:r>
            <a:r>
              <a:rPr dirty="0" sz="3000">
                <a:latin typeface="Calibri"/>
                <a:cs typeface="Calibri"/>
              </a:rPr>
              <a:t> dispositivo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semiconductores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para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evitar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los</a:t>
            </a:r>
            <a:r>
              <a:rPr dirty="0" sz="3000" spc="6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anillos,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pero </a:t>
            </a:r>
            <a:r>
              <a:rPr dirty="0" sz="3000" spc="-5">
                <a:latin typeface="Calibri"/>
                <a:cs typeface="Calibri"/>
              </a:rPr>
              <a:t>todas pueden </a:t>
            </a:r>
            <a:r>
              <a:rPr dirty="0" sz="3000" spc="-55">
                <a:latin typeface="Calibri"/>
                <a:cs typeface="Calibri"/>
              </a:rPr>
              <a:t>fallar. </a:t>
            </a:r>
            <a:r>
              <a:rPr dirty="0" sz="3000" spc="-5">
                <a:latin typeface="Calibri"/>
                <a:cs typeface="Calibri"/>
              </a:rPr>
              <a:t>Si el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 spc="-5">
                <a:latin typeface="Calibri"/>
                <a:cs typeface="Calibri"/>
              </a:rPr>
              <a:t>se queda sin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excitación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como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conoce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“Pierde</a:t>
            </a:r>
            <a:r>
              <a:rPr dirty="0" sz="3000" spc="-5">
                <a:latin typeface="Calibri"/>
                <a:cs typeface="Calibri"/>
              </a:rPr>
              <a:t> 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campo”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entonces </a:t>
            </a:r>
            <a:r>
              <a:rPr dirty="0" sz="3000" spc="-5">
                <a:latin typeface="Calibri"/>
                <a:cs typeface="Calibri"/>
              </a:rPr>
              <a:t>se </a:t>
            </a:r>
            <a:r>
              <a:rPr dirty="0" sz="3000" spc="-20">
                <a:latin typeface="Calibri"/>
                <a:cs typeface="Calibri"/>
              </a:rPr>
              <a:t>convertirá </a:t>
            </a:r>
            <a:r>
              <a:rPr dirty="0" sz="3000" spc="-15">
                <a:latin typeface="Calibri"/>
                <a:cs typeface="Calibri"/>
              </a:rPr>
              <a:t>súbitamente </a:t>
            </a:r>
            <a:r>
              <a:rPr dirty="0" sz="3000" spc="-5">
                <a:latin typeface="Calibri"/>
                <a:cs typeface="Calibri"/>
              </a:rPr>
              <a:t>en un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 spc="-10">
                <a:latin typeface="Calibri"/>
                <a:cs typeface="Calibri"/>
              </a:rPr>
              <a:t> asíncrono</a:t>
            </a:r>
            <a:r>
              <a:rPr dirty="0" sz="3000" spc="-5">
                <a:latin typeface="Calibri"/>
                <a:cs typeface="Calibri"/>
              </a:rPr>
              <a:t> consumiendo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grandes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magnitudes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reactivas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provocando</a:t>
            </a:r>
            <a:r>
              <a:rPr dirty="0" sz="3000" spc="-10">
                <a:latin typeface="Calibri"/>
                <a:cs typeface="Calibri"/>
              </a:rPr>
              <a:t> grandes</a:t>
            </a:r>
            <a:r>
              <a:rPr dirty="0" sz="3000" spc="-5">
                <a:latin typeface="Calibri"/>
                <a:cs typeface="Calibri"/>
              </a:rPr>
              <a:t> caídas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tensión.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1882" y="711"/>
            <a:ext cx="678751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Causas</a:t>
            </a:r>
            <a:r>
              <a:rPr dirty="0" spc="-10"/>
              <a:t> </a:t>
            </a:r>
            <a:r>
              <a:rPr dirty="0"/>
              <a:t>que</a:t>
            </a:r>
            <a:r>
              <a:rPr dirty="0" spc="-10"/>
              <a:t> </a:t>
            </a:r>
            <a:r>
              <a:rPr dirty="0" spc="-15"/>
              <a:t>provocan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55"/>
              <a:t> </a:t>
            </a:r>
            <a:r>
              <a:rPr dirty="0" spc="-15"/>
              <a:t>Pérdida</a:t>
            </a:r>
            <a:r>
              <a:rPr dirty="0" spc="-5"/>
              <a:t> </a:t>
            </a:r>
            <a:r>
              <a:rPr dirty="0"/>
              <a:t>del</a:t>
            </a:r>
            <a:r>
              <a:rPr dirty="0" spc="-10"/>
              <a:t> </a:t>
            </a:r>
            <a:r>
              <a:rPr dirty="0"/>
              <a:t>Campo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4904231"/>
              <a:ext cx="8312150" cy="1122045"/>
            </a:xfrm>
            <a:custGeom>
              <a:avLst/>
              <a:gdLst/>
              <a:ahLst/>
              <a:cxnLst/>
              <a:rect l="l" t="t" r="r" b="b"/>
              <a:pathLst>
                <a:path w="8312150" h="1122045">
                  <a:moveTo>
                    <a:pt x="8311896" y="1097280"/>
                  </a:moveTo>
                  <a:lnTo>
                    <a:pt x="0" y="1097280"/>
                  </a:lnTo>
                  <a:lnTo>
                    <a:pt x="0" y="1121676"/>
                  </a:lnTo>
                  <a:lnTo>
                    <a:pt x="8311896" y="1121676"/>
                  </a:lnTo>
                  <a:lnTo>
                    <a:pt x="8311896" y="1097280"/>
                  </a:lnTo>
                  <a:close/>
                </a:path>
                <a:path w="8312150" h="1122045">
                  <a:moveTo>
                    <a:pt x="8311896" y="731520"/>
                  </a:moveTo>
                  <a:lnTo>
                    <a:pt x="0" y="731520"/>
                  </a:lnTo>
                  <a:lnTo>
                    <a:pt x="0" y="755904"/>
                  </a:lnTo>
                  <a:lnTo>
                    <a:pt x="8311896" y="755904"/>
                  </a:lnTo>
                  <a:lnTo>
                    <a:pt x="8311896" y="731520"/>
                  </a:lnTo>
                  <a:close/>
                </a:path>
                <a:path w="8312150" h="1122045">
                  <a:moveTo>
                    <a:pt x="8311896" y="365760"/>
                  </a:moveTo>
                  <a:lnTo>
                    <a:pt x="0" y="365760"/>
                  </a:lnTo>
                  <a:lnTo>
                    <a:pt x="0" y="390144"/>
                  </a:lnTo>
                  <a:lnTo>
                    <a:pt x="8311896" y="390144"/>
                  </a:lnTo>
                  <a:lnTo>
                    <a:pt x="8311896" y="365760"/>
                  </a:lnTo>
                  <a:close/>
                </a:path>
                <a:path w="8312150" h="1122045">
                  <a:moveTo>
                    <a:pt x="8311896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8311896" y="24384"/>
                  </a:lnTo>
                  <a:lnTo>
                    <a:pt x="831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36244"/>
            <a:ext cx="8685530" cy="587883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Son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numerosas</a:t>
            </a:r>
            <a:r>
              <a:rPr dirty="0" sz="3000" spc="-5">
                <a:latin typeface="Calibri"/>
                <a:cs typeface="Calibri"/>
              </a:rPr>
              <a:t> 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causas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provocar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pérdida </a:t>
            </a:r>
            <a:r>
              <a:rPr dirty="0" sz="3000" spc="-5">
                <a:latin typeface="Calibri"/>
                <a:cs typeface="Calibri"/>
              </a:rPr>
              <a:t>del campo en un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20">
                <a:latin typeface="Calibri"/>
                <a:cs typeface="Calibri"/>
              </a:rPr>
              <a:t>esto </a:t>
            </a:r>
            <a:r>
              <a:rPr dirty="0" sz="3000" spc="-5">
                <a:latin typeface="Calibri"/>
                <a:cs typeface="Calibri"/>
              </a:rPr>
              <a:t>dependen </a:t>
            </a:r>
            <a:r>
              <a:rPr dirty="0" sz="3000">
                <a:latin typeface="Calibri"/>
                <a:cs typeface="Calibri"/>
              </a:rPr>
              <a:t> 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cada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tipo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sistema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excitación,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pero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enumerarán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algunas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causas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generales:</a:t>
            </a:r>
            <a:endParaRPr sz="30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1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Apertura</a:t>
            </a:r>
            <a:r>
              <a:rPr dirty="0" sz="2600" spc="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circuito</a:t>
            </a:r>
            <a:r>
              <a:rPr dirty="0" sz="2600" spc="-5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campo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Cortocircuito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en el</a:t>
            </a:r>
            <a:r>
              <a:rPr dirty="0" sz="2600" spc="-10" b="1">
                <a:latin typeface="Calibri"/>
                <a:cs typeface="Calibri"/>
              </a:rPr>
              <a:t> circuito</a:t>
            </a:r>
            <a:r>
              <a:rPr dirty="0" sz="2600" spc="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campo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spc="-5" b="1">
                <a:latin typeface="Calibri"/>
                <a:cs typeface="Calibri"/>
              </a:rPr>
              <a:t>Disparo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 </a:t>
            </a:r>
            <a:r>
              <a:rPr dirty="0" sz="2600" spc="-15" b="1">
                <a:latin typeface="Calibri"/>
                <a:cs typeface="Calibri"/>
              </a:rPr>
              <a:t>interruptor</a:t>
            </a:r>
            <a:r>
              <a:rPr dirty="0" sz="2600" spc="4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protección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 campo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spc="-15" b="1">
                <a:latin typeface="Calibri"/>
                <a:cs typeface="Calibri"/>
              </a:rPr>
              <a:t>Falla </a:t>
            </a:r>
            <a:r>
              <a:rPr dirty="0" sz="2600" b="1">
                <a:latin typeface="Calibri"/>
                <a:cs typeface="Calibri"/>
              </a:rPr>
              <a:t>en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el</a:t>
            </a:r>
            <a:r>
              <a:rPr dirty="0" sz="2600" spc="-10" b="1">
                <a:latin typeface="Calibri"/>
                <a:cs typeface="Calibri"/>
              </a:rPr>
              <a:t> sistema</a:t>
            </a:r>
            <a:r>
              <a:rPr dirty="0" sz="2600" b="1">
                <a:latin typeface="Calibri"/>
                <a:cs typeface="Calibri"/>
              </a:rPr>
              <a:t> de </a:t>
            </a:r>
            <a:r>
              <a:rPr dirty="0" sz="2600" spc="-10" b="1">
                <a:latin typeface="Calibri"/>
                <a:cs typeface="Calibri"/>
              </a:rPr>
              <a:t>control</a:t>
            </a:r>
            <a:r>
              <a:rPr dirty="0" sz="2600" spc="-3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o los</a:t>
            </a:r>
            <a:r>
              <a:rPr dirty="0" sz="2600" spc="-5" b="1">
                <a:latin typeface="Calibri"/>
                <a:cs typeface="Calibri"/>
              </a:rPr>
              <a:t> reguladores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Pérdida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campo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spc="-15" b="1">
                <a:latin typeface="Calibri"/>
                <a:cs typeface="Calibri"/>
              </a:rPr>
              <a:t>excitador</a:t>
            </a:r>
            <a:r>
              <a:rPr dirty="0" sz="2600" b="1">
                <a:latin typeface="Calibri"/>
                <a:cs typeface="Calibri"/>
              </a:rPr>
              <a:t> principal</a:t>
            </a:r>
            <a:endParaRPr sz="2600">
              <a:latin typeface="Calibri"/>
              <a:cs typeface="Calibri"/>
            </a:endParaRPr>
          </a:p>
          <a:p>
            <a:pPr lvl="1" marL="756285" indent="-287020">
              <a:lnSpc>
                <a:spcPts val="3110"/>
              </a:lnSpc>
              <a:spcBef>
                <a:spcPts val="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Pérdida</a:t>
            </a:r>
            <a:r>
              <a:rPr dirty="0" sz="2600" b="1">
                <a:latin typeface="Calibri"/>
                <a:cs typeface="Calibri"/>
              </a:rPr>
              <a:t> de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-1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AC</a:t>
            </a:r>
            <a:r>
              <a:rPr dirty="0" sz="2600" spc="-4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en el </a:t>
            </a:r>
            <a:r>
              <a:rPr dirty="0" sz="2600" spc="-10" b="1">
                <a:latin typeface="Calibri"/>
                <a:cs typeface="Calibri"/>
              </a:rPr>
              <a:t>sistema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 </a:t>
            </a:r>
            <a:r>
              <a:rPr dirty="0" sz="2600" spc="-10" b="1">
                <a:latin typeface="Calibri"/>
                <a:cs typeface="Calibri"/>
              </a:rPr>
              <a:t>excitación</a:t>
            </a:r>
            <a:endParaRPr sz="26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1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b="1" i="1">
                <a:latin typeface="Calibri"/>
                <a:cs typeface="Calibri"/>
              </a:rPr>
              <a:t>La pérdida </a:t>
            </a:r>
            <a:r>
              <a:rPr dirty="0" sz="3000" spc="-5" b="1" i="1">
                <a:latin typeface="Calibri"/>
                <a:cs typeface="Calibri"/>
              </a:rPr>
              <a:t>del campo no tiene que ser </a:t>
            </a:r>
            <a:r>
              <a:rPr dirty="0" sz="3000" spc="-15" b="1" i="1">
                <a:latin typeface="Calibri"/>
                <a:cs typeface="Calibri"/>
              </a:rPr>
              <a:t>total, </a:t>
            </a:r>
            <a:r>
              <a:rPr dirty="0" sz="3000" spc="-5" b="1" i="1">
                <a:latin typeface="Calibri"/>
                <a:cs typeface="Calibri"/>
              </a:rPr>
              <a:t>puede </a:t>
            </a:r>
            <a:r>
              <a:rPr dirty="0" sz="3000" b="1" i="1">
                <a:latin typeface="Calibri"/>
                <a:cs typeface="Calibri"/>
              </a:rPr>
              <a:t> que la </a:t>
            </a:r>
            <a:r>
              <a:rPr dirty="0" sz="3000" spc="-10" b="1" i="1">
                <a:latin typeface="Calibri"/>
                <a:cs typeface="Calibri"/>
              </a:rPr>
              <a:t>corriente </a:t>
            </a:r>
            <a:r>
              <a:rPr dirty="0" sz="3000" b="1" i="1">
                <a:latin typeface="Calibri"/>
                <a:cs typeface="Calibri"/>
              </a:rPr>
              <a:t>de </a:t>
            </a:r>
            <a:r>
              <a:rPr dirty="0" sz="3000" spc="-20" b="1" i="1">
                <a:latin typeface="Calibri"/>
                <a:cs typeface="Calibri"/>
              </a:rPr>
              <a:t>excitación </a:t>
            </a:r>
            <a:r>
              <a:rPr dirty="0" sz="3000" b="1" i="1">
                <a:latin typeface="Calibri"/>
                <a:cs typeface="Calibri"/>
              </a:rPr>
              <a:t>producto a una avería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disminuya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considerablemente,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provocando</a:t>
            </a:r>
            <a:r>
              <a:rPr dirty="0" sz="3000" b="1" i="1">
                <a:latin typeface="Calibri"/>
                <a:cs typeface="Calibri"/>
              </a:rPr>
              <a:t> la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sz="3000" spc="-15" b="1" i="1">
                <a:latin typeface="Calibri"/>
                <a:cs typeface="Calibri"/>
              </a:rPr>
              <a:t>subexcitación</a:t>
            </a:r>
            <a:r>
              <a:rPr dirty="0" sz="3000" spc="-1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del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generador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fuera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de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los</a:t>
            </a:r>
            <a:r>
              <a:rPr dirty="0" sz="3000" b="1" i="1">
                <a:latin typeface="Calibri"/>
                <a:cs typeface="Calibri"/>
              </a:rPr>
              <a:t> límites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predefinidos</a:t>
            </a:r>
            <a:r>
              <a:rPr dirty="0" u="heavy" sz="30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curva</a:t>
            </a:r>
            <a:r>
              <a:rPr dirty="0" u="heavy" sz="3000" spc="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capabilidad.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85800"/>
            <a:ext cx="8839200" cy="6019800"/>
          </a:xfrm>
          <a:custGeom>
            <a:avLst/>
            <a:gdLst/>
            <a:ahLst/>
            <a:cxnLst/>
            <a:rect l="l" t="t" r="r" b="b"/>
            <a:pathLst>
              <a:path w="8839200" h="6019800">
                <a:moveTo>
                  <a:pt x="0" y="0"/>
                </a:moveTo>
                <a:lnTo>
                  <a:pt x="8839200" y="0"/>
                </a:lnTo>
                <a:lnTo>
                  <a:pt x="8839200" y="6019800"/>
                </a:lnTo>
                <a:lnTo>
                  <a:pt x="0" y="6019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6217" y="0"/>
            <a:ext cx="8813800" cy="6736715"/>
          </a:xfrm>
          <a:prstGeom prst="rect">
            <a:avLst/>
          </a:prstGeom>
        </p:spPr>
        <p:txBody>
          <a:bodyPr wrap="square" lIns="0" tIns="167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Consecuencias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Pérdida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Campo</a:t>
            </a:r>
            <a:endParaRPr sz="3000">
              <a:latin typeface="Calibri"/>
              <a:cs typeface="Calibri"/>
            </a:endParaRPr>
          </a:p>
          <a:p>
            <a:pPr algn="just" marL="420370" marR="69850" indent="-342900">
              <a:lnSpc>
                <a:spcPct val="80000"/>
              </a:lnSpc>
              <a:spcBef>
                <a:spcPts val="1935"/>
              </a:spcBef>
              <a:buFont typeface="Arial MT"/>
              <a:buChar char="•"/>
              <a:tabLst>
                <a:tab pos="421005" algn="l"/>
              </a:tabLst>
            </a:pPr>
            <a:r>
              <a:rPr dirty="0" sz="3000" spc="-15">
                <a:latin typeface="Calibri"/>
                <a:cs typeface="Calibri"/>
              </a:rPr>
              <a:t>Opera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como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inducción,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consume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reactiva en gran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disminuye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generación de potencia activa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 </a:t>
            </a:r>
            <a:r>
              <a:rPr dirty="0" sz="3000" spc="-5">
                <a:latin typeface="Calibri"/>
                <a:cs typeface="Calibri"/>
              </a:rPr>
              <a:t>dependencia </a:t>
            </a:r>
            <a:r>
              <a:rPr dirty="0" sz="3000">
                <a:latin typeface="Calibri"/>
                <a:cs typeface="Calibri"/>
              </a:rPr>
              <a:t>de la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 spc="-5">
                <a:latin typeface="Calibri"/>
                <a:cs typeface="Calibri"/>
              </a:rPr>
              <a:t> del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sistema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 spc="-5">
                <a:latin typeface="Calibri"/>
                <a:cs typeface="Calibri"/>
              </a:rPr>
              <a:t> 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está </a:t>
            </a:r>
            <a:r>
              <a:rPr dirty="0" sz="3000" spc="-15">
                <a:latin typeface="Calibri"/>
                <a:cs typeface="Calibri"/>
              </a:rPr>
              <a:t> entregando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420370" marR="68580" indent="-342900">
              <a:lnSpc>
                <a:spcPts val="2880"/>
              </a:lnSpc>
              <a:spcBef>
                <a:spcPts val="695"/>
              </a:spcBef>
              <a:buFont typeface="Arial MT"/>
              <a:buChar char="•"/>
              <a:tabLst>
                <a:tab pos="421005" algn="l"/>
              </a:tabLst>
            </a:pP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produce una baja tensión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 los </a:t>
            </a:r>
            <a:r>
              <a:rPr dirty="0" sz="3000" spc="-5">
                <a:latin typeface="Calibri"/>
                <a:cs typeface="Calibri"/>
              </a:rPr>
              <a:t>terminales </a:t>
            </a:r>
            <a:r>
              <a:rPr dirty="0" sz="3000">
                <a:latin typeface="Calibri"/>
                <a:cs typeface="Calibri"/>
              </a:rPr>
              <a:t>del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420370" marR="64769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421005" algn="l"/>
              </a:tabLst>
            </a:pP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estator</a:t>
            </a:r>
            <a:r>
              <a:rPr dirty="0" sz="3000" spc="-15" b="1" i="1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consumo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reactiva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30">
                <a:latin typeface="Calibri"/>
                <a:cs typeface="Calibri"/>
              </a:rPr>
              <a:t>exceso,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que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provocan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sobre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temperatura</a:t>
            </a:r>
            <a:r>
              <a:rPr dirty="0" sz="3000" spc="-5">
                <a:latin typeface="Calibri"/>
                <a:cs typeface="Calibri"/>
              </a:rPr>
              <a:t> 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este</a:t>
            </a:r>
            <a:r>
              <a:rPr dirty="0" sz="3000" spc="-10">
                <a:latin typeface="Calibri"/>
                <a:cs typeface="Calibri"/>
              </a:rPr>
              <a:t> devanado.</a:t>
            </a:r>
            <a:endParaRPr sz="3000">
              <a:latin typeface="Calibri"/>
              <a:cs typeface="Calibri"/>
            </a:endParaRPr>
          </a:p>
          <a:p>
            <a:pPr algn="just" marL="420370" marR="69850" indent="-342900">
              <a:lnSpc>
                <a:spcPts val="2880"/>
              </a:lnSpc>
              <a:spcBef>
                <a:spcPts val="700"/>
              </a:spcBef>
              <a:buFont typeface="Arial MT"/>
              <a:buChar char="•"/>
              <a:tabLst>
                <a:tab pos="421005" algn="l"/>
              </a:tabLst>
            </a:pP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Reducción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reserva de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estabilidad</a:t>
            </a:r>
            <a:r>
              <a:rPr dirty="0" sz="3000" spc="-10" b="1" i="1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debido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>
                <a:latin typeface="Calibri"/>
                <a:cs typeface="Calibri"/>
              </a:rPr>
              <a:t> disminución de la magnitud de la </a:t>
            </a:r>
            <a:r>
              <a:rPr dirty="0" sz="3000" spc="-30">
                <a:latin typeface="Calibri"/>
                <a:cs typeface="Calibri"/>
              </a:rPr>
              <a:t>fem </a:t>
            </a:r>
            <a:r>
              <a:rPr dirty="0" sz="3000">
                <a:latin typeface="Calibri"/>
                <a:cs typeface="Calibri"/>
              </a:rPr>
              <a:t>y de la </a:t>
            </a:r>
            <a:r>
              <a:rPr dirty="0" sz="3000" spc="-10">
                <a:latin typeface="Calibri"/>
                <a:cs typeface="Calibri"/>
              </a:rPr>
              <a:t>tensión </a:t>
            </a:r>
            <a:r>
              <a:rPr dirty="0" sz="3000" spc="-5">
                <a:latin typeface="Calibri"/>
                <a:cs typeface="Calibri"/>
              </a:rPr>
              <a:t> en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bornes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420370" marR="71755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421005" algn="l"/>
              </a:tabLst>
            </a:pP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producen sobre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voltajes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el rotor en caso de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apertura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campo</a:t>
            </a:r>
            <a:r>
              <a:rPr dirty="0" sz="3000" spc="-5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1479550" marR="5080" indent="-975360">
              <a:lnSpc>
                <a:spcPct val="100000"/>
              </a:lnSpc>
              <a:spcBef>
                <a:spcPts val="100"/>
              </a:spcBef>
            </a:pPr>
            <a:r>
              <a:rPr dirty="0"/>
              <a:t>Curvas de </a:t>
            </a:r>
            <a:r>
              <a:rPr dirty="0" spc="-20"/>
              <a:t>los</a:t>
            </a:r>
            <a:r>
              <a:rPr dirty="0" spc="5"/>
              <a:t> </a:t>
            </a:r>
            <a:r>
              <a:rPr dirty="0" spc="-10"/>
              <a:t>distintos</a:t>
            </a:r>
            <a:r>
              <a:rPr dirty="0"/>
              <a:t> </a:t>
            </a:r>
            <a:r>
              <a:rPr dirty="0" spc="-20"/>
              <a:t>parámetros</a:t>
            </a:r>
            <a:r>
              <a:rPr dirty="0" spc="5"/>
              <a:t> </a:t>
            </a:r>
            <a:r>
              <a:rPr dirty="0" spc="-25"/>
              <a:t>durante</a:t>
            </a:r>
            <a:r>
              <a:rPr dirty="0"/>
              <a:t> la </a:t>
            </a:r>
            <a:r>
              <a:rPr dirty="0" u="none" spc="-660"/>
              <a:t> </a:t>
            </a:r>
            <a:r>
              <a:rPr dirty="0" spc="-10"/>
              <a:t>pérdida</a:t>
            </a:r>
            <a:r>
              <a:rPr dirty="0" spc="-5"/>
              <a:t> de</a:t>
            </a:r>
            <a:r>
              <a:rPr dirty="0"/>
              <a:t> </a:t>
            </a:r>
            <a:r>
              <a:rPr dirty="0" spc="-15"/>
              <a:t>excitación</a:t>
            </a:r>
            <a:r>
              <a:rPr dirty="0" spc="-55"/>
              <a:t> </a:t>
            </a:r>
            <a:r>
              <a:rPr dirty="0"/>
              <a:t>o </a:t>
            </a:r>
            <a:r>
              <a:rPr dirty="0" spc="-5"/>
              <a:t>el campo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915400" cy="1295400"/>
          </a:xfrm>
          <a:custGeom>
            <a:avLst/>
            <a:gdLst/>
            <a:ahLst/>
            <a:cxnLst/>
            <a:rect l="l" t="t" r="r" b="b"/>
            <a:pathLst>
              <a:path w="8915400" h="1295400">
                <a:moveTo>
                  <a:pt x="0" y="0"/>
                </a:moveTo>
                <a:lnTo>
                  <a:pt x="8915400" y="0"/>
                </a:lnTo>
                <a:lnTo>
                  <a:pt x="89154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0960"/>
            <a:ext cx="8759825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Cuando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generador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pierde</a:t>
            </a:r>
            <a:r>
              <a:rPr dirty="0" sz="2000">
                <a:latin typeface="Calibri"/>
                <a:cs typeface="Calibri"/>
              </a:rPr>
              <a:t> 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campo,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parámetros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</a:t>
            </a:r>
            <a:r>
              <a:rPr dirty="0" sz="2000" spc="45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varían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inmediatamente.</a:t>
            </a:r>
            <a:r>
              <a:rPr dirty="0" sz="2000">
                <a:latin typeface="Calibri"/>
                <a:cs typeface="Calibri"/>
              </a:rPr>
              <a:t> 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dependencia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constante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tiempo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circuito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magnético, </a:t>
            </a: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-10">
                <a:latin typeface="Calibri"/>
                <a:cs typeface="Calibri"/>
              </a:rPr>
              <a:t>parámetros </a:t>
            </a:r>
            <a:r>
              <a:rPr dirty="0" sz="2000">
                <a:latin typeface="Calibri"/>
                <a:cs typeface="Calibri"/>
              </a:rPr>
              <a:t>van </a:t>
            </a:r>
            <a:r>
              <a:rPr dirty="0" sz="2000" spc="-5">
                <a:latin typeface="Calibri"/>
                <a:cs typeface="Calibri"/>
              </a:rPr>
              <a:t>variando gradualmente </a:t>
            </a:r>
            <a:r>
              <a:rPr dirty="0" sz="2000" spc="-10">
                <a:latin typeface="Calibri"/>
                <a:cs typeface="Calibri"/>
              </a:rPr>
              <a:t>hasta </a:t>
            </a:r>
            <a:r>
              <a:rPr dirty="0" sz="2000" spc="-5">
                <a:latin typeface="Calibri"/>
                <a:cs typeface="Calibri"/>
              </a:rPr>
              <a:t>llegar </a:t>
            </a:r>
            <a:r>
              <a:rPr dirty="0" sz="2000">
                <a:latin typeface="Calibri"/>
                <a:cs typeface="Calibri"/>
              </a:rPr>
              <a:t>a un </a:t>
            </a:r>
            <a:r>
              <a:rPr dirty="0" sz="2000" spc="-15">
                <a:latin typeface="Calibri"/>
                <a:cs typeface="Calibri"/>
              </a:rPr>
              <a:t>punto 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final 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estabilización.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2286366"/>
            <a:ext cx="4984758" cy="417844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49352" y="2212848"/>
            <a:ext cx="3505200" cy="4401820"/>
          </a:xfrm>
          <a:custGeom>
            <a:avLst/>
            <a:gdLst/>
            <a:ahLst/>
            <a:cxnLst/>
            <a:rect l="l" t="t" r="r" b="b"/>
            <a:pathLst>
              <a:path w="3505200" h="4401820">
                <a:moveTo>
                  <a:pt x="0" y="0"/>
                </a:moveTo>
                <a:lnTo>
                  <a:pt x="3505200" y="0"/>
                </a:lnTo>
                <a:lnTo>
                  <a:pt x="3505200" y="4401312"/>
                </a:lnTo>
                <a:lnTo>
                  <a:pt x="0" y="4401312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28701" y="2229103"/>
            <a:ext cx="19608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77495" indent="-26543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77495" algn="l"/>
                <a:tab pos="278130" algn="l"/>
                <a:tab pos="925194" algn="l"/>
              </a:tabLst>
            </a:pPr>
            <a:r>
              <a:rPr dirty="0" sz="2000">
                <a:latin typeface="Calibri"/>
                <a:cs typeface="Calibri"/>
              </a:rPr>
              <a:t>Se	</a:t>
            </a:r>
            <a:r>
              <a:rPr dirty="0" sz="2000" spc="-10">
                <a:latin typeface="Calibri"/>
                <a:cs typeface="Calibri"/>
              </a:rPr>
              <a:t>observará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877" y="2533599"/>
            <a:ext cx="145669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Calibri"/>
                <a:cs typeface="Calibri"/>
              </a:rPr>
              <a:t>desli</a:t>
            </a:r>
            <a:r>
              <a:rPr dirty="0" sz="2000" spc="-40">
                <a:latin typeface="Calibri"/>
                <a:cs typeface="Calibri"/>
              </a:rPr>
              <a:t>z</a:t>
            </a:r>
            <a:r>
              <a:rPr dirty="0" sz="2000">
                <a:latin typeface="Calibri"/>
                <a:cs typeface="Calibri"/>
              </a:rPr>
              <a:t>amien</a:t>
            </a:r>
            <a:r>
              <a:rPr dirty="0" sz="2000" spc="-50">
                <a:latin typeface="Calibri"/>
                <a:cs typeface="Calibri"/>
              </a:rPr>
              <a:t>t</a:t>
            </a:r>
            <a:r>
              <a:rPr dirty="0" sz="2000">
                <a:latin typeface="Calibri"/>
                <a:cs typeface="Calibri"/>
              </a:rPr>
              <a:t>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8320" y="2229103"/>
            <a:ext cx="100965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"/>
              </a:spcBef>
              <a:tabLst>
                <a:tab pos="798830" algn="l"/>
              </a:tabLst>
            </a:pP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el</a:t>
            </a:r>
            <a:endParaRPr sz="20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</a:pPr>
            <a:r>
              <a:rPr dirty="0" sz="2000">
                <a:latin typeface="Calibri"/>
                <a:cs typeface="Calibri"/>
              </a:rPr>
              <a:t>se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701" y="2838957"/>
            <a:ext cx="3349625" cy="3074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77495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Calibri"/>
                <a:cs typeface="Calibri"/>
              </a:rPr>
              <a:t>incrementa,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debido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reducción</a:t>
            </a:r>
            <a:r>
              <a:rPr dirty="0" sz="2000">
                <a:latin typeface="Calibri"/>
                <a:cs typeface="Calibri"/>
              </a:rPr>
              <a:t> 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potencia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activa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aceleración </a:t>
            </a:r>
            <a:r>
              <a:rPr dirty="0" sz="2000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consiguiente</a:t>
            </a:r>
            <a:r>
              <a:rPr dirty="0" u="heavy" sz="2000" spc="-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277495" marR="5715" indent="-265430">
              <a:lnSpc>
                <a:spcPct val="100000"/>
              </a:lnSpc>
              <a:buFont typeface="Arial MT"/>
              <a:buChar char="•"/>
              <a:tabLst>
                <a:tab pos="27813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crece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debido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elevado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consumo</a:t>
            </a:r>
            <a:r>
              <a:rPr dirty="0" u="heavy" sz="2000" spc="4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2000" spc="-440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reactiva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mismo,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decrece</a:t>
            </a:r>
            <a:r>
              <a:rPr dirty="0" sz="2000">
                <a:latin typeface="Calibri"/>
                <a:cs typeface="Calibri"/>
              </a:rPr>
              <a:t> 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tensión.</a:t>
            </a:r>
            <a:endParaRPr sz="2000">
              <a:latin typeface="Calibri"/>
              <a:cs typeface="Calibri"/>
            </a:endParaRPr>
          </a:p>
          <a:p>
            <a:pPr algn="just" marL="277495" marR="6350" indent="-26543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78130" algn="l"/>
              </a:tabLst>
            </a:pPr>
            <a:r>
              <a:rPr dirty="0" sz="2000" spc="-10">
                <a:latin typeface="Calibri"/>
                <a:cs typeface="Calibri"/>
              </a:rPr>
              <a:t>Estos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parámetros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hacen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oscilaciones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decrecientes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5504" y="5887592"/>
            <a:ext cx="14408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0525" algn="l"/>
                <a:tab pos="913130" algn="l"/>
              </a:tabLst>
            </a:pPr>
            <a:r>
              <a:rPr dirty="0" sz="2000">
                <a:latin typeface="Calibri"/>
                <a:cs typeface="Calibri"/>
              </a:rPr>
              <a:t>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un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30">
                <a:latin typeface="Calibri"/>
                <a:cs typeface="Calibri"/>
              </a:rPr>
              <a:t>v</a:t>
            </a:r>
            <a:r>
              <a:rPr dirty="0" sz="2000">
                <a:latin typeface="Calibri"/>
                <a:cs typeface="Calibri"/>
              </a:rPr>
              <a:t>alor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3877" y="5887592"/>
            <a:ext cx="143129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826135" algn="l"/>
              </a:tabLst>
            </a:pPr>
            <a:r>
              <a:rPr dirty="0" sz="2000" spc="-10">
                <a:latin typeface="Calibri"/>
                <a:cs typeface="Calibri"/>
              </a:rPr>
              <a:t>hasta	llegar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35">
                <a:latin typeface="Calibri"/>
                <a:cs typeface="Calibri"/>
              </a:rPr>
              <a:t>t</a:t>
            </a:r>
            <a:r>
              <a:rPr dirty="0" sz="2000">
                <a:latin typeface="Calibri"/>
                <a:cs typeface="Calibri"/>
              </a:rPr>
              <a:t>erminad</a:t>
            </a:r>
            <a:r>
              <a:rPr dirty="0" sz="2000" spc="-5">
                <a:latin typeface="Calibri"/>
                <a:cs typeface="Calibri"/>
              </a:rPr>
              <a:t>o</a:t>
            </a:r>
            <a:r>
              <a:rPr dirty="0" sz="200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94175" y="6496558"/>
            <a:ext cx="46145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1479550" marR="5080" indent="-975360">
              <a:lnSpc>
                <a:spcPct val="100000"/>
              </a:lnSpc>
              <a:spcBef>
                <a:spcPts val="100"/>
              </a:spcBef>
            </a:pPr>
            <a:r>
              <a:rPr dirty="0"/>
              <a:t>Curvas de </a:t>
            </a:r>
            <a:r>
              <a:rPr dirty="0" spc="-20"/>
              <a:t>los</a:t>
            </a:r>
            <a:r>
              <a:rPr dirty="0" spc="5"/>
              <a:t> </a:t>
            </a:r>
            <a:r>
              <a:rPr dirty="0" spc="-10"/>
              <a:t>distintos</a:t>
            </a:r>
            <a:r>
              <a:rPr dirty="0"/>
              <a:t> </a:t>
            </a:r>
            <a:r>
              <a:rPr dirty="0" spc="-20"/>
              <a:t>parámetros</a:t>
            </a:r>
            <a:r>
              <a:rPr dirty="0" spc="5"/>
              <a:t> </a:t>
            </a:r>
            <a:r>
              <a:rPr dirty="0" spc="-25"/>
              <a:t>durante</a:t>
            </a:r>
            <a:r>
              <a:rPr dirty="0"/>
              <a:t> la </a:t>
            </a:r>
            <a:r>
              <a:rPr dirty="0" u="none" spc="-660"/>
              <a:t> </a:t>
            </a:r>
            <a:r>
              <a:rPr dirty="0" spc="-10"/>
              <a:t>pérdida</a:t>
            </a:r>
            <a:r>
              <a:rPr dirty="0" spc="-5"/>
              <a:t> de</a:t>
            </a:r>
            <a:r>
              <a:rPr dirty="0"/>
              <a:t> </a:t>
            </a:r>
            <a:r>
              <a:rPr dirty="0" spc="-15"/>
              <a:t>excitación</a:t>
            </a:r>
            <a:r>
              <a:rPr dirty="0" spc="-55"/>
              <a:t> </a:t>
            </a:r>
            <a:r>
              <a:rPr dirty="0"/>
              <a:t>o </a:t>
            </a:r>
            <a:r>
              <a:rPr dirty="0" spc="-5"/>
              <a:t>el campo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990600"/>
            <a:ext cx="8839200" cy="1066800"/>
          </a:xfrm>
          <a:prstGeom prst="rect">
            <a:avLst/>
          </a:prstGeom>
          <a:ln w="64007">
            <a:solidFill>
              <a:srgbClr val="4F81BD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algn="just" marL="434340" marR="83185" indent="-342900">
              <a:lnSpc>
                <a:spcPct val="100000"/>
              </a:lnSpc>
              <a:spcBef>
                <a:spcPts val="235"/>
              </a:spcBef>
              <a:buFont typeface="Arial MT"/>
              <a:buChar char="•"/>
              <a:tabLst>
                <a:tab pos="434340" algn="l"/>
              </a:tabLst>
            </a:pPr>
            <a:r>
              <a:rPr dirty="0" sz="1900" spc="-5">
                <a:latin typeface="Calibri"/>
                <a:cs typeface="Calibri"/>
              </a:rPr>
              <a:t>Lo más </a:t>
            </a:r>
            <a:r>
              <a:rPr dirty="0" sz="1900" spc="-20">
                <a:latin typeface="Calibri"/>
                <a:cs typeface="Calibri"/>
              </a:rPr>
              <a:t>grave </a:t>
            </a:r>
            <a:r>
              <a:rPr dirty="0" sz="1900" spc="-5">
                <a:latin typeface="Calibri"/>
                <a:cs typeface="Calibri"/>
              </a:rPr>
              <a:t>es que las potencias no se queda en el mismo valor donde </a:t>
            </a:r>
            <a:r>
              <a:rPr dirty="0" sz="1900" spc="-10">
                <a:latin typeface="Calibri"/>
                <a:cs typeface="Calibri"/>
              </a:rPr>
              <a:t>estaban.</a:t>
            </a:r>
            <a:r>
              <a:rPr dirty="0" sz="1900" spc="-10"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1900" b="1" i="1"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activa disminuye oscilando y la potencia reactiva entra al generador en </a:t>
            </a:r>
            <a:r>
              <a:rPr dirty="0" sz="1900" b="1" i="1"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grandes</a:t>
            </a:r>
            <a:r>
              <a:rPr dirty="0" u="heavy" sz="19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cantidades</a:t>
            </a:r>
            <a:r>
              <a:rPr dirty="0" u="heavy" sz="19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19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dependencia</a:t>
            </a:r>
            <a:r>
              <a:rPr dirty="0" u="heavy" sz="19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19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estado</a:t>
            </a:r>
            <a:r>
              <a:rPr dirty="0" u="heavy" sz="19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antes</a:t>
            </a:r>
            <a:r>
              <a:rPr dirty="0" u="heavy" sz="19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9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19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9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avería.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5644" y="2095857"/>
            <a:ext cx="6552986" cy="476214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6572757"/>
            <a:ext cx="46139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4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2942" y="2701598"/>
            <a:ext cx="4798753" cy="34106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56915" marR="5080" indent="-266446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Características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10"/>
              <a:t> </a:t>
            </a:r>
            <a:r>
              <a:rPr dirty="0" spc="-20"/>
              <a:t>Pérdida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Campo</a:t>
            </a:r>
            <a:r>
              <a:rPr dirty="0" spc="-10"/>
              <a:t> </a:t>
            </a:r>
            <a:r>
              <a:rPr dirty="0"/>
              <a:t>en</a:t>
            </a:r>
            <a:r>
              <a:rPr dirty="0" spc="-5"/>
              <a:t> </a:t>
            </a:r>
            <a:r>
              <a:rPr dirty="0"/>
              <a:t>el </a:t>
            </a:r>
            <a:r>
              <a:rPr dirty="0" u="none" spc="-665"/>
              <a:t> </a:t>
            </a:r>
            <a:r>
              <a:rPr dirty="0" spc="-15"/>
              <a:t>generador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0395" y="806195"/>
          <a:ext cx="8935720" cy="5966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4876800"/>
              </a:tblGrid>
              <a:tr h="1219200">
                <a:tc gridSpan="2">
                  <a:txBody>
                    <a:bodyPr/>
                    <a:lstStyle/>
                    <a:p>
                      <a:pPr marL="434340" marR="83820" indent="-34290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dirty="0" sz="17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impedancia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vista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desde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instrumento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conectado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7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17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bornes</a:t>
                      </a:r>
                      <a:r>
                        <a:rPr dirty="0" sz="17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20">
                          <a:latin typeface="Calibri"/>
                          <a:cs typeface="Calibri"/>
                        </a:rPr>
                        <a:t>generador,</a:t>
                      </a:r>
                      <a:r>
                        <a:rPr dirty="0" sz="17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viaja</a:t>
                      </a:r>
                      <a:r>
                        <a:rPr dirty="0" sz="17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desde </a:t>
                      </a:r>
                      <a:r>
                        <a:rPr dirty="0" sz="1700" spc="-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primer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cuadrante</a:t>
                      </a:r>
                      <a:r>
                        <a:rPr dirty="0" sz="17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hasta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cuarto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cuadrante.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 La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 reactancia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es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negativa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7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pocos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ciclos.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marL="434340" indent="-342900">
                        <a:lnSpc>
                          <a:spcPct val="100000"/>
                        </a:lnSpc>
                        <a:spcBef>
                          <a:spcPts val="409"/>
                        </a:spcBef>
                        <a:buFont typeface="Arial MT"/>
                        <a:buChar char="•"/>
                        <a:tabLst>
                          <a:tab pos="433705" algn="l"/>
                          <a:tab pos="434340" algn="l"/>
                        </a:tabLst>
                      </a:pPr>
                      <a:r>
                        <a:rPr dirty="0" sz="17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7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punto</a:t>
                      </a:r>
                      <a:r>
                        <a:rPr dirty="0" sz="17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17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7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viaje</a:t>
                      </a:r>
                      <a:r>
                        <a:rPr dirty="0" sz="17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7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7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impedancia</a:t>
                      </a:r>
                      <a:r>
                        <a:rPr dirty="0" sz="17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hacia</a:t>
                      </a:r>
                      <a:r>
                        <a:rPr dirty="0" sz="17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7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cuarto</a:t>
                      </a:r>
                      <a:r>
                        <a:rPr dirty="0" sz="17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cuadrante</a:t>
                      </a:r>
                      <a:r>
                        <a:rPr dirty="0" sz="1700" spc="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depende</a:t>
                      </a:r>
                      <a:r>
                        <a:rPr dirty="0" sz="17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7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7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potencia</a:t>
                      </a:r>
                      <a:r>
                        <a:rPr dirty="0" sz="1700" spc="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que</a:t>
                      </a:r>
                      <a:endParaRPr sz="1700">
                        <a:latin typeface="Calibri"/>
                        <a:cs typeface="Calibri"/>
                      </a:endParaRPr>
                    </a:p>
                    <a:p>
                      <a:pPr marL="434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700" spc="-5">
                          <a:latin typeface="Calibri"/>
                          <a:cs typeface="Calibri"/>
                        </a:rPr>
                        <a:t>estaba</a:t>
                      </a:r>
                      <a:r>
                        <a:rPr dirty="0" sz="17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llevando</a:t>
                      </a:r>
                      <a:r>
                        <a:rPr dirty="0" sz="17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generador</a:t>
                      </a:r>
                      <a:r>
                        <a:rPr dirty="0" sz="17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antes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avería.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683252">
                <a:tc>
                  <a:txBody>
                    <a:bodyPr/>
                    <a:lstStyle/>
                    <a:p>
                      <a:pPr algn="just" marL="434340" marR="83820" indent="-342900">
                        <a:lnSpc>
                          <a:spcPct val="100000"/>
                        </a:lnSpc>
                        <a:spcBef>
                          <a:spcPts val="265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generador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estaba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trabajando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6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plena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carga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antes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pérdida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del </a:t>
                      </a:r>
                      <a:r>
                        <a:rPr dirty="0" sz="16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campo,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reactancia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invertirá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un </a:t>
                      </a:r>
                      <a:r>
                        <a:rPr dirty="0" sz="1600" spc="-3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valor ligeramente superior a </a:t>
                      </a:r>
                      <a:r>
                        <a:rPr dirty="0" u="heavy" sz="1600" spc="-2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X’d/2</a:t>
                      </a:r>
                      <a:r>
                        <a:rPr dirty="0" u="heavy" sz="1600" spc="32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con </a:t>
                      </a:r>
                      <a:r>
                        <a:rPr dirty="0" sz="16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tiempo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oscila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entre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2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y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7 </a:t>
                      </a:r>
                      <a:r>
                        <a:rPr dirty="0" sz="16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segundos.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just" marL="434340" marR="85090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generador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estaba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con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baja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carga </a:t>
                      </a:r>
                      <a:r>
                        <a:rPr dirty="0" sz="1600" spc="-3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antes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problema,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reactancia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se </a:t>
                      </a:r>
                      <a:r>
                        <a:rPr dirty="0" sz="16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invertirá a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valores</a:t>
                      </a:r>
                      <a:r>
                        <a:rPr dirty="0" u="heavy" sz="1600" spc="1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sobre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2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Xd.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just" marL="434340" marR="84455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1600" spc="-5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viaje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desde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punto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impedancia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antes</a:t>
                      </a:r>
                      <a:r>
                        <a:rPr dirty="0" sz="1600" spc="2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600" spc="2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problema</a:t>
                      </a:r>
                      <a:r>
                        <a:rPr dirty="0" sz="1600" spc="2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hasta</a:t>
                      </a:r>
                      <a:r>
                        <a:rPr dirty="0" sz="1600" spc="2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600" spc="2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punto</a:t>
                      </a:r>
                      <a:r>
                        <a:rPr dirty="0" sz="1600" spc="2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final </a:t>
                      </a:r>
                      <a:r>
                        <a:rPr dirty="0" sz="1600" spc="-3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pérdida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campo,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 se</a:t>
                      </a:r>
                      <a:r>
                        <a:rPr dirty="0" sz="1600" spc="3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realiza</a:t>
                      </a:r>
                      <a:r>
                        <a:rPr dirty="0" sz="1600" spc="3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600" spc="-3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forma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directa o haciendo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espiral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esto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 depende</a:t>
                      </a:r>
                      <a:r>
                        <a:rPr dirty="0" sz="16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5">
                          <a:latin typeface="Calibri"/>
                          <a:cs typeface="Calibri"/>
                        </a:rPr>
                        <a:t>impedancia del sistema.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just" marL="434340" marR="84455" indent="-342900">
                        <a:lnSpc>
                          <a:spcPct val="100000"/>
                        </a:lnSpc>
                        <a:spcBef>
                          <a:spcPts val="390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Con </a:t>
                      </a:r>
                      <a:r>
                        <a:rPr dirty="0" u="heavy" sz="16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sistemas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impedancia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menor </a:t>
                      </a:r>
                      <a:r>
                        <a:rPr dirty="0" sz="16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valor</a:t>
                      </a:r>
                      <a:r>
                        <a:rPr dirty="0" u="heavy" sz="1600" spc="18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(más</a:t>
                      </a:r>
                      <a:r>
                        <a:rPr dirty="0" u="heavy" sz="1600" spc="19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potentes),</a:t>
                      </a:r>
                      <a:r>
                        <a:rPr dirty="0" u="heavy" sz="1600" spc="18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u="heavy" sz="1600" spc="17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viaje</a:t>
                      </a:r>
                      <a:r>
                        <a:rPr dirty="0" u="heavy" sz="1600" spc="19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</a:t>
                      </a:r>
                      <a:r>
                        <a:rPr dirty="0" u="heavy" sz="1600" spc="18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directo </a:t>
                      </a:r>
                      <a:r>
                        <a:rPr dirty="0" sz="1600" spc="-3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y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mayores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impedancia</a:t>
                      </a:r>
                      <a:r>
                        <a:rPr dirty="0" u="heavy" sz="1600" spc="36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(sistemas </a:t>
                      </a:r>
                      <a:r>
                        <a:rPr dirty="0" sz="1600" spc="-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menos</a:t>
                      </a:r>
                      <a:r>
                        <a:rPr dirty="0" u="heavy" sz="1600" spc="1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potentes)</a:t>
                      </a:r>
                      <a:r>
                        <a:rPr dirty="0" u="heavy" sz="1600" spc="3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el viaje</a:t>
                      </a:r>
                      <a:r>
                        <a:rPr dirty="0" u="heavy" sz="1600" spc="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</a:t>
                      </a:r>
                      <a:r>
                        <a:rPr dirty="0" u="heavy" sz="16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u="heavy" sz="16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6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espiral.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Fuente: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Mejoramiento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Generadores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usando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tecnología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0">
                        <a:lnSpc>
                          <a:spcPts val="143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digital,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1995.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76200">
                      <a:solidFill>
                        <a:srgbClr val="4F81BD"/>
                      </a:solidFill>
                      <a:prstDash val="solid"/>
                    </a:lnL>
                    <a:lnT w="76200">
                      <a:solidFill>
                        <a:srgbClr val="4F81BD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8705" cy="6259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373754" marR="199390" indent="-3241040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Consecuencias de la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pérdida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campo en el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 </a:t>
            </a:r>
            <a:r>
              <a:rPr dirty="0" sz="3000" spc="-670" b="1"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potencia</a:t>
            </a:r>
            <a:endParaRPr sz="3000">
              <a:latin typeface="Calibri"/>
              <a:cs typeface="Calibri"/>
            </a:endParaRPr>
          </a:p>
          <a:p>
            <a:pPr algn="just" marL="355600" marR="11430" indent="-342900">
              <a:lnSpc>
                <a:spcPct val="90000"/>
              </a:lnSpc>
              <a:spcBef>
                <a:spcPts val="15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pierde una fuente de potencia reactiva y se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deteriora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el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balance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reactiva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 por </a:t>
            </a:r>
            <a:r>
              <a:rPr dirty="0" sz="3200" spc="-25">
                <a:latin typeface="Calibri"/>
                <a:cs typeface="Calibri"/>
              </a:rPr>
              <a:t>tanto, </a:t>
            </a:r>
            <a:r>
              <a:rPr dirty="0" sz="3200" spc="-15">
                <a:latin typeface="Calibri"/>
                <a:cs typeface="Calibri"/>
              </a:rPr>
              <a:t>otras </a:t>
            </a:r>
            <a:r>
              <a:rPr dirty="0" sz="3200">
                <a:latin typeface="Calibri"/>
                <a:cs typeface="Calibri"/>
              </a:rPr>
              <a:t>unidades </a:t>
            </a:r>
            <a:r>
              <a:rPr dirty="0" sz="3200" spc="-20">
                <a:latin typeface="Calibri"/>
                <a:cs typeface="Calibri"/>
              </a:rPr>
              <a:t>tendrán </a:t>
            </a:r>
            <a:r>
              <a:rPr dirty="0" sz="3200">
                <a:latin typeface="Calibri"/>
                <a:cs typeface="Calibri"/>
              </a:rPr>
              <a:t>que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generar </a:t>
            </a:r>
            <a:r>
              <a:rPr dirty="0" sz="3200" spc="-20">
                <a:latin typeface="Calibri"/>
                <a:cs typeface="Calibri"/>
              </a:rPr>
              <a:t>este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déficit.</a:t>
            </a:r>
            <a:endParaRPr sz="3200">
              <a:latin typeface="Calibri"/>
              <a:cs typeface="Calibri"/>
            </a:endParaRPr>
          </a:p>
          <a:p>
            <a:pPr algn="just" marL="355600" marR="12700" indent="-342900">
              <a:lnSpc>
                <a:spcPts val="346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Flujo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repentino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reactiva</a:t>
            </a:r>
            <a:r>
              <a:rPr dirty="0" sz="3200" spc="725" b="1" i="1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</a:t>
            </a:r>
            <a:r>
              <a:rPr dirty="0" sz="3200" spc="6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área específica del </a:t>
            </a:r>
            <a:r>
              <a:rPr dirty="0" sz="3200" spc="-10">
                <a:latin typeface="Calibri"/>
                <a:cs typeface="Calibri"/>
              </a:rPr>
              <a:t>sistema </a:t>
            </a:r>
            <a:r>
              <a:rPr dirty="0" sz="3200">
                <a:latin typeface="Calibri"/>
                <a:cs typeface="Calibri"/>
              </a:rPr>
              <a:t>y no siempre desde la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fuente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más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cercana.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3460"/>
              </a:lnSpc>
              <a:spcBef>
                <a:spcPts val="7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Caída o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colapso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 tensión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 áreas específicas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15">
                <a:latin typeface="Calibri"/>
                <a:cs typeface="Calibri"/>
              </a:rPr>
              <a:t>sistema.</a:t>
            </a:r>
            <a:endParaRPr sz="3200">
              <a:latin typeface="Calibri"/>
              <a:cs typeface="Calibri"/>
            </a:endParaRPr>
          </a:p>
          <a:p>
            <a:pPr algn="just" marL="355600" marR="13335" indent="-342900">
              <a:lnSpc>
                <a:spcPts val="346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Disparo de líneas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por </a:t>
            </a:r>
            <a:r>
              <a:rPr dirty="0" sz="3200" spc="-10">
                <a:latin typeface="Calibri"/>
                <a:cs typeface="Calibri"/>
              </a:rPr>
              <a:t>incremento </a:t>
            </a:r>
            <a:r>
              <a:rPr dirty="0" sz="3200">
                <a:latin typeface="Calibri"/>
                <a:cs typeface="Calibri"/>
              </a:rPr>
              <a:t>del flujo y por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oscilaciones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potencia.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454" y="590194"/>
            <a:ext cx="776668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III.</a:t>
            </a:r>
            <a:r>
              <a:rPr dirty="0" u="heavy" sz="24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Regímenes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Anormales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4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Eléctricos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9513" y="931240"/>
            <a:ext cx="804418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Motorización</a:t>
            </a:r>
            <a:r>
              <a:rPr dirty="0" u="heavy" sz="5400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</a:t>
            </a:r>
            <a:r>
              <a:rPr dirty="0" u="heavy" sz="5400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214884" y="2362200"/>
            <a:ext cx="8724900" cy="4281170"/>
          </a:xfrm>
          <a:custGeom>
            <a:avLst/>
            <a:gdLst/>
            <a:ahLst/>
            <a:cxnLst/>
            <a:rect l="l" t="t" r="r" b="b"/>
            <a:pathLst>
              <a:path w="8724900" h="4281170">
                <a:moveTo>
                  <a:pt x="0" y="0"/>
                </a:moveTo>
                <a:lnTo>
                  <a:pt x="8724900" y="0"/>
                </a:lnTo>
                <a:lnTo>
                  <a:pt x="8724900" y="4280916"/>
                </a:lnTo>
                <a:lnTo>
                  <a:pt x="0" y="42809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14" y="2320874"/>
            <a:ext cx="8573135" cy="402653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90"/>
              </a:spcBef>
            </a:pP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generadores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sincrónicos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normalmente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están </a:t>
            </a:r>
            <a:r>
              <a:rPr dirty="0" sz="3200" spc="-15">
                <a:latin typeface="Calibri"/>
                <a:cs typeface="Calibri"/>
              </a:rPr>
              <a:t> entregando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potencia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activa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sistema,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pero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ciertas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circunstancias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normales,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 </a:t>
            </a:r>
            <a:r>
              <a:rPr dirty="0" sz="3200">
                <a:latin typeface="Calibri"/>
                <a:cs typeface="Calibri"/>
              </a:rPr>
              <a:t>puede consumir potencia activa y </a:t>
            </a:r>
            <a:r>
              <a:rPr dirty="0" sz="3200" spc="-15">
                <a:latin typeface="Calibri"/>
                <a:cs typeface="Calibri"/>
              </a:rPr>
              <a:t>esto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resulta </a:t>
            </a:r>
            <a:r>
              <a:rPr dirty="0" sz="3200">
                <a:latin typeface="Calibri"/>
                <a:cs typeface="Calibri"/>
              </a:rPr>
              <a:t>una condición peligrosa más que todo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 </a:t>
            </a:r>
            <a:r>
              <a:rPr dirty="0" sz="3200" spc="-10">
                <a:latin typeface="Calibri"/>
                <a:cs typeface="Calibri"/>
              </a:rPr>
              <a:t>motores </a:t>
            </a:r>
            <a:r>
              <a:rPr dirty="0" sz="3200">
                <a:latin typeface="Calibri"/>
                <a:cs typeface="Calibri"/>
              </a:rPr>
              <a:t>primarios. Es por </a:t>
            </a:r>
            <a:r>
              <a:rPr dirty="0" sz="3200" spc="-30">
                <a:latin typeface="Calibri"/>
                <a:cs typeface="Calibri"/>
              </a:rPr>
              <a:t>esto, </a:t>
            </a:r>
            <a:r>
              <a:rPr dirty="0" sz="3200">
                <a:latin typeface="Calibri"/>
                <a:cs typeface="Calibri"/>
              </a:rPr>
              <a:t>que en caso que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 </a:t>
            </a:r>
            <a:r>
              <a:rPr dirty="0" sz="3200" spc="-10">
                <a:latin typeface="Calibri"/>
                <a:cs typeface="Calibri"/>
              </a:rPr>
              <a:t>detecte </a:t>
            </a:r>
            <a:r>
              <a:rPr dirty="0" sz="3200">
                <a:latin typeface="Calibri"/>
                <a:cs typeface="Calibri"/>
              </a:rPr>
              <a:t>que el </a:t>
            </a:r>
            <a:r>
              <a:rPr dirty="0" sz="3200" spc="-10">
                <a:latin typeface="Calibri"/>
                <a:cs typeface="Calibri"/>
              </a:rPr>
              <a:t>generador </a:t>
            </a:r>
            <a:r>
              <a:rPr dirty="0" u="heavy" sz="3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intente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trabajar como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motor</a:t>
            </a:r>
            <a:r>
              <a:rPr dirty="0" sz="3200" spc="-5">
                <a:latin typeface="Calibri"/>
                <a:cs typeface="Calibri"/>
              </a:rPr>
              <a:t>,</a:t>
            </a:r>
            <a:r>
              <a:rPr dirty="0" sz="3200">
                <a:latin typeface="Calibri"/>
                <a:cs typeface="Calibri"/>
              </a:rPr>
              <a:t> consumiendo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potencia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activa,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debe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desconectar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10">
                <a:latin typeface="Calibri"/>
                <a:cs typeface="Calibri"/>
              </a:rPr>
              <a:t>sistema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5">
                <a:latin typeface="Calibri"/>
                <a:cs typeface="Calibri"/>
              </a:rPr>
              <a:t> potencia.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780" y="711"/>
            <a:ext cx="57143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Causas</a:t>
            </a:r>
            <a:r>
              <a:rPr dirty="0" spc="-15"/>
              <a:t> </a:t>
            </a:r>
            <a:r>
              <a:rPr dirty="0"/>
              <a:t>que</a:t>
            </a:r>
            <a:r>
              <a:rPr dirty="0" spc="-10"/>
              <a:t> </a:t>
            </a:r>
            <a:r>
              <a:rPr dirty="0"/>
              <a:t>originan</a:t>
            </a:r>
            <a:r>
              <a:rPr dirty="0" spc="-55"/>
              <a:t> </a:t>
            </a:r>
            <a:r>
              <a:rPr dirty="0"/>
              <a:t>la</a:t>
            </a:r>
            <a:r>
              <a:rPr dirty="0" spc="-10"/>
              <a:t> motorización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72820"/>
            <a:ext cx="8685530" cy="572389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55600" marR="6985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Existen </a:t>
            </a:r>
            <a:r>
              <a:rPr dirty="0" sz="3000" spc="-5">
                <a:latin typeface="Calibri"/>
                <a:cs typeface="Calibri"/>
              </a:rPr>
              <a:t>muchas causas que pueden </a:t>
            </a:r>
            <a:r>
              <a:rPr dirty="0" sz="3000" spc="-10">
                <a:latin typeface="Calibri"/>
                <a:cs typeface="Calibri"/>
              </a:rPr>
              <a:t>provocar </a:t>
            </a:r>
            <a:r>
              <a:rPr dirty="0" sz="3000" spc="-5">
                <a:latin typeface="Calibri"/>
                <a:cs typeface="Calibri"/>
              </a:rPr>
              <a:t>que el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-10">
                <a:latin typeface="Calibri"/>
                <a:cs typeface="Calibri"/>
              </a:rPr>
              <a:t> trabaje</a:t>
            </a:r>
            <a:r>
              <a:rPr dirty="0" sz="3000" spc="-5">
                <a:latin typeface="Calibri"/>
                <a:cs typeface="Calibri"/>
              </a:rPr>
              <a:t> como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motor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consumiendo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 activa:</a:t>
            </a:r>
            <a:endParaRPr sz="3000">
              <a:latin typeface="Calibri"/>
              <a:cs typeface="Calibri"/>
            </a:endParaRPr>
          </a:p>
          <a:p>
            <a:pPr algn="just" lvl="1" marL="756285" marR="6350" indent="-287020">
              <a:lnSpc>
                <a:spcPts val="2810"/>
              </a:lnSpc>
              <a:spcBef>
                <a:spcPts val="65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10" b="1">
                <a:latin typeface="Calibri"/>
                <a:cs typeface="Calibri"/>
              </a:rPr>
              <a:t>Pérdida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fuente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motriz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cuando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el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generador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está </a:t>
            </a:r>
            <a:r>
              <a:rPr dirty="0" sz="2600" spc="-57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conectado </a:t>
            </a:r>
            <a:r>
              <a:rPr dirty="0" sz="2600" b="1">
                <a:latin typeface="Calibri"/>
                <a:cs typeface="Calibri"/>
              </a:rPr>
              <a:t>al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sistema.</a:t>
            </a:r>
            <a:endParaRPr sz="2600">
              <a:latin typeface="Calibri"/>
              <a:cs typeface="Calibri"/>
            </a:endParaRPr>
          </a:p>
          <a:p>
            <a:pPr algn="just" lvl="1" marL="756285" marR="5080" indent="-287020">
              <a:lnSpc>
                <a:spcPts val="2810"/>
              </a:lnSpc>
              <a:spcBef>
                <a:spcPts val="62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En el </a:t>
            </a:r>
            <a:r>
              <a:rPr dirty="0" sz="2600" spc="-5" b="1">
                <a:latin typeface="Calibri"/>
                <a:cs typeface="Calibri"/>
              </a:rPr>
              <a:t>momento </a:t>
            </a:r>
            <a:r>
              <a:rPr dirty="0" sz="2600" b="1">
                <a:latin typeface="Calibri"/>
                <a:cs typeface="Calibri"/>
              </a:rPr>
              <a:t>inicial de la </a:t>
            </a:r>
            <a:r>
              <a:rPr dirty="0" sz="2600" spc="-5" b="1">
                <a:latin typeface="Calibri"/>
                <a:cs typeface="Calibri"/>
              </a:rPr>
              <a:t>sincronización </a:t>
            </a:r>
            <a:r>
              <a:rPr dirty="0" sz="2600" b="1">
                <a:latin typeface="Calibri"/>
                <a:cs typeface="Calibri"/>
              </a:rPr>
              <a:t>la turbina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no 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entrega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potencia</a:t>
            </a:r>
            <a:r>
              <a:rPr dirty="0" sz="2600" b="1">
                <a:latin typeface="Calibri"/>
                <a:cs typeface="Calibri"/>
              </a:rPr>
              <a:t> necesaria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que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supere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las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pérdidas </a:t>
            </a:r>
            <a:r>
              <a:rPr dirty="0" sz="2600" spc="-57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eléctricas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y </a:t>
            </a:r>
            <a:r>
              <a:rPr dirty="0" sz="2600" spc="-5" b="1">
                <a:latin typeface="Calibri"/>
                <a:cs typeface="Calibri"/>
              </a:rPr>
              <a:t>mecánicas.</a:t>
            </a:r>
            <a:endParaRPr sz="2600">
              <a:latin typeface="Calibri"/>
              <a:cs typeface="Calibri"/>
            </a:endParaRPr>
          </a:p>
          <a:p>
            <a:pPr algn="just" lvl="1" marL="756285" marR="8255" indent="-287020">
              <a:lnSpc>
                <a:spcPct val="90000"/>
              </a:lnSpc>
              <a:spcBef>
                <a:spcPts val="58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spc="-20" b="1">
                <a:latin typeface="Calibri"/>
                <a:cs typeface="Calibri"/>
              </a:rPr>
              <a:t>Durante </a:t>
            </a:r>
            <a:r>
              <a:rPr dirty="0" sz="2600" b="1">
                <a:latin typeface="Calibri"/>
                <a:cs typeface="Calibri"/>
              </a:rPr>
              <a:t>la oscilación de </a:t>
            </a:r>
            <a:r>
              <a:rPr dirty="0" sz="2600" spc="-5" b="1">
                <a:latin typeface="Calibri"/>
                <a:cs typeface="Calibri"/>
              </a:rPr>
              <a:t>potencia </a:t>
            </a:r>
            <a:r>
              <a:rPr dirty="0" sz="2600" b="1">
                <a:latin typeface="Calibri"/>
                <a:cs typeface="Calibri"/>
              </a:rPr>
              <a:t>del </a:t>
            </a:r>
            <a:r>
              <a:rPr dirty="0" sz="2600" spc="-10" b="1">
                <a:latin typeface="Calibri"/>
                <a:cs typeface="Calibri"/>
              </a:rPr>
              <a:t>sistema </a:t>
            </a:r>
            <a:r>
              <a:rPr dirty="0" sz="2600" b="1">
                <a:latin typeface="Calibri"/>
                <a:cs typeface="Calibri"/>
              </a:rPr>
              <a:t>debido a 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cortocircuitos </a:t>
            </a:r>
            <a:r>
              <a:rPr dirty="0" sz="2600" b="1">
                <a:latin typeface="Calibri"/>
                <a:cs typeface="Calibri"/>
              </a:rPr>
              <a:t>en las </a:t>
            </a:r>
            <a:r>
              <a:rPr dirty="0" sz="2600" spc="-10" b="1">
                <a:latin typeface="Calibri"/>
                <a:cs typeface="Calibri"/>
              </a:rPr>
              <a:t>redes, </a:t>
            </a:r>
            <a:r>
              <a:rPr dirty="0" sz="2600" spc="-15" b="1">
                <a:latin typeface="Calibri"/>
                <a:cs typeface="Calibri"/>
              </a:rPr>
              <a:t>esto </a:t>
            </a:r>
            <a:r>
              <a:rPr dirty="0" sz="2600" spc="-5" b="1">
                <a:latin typeface="Calibri"/>
                <a:cs typeface="Calibri"/>
              </a:rPr>
              <a:t>provoca </a:t>
            </a:r>
            <a:r>
              <a:rPr dirty="0" sz="2600" b="1">
                <a:latin typeface="Calibri"/>
                <a:cs typeface="Calibri"/>
              </a:rPr>
              <a:t>que por espacios </a:t>
            </a:r>
            <a:r>
              <a:rPr dirty="0" sz="2600" spc="-57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breves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tiempo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el </a:t>
            </a:r>
            <a:r>
              <a:rPr dirty="0" sz="2600" spc="-10" b="1">
                <a:latin typeface="Calibri"/>
                <a:cs typeface="Calibri"/>
              </a:rPr>
              <a:t>generador</a:t>
            </a:r>
            <a:r>
              <a:rPr dirty="0" sz="2600" spc="2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consuma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potencia</a:t>
            </a:r>
            <a:r>
              <a:rPr dirty="0" sz="2600" spc="10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activa.</a:t>
            </a:r>
            <a:endParaRPr sz="2600">
              <a:latin typeface="Calibri"/>
              <a:cs typeface="Calibri"/>
            </a:endParaRPr>
          </a:p>
          <a:p>
            <a:pPr algn="just" marL="355600" marR="8255" indent="-342900">
              <a:lnSpc>
                <a:spcPct val="90000"/>
              </a:lnSpc>
              <a:spcBef>
                <a:spcPts val="69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Las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consumidas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por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generadores 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eléctricos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durante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motorización</a:t>
            </a:r>
            <a:r>
              <a:rPr dirty="0" sz="3000" spc="-5">
                <a:latin typeface="Calibri"/>
                <a:cs typeface="Calibri"/>
              </a:rPr>
              <a:t> puede</a:t>
            </a:r>
            <a:r>
              <a:rPr dirty="0" sz="3000">
                <a:latin typeface="Calibri"/>
                <a:cs typeface="Calibri"/>
              </a:rPr>
              <a:t> ser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muy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pequeñas</a:t>
            </a:r>
            <a:r>
              <a:rPr dirty="0" sz="3000">
                <a:latin typeface="Calibri"/>
                <a:cs typeface="Calibri"/>
              </a:rPr>
              <a:t> y </a:t>
            </a:r>
            <a:r>
              <a:rPr dirty="0" sz="3000" spc="-5">
                <a:latin typeface="Calibri"/>
                <a:cs typeface="Calibri"/>
              </a:rPr>
              <a:t>depende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 tipo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fuente</a:t>
            </a:r>
            <a:r>
              <a:rPr dirty="0" sz="3000" spc="-5">
                <a:latin typeface="Calibri"/>
                <a:cs typeface="Calibri"/>
              </a:rPr>
              <a:t> primaria.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2614295" marR="5080" indent="-257683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Potencias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motorización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5"/>
              <a:t> </a:t>
            </a:r>
            <a:r>
              <a:rPr dirty="0"/>
              <a:t>dependencia</a:t>
            </a:r>
            <a:r>
              <a:rPr dirty="0" spc="-5"/>
              <a:t> </a:t>
            </a:r>
            <a:r>
              <a:rPr dirty="0"/>
              <a:t>del tipo </a:t>
            </a:r>
            <a:r>
              <a:rPr dirty="0" u="none" spc="-665"/>
              <a:t> </a:t>
            </a:r>
            <a:r>
              <a:rPr dirty="0" spc="-5"/>
              <a:t>de motor</a:t>
            </a:r>
            <a:r>
              <a:rPr dirty="0" spc="-50"/>
              <a:t> </a:t>
            </a:r>
            <a:r>
              <a:rPr dirty="0" spc="-5"/>
              <a:t>primario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007109"/>
            <a:ext cx="8683625" cy="2714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71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100" spc="-5">
                <a:latin typeface="Calibri"/>
                <a:cs typeface="Calibri"/>
              </a:rPr>
              <a:t>Cuando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turbina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no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brinda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potencia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necesaria,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por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ejemplo</a:t>
            </a:r>
            <a:r>
              <a:rPr dirty="0" sz="2100" spc="459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en</a:t>
            </a:r>
            <a:r>
              <a:rPr dirty="0" sz="2100" spc="46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el 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proceso </a:t>
            </a:r>
            <a:r>
              <a:rPr dirty="0" sz="2100">
                <a:latin typeface="Calibri"/>
                <a:cs typeface="Calibri"/>
              </a:rPr>
              <a:t>de </a:t>
            </a:r>
            <a:r>
              <a:rPr dirty="0" sz="2100" spc="-10">
                <a:latin typeface="Calibri"/>
                <a:cs typeface="Calibri"/>
              </a:rPr>
              <a:t>sincronización, </a:t>
            </a:r>
            <a:r>
              <a:rPr dirty="0" sz="2100">
                <a:latin typeface="Calibri"/>
                <a:cs typeface="Calibri"/>
              </a:rPr>
              <a:t>puede que el </a:t>
            </a:r>
            <a:r>
              <a:rPr dirty="0" sz="2100" spc="-10">
                <a:latin typeface="Calibri"/>
                <a:cs typeface="Calibri"/>
              </a:rPr>
              <a:t>generador </a:t>
            </a:r>
            <a:r>
              <a:rPr dirty="0" sz="2100">
                <a:latin typeface="Calibri"/>
                <a:cs typeface="Calibri"/>
              </a:rPr>
              <a:t>consuma </a:t>
            </a:r>
            <a:r>
              <a:rPr dirty="0" sz="2100" spc="-5">
                <a:latin typeface="Calibri"/>
                <a:cs typeface="Calibri"/>
              </a:rPr>
              <a:t>potencia </a:t>
            </a:r>
            <a:r>
              <a:rPr dirty="0" sz="2100" spc="-10">
                <a:latin typeface="Calibri"/>
                <a:cs typeface="Calibri"/>
              </a:rPr>
              <a:t>activa </a:t>
            </a:r>
            <a:r>
              <a:rPr dirty="0" sz="2100" spc="-5">
                <a:latin typeface="Calibri"/>
                <a:cs typeface="Calibri"/>
              </a:rPr>
              <a:t> </a:t>
            </a:r>
            <a:r>
              <a:rPr dirty="0" sz="2100" spc="-15">
                <a:latin typeface="Calibri"/>
                <a:cs typeface="Calibri"/>
              </a:rPr>
              <a:t>para</a:t>
            </a:r>
            <a:r>
              <a:rPr dirty="0" sz="2100" spc="-5">
                <a:latin typeface="Calibri"/>
                <a:cs typeface="Calibri"/>
              </a:rPr>
              <a:t> suplir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parte</a:t>
            </a:r>
            <a:r>
              <a:rPr dirty="0" sz="2100" spc="-2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las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pérdidas</a:t>
            </a:r>
            <a:r>
              <a:rPr dirty="0" sz="2100" spc="-1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eléctricas</a:t>
            </a:r>
            <a:r>
              <a:rPr dirty="0" sz="2100">
                <a:latin typeface="Calibri"/>
                <a:cs typeface="Calibri"/>
              </a:rPr>
              <a:t> y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mecánicas.</a:t>
            </a:r>
            <a:endParaRPr sz="2100">
              <a:latin typeface="Calibri"/>
              <a:cs typeface="Calibri"/>
            </a:endParaRPr>
          </a:p>
          <a:p>
            <a:pPr algn="just" marL="355600" marR="8890" indent="-3429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eléctrica consumida es mayor en motores diesel, mientras que </a:t>
            </a:r>
            <a:r>
              <a:rPr dirty="0" sz="2100" b="1" i="1">
                <a:latin typeface="Calibri"/>
                <a:cs typeface="Calibri"/>
              </a:rPr>
              <a:t> </a:t>
            </a:r>
            <a:r>
              <a:rPr dirty="0" u="heavy" sz="2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más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pequeñas</a:t>
            </a:r>
            <a:r>
              <a:rPr dirty="0" u="heavy" sz="2100" spc="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1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muestran</a:t>
            </a:r>
            <a:r>
              <a:rPr dirty="0" u="heavy" sz="21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1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turbinas</a:t>
            </a:r>
            <a:r>
              <a:rPr dirty="0" u="heavy" sz="21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1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vapor</a:t>
            </a:r>
            <a:r>
              <a:rPr dirty="0" u="heavy" sz="21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condensado.</a:t>
            </a:r>
            <a:endParaRPr sz="21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100">
                <a:latin typeface="Calibri"/>
                <a:cs typeface="Calibri"/>
              </a:rPr>
              <a:t>Cualquier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u="heavy" sz="2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dispositivo de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sz="2100" spc="-5" b="1" i="1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que se emplee </a:t>
            </a:r>
            <a:r>
              <a:rPr dirty="0" sz="2100" spc="-15">
                <a:latin typeface="Calibri"/>
                <a:cs typeface="Calibri"/>
              </a:rPr>
              <a:t>para</a:t>
            </a:r>
            <a:r>
              <a:rPr dirty="0" sz="2100" spc="44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detectar </a:t>
            </a:r>
            <a:r>
              <a:rPr dirty="0" sz="2100">
                <a:latin typeface="Calibri"/>
                <a:cs typeface="Calibri"/>
              </a:rPr>
              <a:t>el </a:t>
            </a:r>
            <a:r>
              <a:rPr dirty="0" sz="2100" spc="-15">
                <a:latin typeface="Calibri"/>
                <a:cs typeface="Calibri"/>
              </a:rPr>
              <a:t>estado 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motorización</a:t>
            </a:r>
            <a:r>
              <a:rPr dirty="0" sz="2100" spc="-5">
                <a:latin typeface="Calibri"/>
                <a:cs typeface="Calibri"/>
              </a:rPr>
              <a:t> en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un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15">
                <a:latin typeface="Calibri"/>
                <a:cs typeface="Calibri"/>
              </a:rPr>
              <a:t>generador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debe</a:t>
            </a:r>
            <a:r>
              <a:rPr dirty="0" u="heavy" sz="2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</a:t>
            </a:r>
            <a:r>
              <a:rPr dirty="0" u="heavy" sz="2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muy</a:t>
            </a:r>
            <a:r>
              <a:rPr dirty="0" u="heavy" sz="21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sensible</a:t>
            </a:r>
            <a:r>
              <a:rPr dirty="0" sz="2100" spc="-5">
                <a:latin typeface="Calibri"/>
                <a:cs typeface="Calibri"/>
              </a:rPr>
              <a:t>,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dado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que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los 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porcientos</a:t>
            </a:r>
            <a:r>
              <a:rPr dirty="0" sz="2100" spc="3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2100" spc="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activa consumida</a:t>
            </a:r>
            <a:r>
              <a:rPr dirty="0" u="heavy" sz="2100" spc="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</a:t>
            </a:r>
            <a:r>
              <a:rPr dirty="0" u="heavy" sz="2100" spc="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 muy</a:t>
            </a:r>
            <a:r>
              <a:rPr dirty="0" u="heavy" sz="21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1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pequeños</a:t>
            </a:r>
            <a:r>
              <a:rPr dirty="0" sz="2100" spc="-5">
                <a:latin typeface="Calibri"/>
                <a:cs typeface="Calibri"/>
              </a:rPr>
              <a:t>.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774" y="3853476"/>
            <a:ext cx="8332243" cy="236368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5940" y="6344158"/>
            <a:ext cx="39630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Eléctricos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4232" y="711"/>
            <a:ext cx="534098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Consecuencias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25"/>
              <a:t> </a:t>
            </a:r>
            <a:r>
              <a:rPr dirty="0" spc="-10"/>
              <a:t>motorización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973836"/>
              <a:ext cx="8312150" cy="22860"/>
            </a:xfrm>
            <a:custGeom>
              <a:avLst/>
              <a:gdLst/>
              <a:ahLst/>
              <a:cxnLst/>
              <a:rect l="l" t="t" r="r" b="b"/>
              <a:pathLst>
                <a:path w="8312150" h="22859">
                  <a:moveTo>
                    <a:pt x="8311895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311895" y="22860"/>
                  </a:lnTo>
                  <a:lnTo>
                    <a:pt x="8311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80440"/>
            <a:ext cx="8687435" cy="59524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9525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b="1" i="1">
                <a:latin typeface="Calibri"/>
                <a:cs typeface="Calibri"/>
              </a:rPr>
              <a:t>La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motorización</a:t>
            </a:r>
            <a:r>
              <a:rPr dirty="0" sz="2700" spc="-5" b="1" i="1">
                <a:latin typeface="Calibri"/>
                <a:cs typeface="Calibri"/>
              </a:rPr>
              <a:t> no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tiene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efecto</a:t>
            </a:r>
            <a:r>
              <a:rPr dirty="0" sz="2700" spc="-5" b="1" i="1">
                <a:latin typeface="Calibri"/>
                <a:cs typeface="Calibri"/>
              </a:rPr>
              <a:t> inmediato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en</a:t>
            </a:r>
            <a:r>
              <a:rPr dirty="0" sz="2700" spc="60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el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2700">
                <a:latin typeface="Calibri"/>
                <a:cs typeface="Calibri"/>
              </a:rPr>
              <a:t>,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efecto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principal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motor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primario.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9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efecto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depende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tipo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motor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primario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que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esté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suministrando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energía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al </a:t>
            </a:r>
            <a:r>
              <a:rPr dirty="0" sz="2700" spc="-40">
                <a:latin typeface="Calibri"/>
                <a:cs typeface="Calibri"/>
              </a:rPr>
              <a:t>generador.</a:t>
            </a:r>
            <a:endParaRPr sz="2700">
              <a:latin typeface="Calibri"/>
              <a:cs typeface="Calibri"/>
            </a:endParaRPr>
          </a:p>
          <a:p>
            <a:pPr algn="just" marL="355600" marR="9525" indent="-342900">
              <a:lnSpc>
                <a:spcPts val="292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 las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turbinas de vapor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0">
                <a:latin typeface="Calibri"/>
                <a:cs typeface="Calibri"/>
              </a:rPr>
              <a:t>impacto </a:t>
            </a:r>
            <a:r>
              <a:rPr dirty="0" sz="2700" spc="-20">
                <a:latin typeface="Calibri"/>
                <a:cs typeface="Calibri"/>
              </a:rPr>
              <a:t>mayor </a:t>
            </a:r>
            <a:r>
              <a:rPr dirty="0" sz="2700" spc="-10">
                <a:latin typeface="Calibri"/>
                <a:cs typeface="Calibri"/>
              </a:rPr>
              <a:t>ocurre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álabes</a:t>
            </a:r>
            <a:r>
              <a:rPr dirty="0" u="heavy" sz="2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presión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algn="just" marL="355600" marR="7620" indent="-342900">
              <a:lnSpc>
                <a:spcPts val="2920"/>
              </a:lnSpc>
              <a:spcBef>
                <a:spcPts val="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turbinas hidráulicas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0">
                <a:latin typeface="Calibri"/>
                <a:cs typeface="Calibri"/>
              </a:rPr>
              <a:t>problema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cavitación</a:t>
            </a:r>
            <a:r>
              <a:rPr dirty="0" sz="2700" spc="-10" b="1" i="1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porque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rotor </a:t>
            </a:r>
            <a:r>
              <a:rPr dirty="0" sz="2700" spc="-5">
                <a:latin typeface="Calibri"/>
                <a:cs typeface="Calibri"/>
              </a:rPr>
              <a:t>se mueve </a:t>
            </a:r>
            <a:r>
              <a:rPr dirty="0" sz="2700">
                <a:latin typeface="Calibri"/>
                <a:cs typeface="Calibri"/>
              </a:rPr>
              <a:t>más </a:t>
            </a:r>
            <a:r>
              <a:rPr dirty="0" sz="2700" spc="-15">
                <a:latin typeface="Calibri"/>
                <a:cs typeface="Calibri"/>
              </a:rPr>
              <a:t>rápido </a:t>
            </a:r>
            <a:r>
              <a:rPr dirty="0" sz="2700" spc="-5">
                <a:latin typeface="Calibri"/>
                <a:cs typeface="Calibri"/>
              </a:rPr>
              <a:t>dado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que es empujado por </a:t>
            </a:r>
            <a:r>
              <a:rPr dirty="0" sz="2700">
                <a:latin typeface="Calibri"/>
                <a:cs typeface="Calibri"/>
              </a:rPr>
              <a:t> el </a:t>
            </a:r>
            <a:r>
              <a:rPr dirty="0" sz="2700" spc="-10">
                <a:latin typeface="Calibri"/>
                <a:cs typeface="Calibri"/>
              </a:rPr>
              <a:t>propio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40">
                <a:latin typeface="Calibri"/>
                <a:cs typeface="Calibri"/>
              </a:rPr>
              <a:t>generador.</a:t>
            </a:r>
            <a:endParaRPr sz="27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9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turbinas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gas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donde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acople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 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través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engranajes</a:t>
            </a:r>
            <a:r>
              <a:rPr dirty="0" sz="2700" spc="-5">
                <a:latin typeface="Calibri"/>
                <a:cs typeface="Calibri"/>
              </a:rPr>
              <a:t> con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ruedas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dentadas,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dientes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pueden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deteriorarse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debido al cambio de </a:t>
            </a:r>
            <a:r>
              <a:rPr dirty="0" sz="2700" spc="-5">
                <a:latin typeface="Calibri"/>
                <a:cs typeface="Calibri"/>
              </a:rPr>
              <a:t>dirección </a:t>
            </a:r>
            <a:r>
              <a:rPr dirty="0" sz="2700">
                <a:latin typeface="Calibri"/>
                <a:cs typeface="Calibri"/>
              </a:rPr>
              <a:t>de la </a:t>
            </a:r>
            <a:r>
              <a:rPr dirty="0" sz="2700" spc="-15">
                <a:latin typeface="Calibri"/>
                <a:cs typeface="Calibri"/>
              </a:rPr>
              <a:t>fuerza. </a:t>
            </a:r>
            <a:r>
              <a:rPr dirty="0" sz="2700">
                <a:latin typeface="Calibri"/>
                <a:cs typeface="Calibri"/>
              </a:rPr>
              <a:t>En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este </a:t>
            </a:r>
            <a:r>
              <a:rPr dirty="0" sz="2700" spc="-10">
                <a:latin typeface="Calibri"/>
                <a:cs typeface="Calibri"/>
              </a:rPr>
              <a:t>momento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15">
                <a:latin typeface="Calibri"/>
                <a:cs typeface="Calibri"/>
              </a:rPr>
              <a:t>generador está </a:t>
            </a:r>
            <a:r>
              <a:rPr dirty="0" sz="2700" spc="-5">
                <a:latin typeface="Calibri"/>
                <a:cs typeface="Calibri"/>
              </a:rPr>
              <a:t>moviendo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la turbina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le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hace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fuerza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dientes</a:t>
            </a:r>
            <a:r>
              <a:rPr dirty="0" sz="2700" spc="-5">
                <a:latin typeface="Calibri"/>
                <a:cs typeface="Calibri"/>
              </a:rPr>
              <a:t> 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cara</a:t>
            </a:r>
            <a:r>
              <a:rPr dirty="0" sz="2700" spc="-20">
                <a:latin typeface="Calibri"/>
                <a:cs typeface="Calibri"/>
              </a:rPr>
              <a:t> contraria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como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siempre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hace.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254" y="369214"/>
            <a:ext cx="776668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III.</a:t>
            </a:r>
            <a:r>
              <a:rPr dirty="0" u="heavy" sz="24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Regímenes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Anormales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4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Eléctricos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0991" rIns="0" bIns="0" rtlCol="0" vert="horz">
            <a:spAutoFit/>
          </a:bodyPr>
          <a:lstStyle/>
          <a:p>
            <a:pPr marL="1364615" marR="5080" indent="5588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Sobrecorrientes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 </a:t>
            </a:r>
            <a:r>
              <a:rPr dirty="0" u="none" sz="5400" spc="-1210">
                <a:solidFill>
                  <a:srgbClr val="FF0000"/>
                </a:solid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Secuencia</a:t>
            </a:r>
            <a:r>
              <a:rPr dirty="0" u="heavy" sz="5400" spc="-7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Negativa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214884" y="2971800"/>
            <a:ext cx="8724900" cy="3671570"/>
          </a:xfrm>
          <a:custGeom>
            <a:avLst/>
            <a:gdLst/>
            <a:ahLst/>
            <a:cxnLst/>
            <a:rect l="l" t="t" r="r" b="b"/>
            <a:pathLst>
              <a:path w="8724900" h="3671570">
                <a:moveTo>
                  <a:pt x="0" y="0"/>
                </a:moveTo>
                <a:lnTo>
                  <a:pt x="8724900" y="0"/>
                </a:lnTo>
                <a:lnTo>
                  <a:pt x="8724900" y="3671316"/>
                </a:lnTo>
                <a:lnTo>
                  <a:pt x="0" y="36713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14" y="2979801"/>
            <a:ext cx="8573770" cy="34404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10">
                <a:latin typeface="Calibri"/>
                <a:cs typeface="Calibri"/>
              </a:rPr>
              <a:t>sobrecorrientes </a:t>
            </a:r>
            <a:r>
              <a:rPr dirty="0" sz="3200" spc="-5">
                <a:latin typeface="Calibri"/>
                <a:cs typeface="Calibri"/>
              </a:rPr>
              <a:t>desequilibradas </a:t>
            </a:r>
            <a:r>
              <a:rPr dirty="0" sz="3200">
                <a:latin typeface="Calibri"/>
                <a:cs typeface="Calibri"/>
              </a:rPr>
              <a:t>o asimétricas,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tienen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graves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consecuencias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40">
                <a:latin typeface="Calibri"/>
                <a:cs typeface="Calibri"/>
              </a:rPr>
              <a:t>generador, 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afectando</a:t>
            </a:r>
            <a:r>
              <a:rPr dirty="0" sz="3200" spc="-10">
                <a:latin typeface="Calibri"/>
                <a:cs typeface="Calibri"/>
              </a:rPr>
              <a:t> fundamentalmente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rotores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calentamientos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excesivos.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generadores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 </a:t>
            </a:r>
            <a:r>
              <a:rPr dirty="0" sz="3200" spc="-10">
                <a:latin typeface="Calibri"/>
                <a:cs typeface="Calibri"/>
              </a:rPr>
              <a:t>tolerarlas </a:t>
            </a:r>
            <a:r>
              <a:rPr dirty="0" sz="3200">
                <a:latin typeface="Calibri"/>
                <a:cs typeface="Calibri"/>
              </a:rPr>
              <a:t>por mucho tiempo y dependen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tipo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10">
                <a:latin typeface="Calibri"/>
                <a:cs typeface="Calibri"/>
              </a:rPr>
              <a:t>rotor </a:t>
            </a:r>
            <a:r>
              <a:rPr dirty="0" sz="3200">
                <a:latin typeface="Calibri"/>
                <a:cs typeface="Calibri"/>
              </a:rPr>
              <a:t>y del </a:t>
            </a:r>
            <a:r>
              <a:rPr dirty="0" sz="3200" spc="-10">
                <a:latin typeface="Calibri"/>
                <a:cs typeface="Calibri"/>
              </a:rPr>
              <a:t>sistema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enfriamiento</a:t>
            </a:r>
            <a:r>
              <a:rPr dirty="0" sz="3200" spc="7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mismo.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8070" cy="674560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101600">
              <a:lnSpc>
                <a:spcPct val="100000"/>
              </a:lnSpc>
              <a:spcBef>
                <a:spcPts val="91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alimentando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</a:t>
            </a:r>
            <a:r>
              <a:rPr dirty="0" u="heavy" sz="30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desequilibradas</a:t>
            </a:r>
            <a:endParaRPr sz="3000">
              <a:latin typeface="Calibri"/>
              <a:cs typeface="Calibri"/>
            </a:endParaRPr>
          </a:p>
          <a:p>
            <a:pPr algn="just" marL="355600" marR="11430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Cuando se </a:t>
            </a:r>
            <a:r>
              <a:rPr dirty="0" sz="3200" spc="-10">
                <a:latin typeface="Calibri"/>
                <a:cs typeface="Calibri"/>
              </a:rPr>
              <a:t>alimentan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desiguales </a:t>
            </a:r>
            <a:r>
              <a:rPr dirty="0" sz="3200">
                <a:latin typeface="Calibri"/>
                <a:cs typeface="Calibri"/>
              </a:rPr>
              <a:t>en 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fases </a:t>
            </a:r>
            <a:r>
              <a:rPr dirty="0" sz="3200">
                <a:latin typeface="Calibri"/>
                <a:cs typeface="Calibri"/>
              </a:rPr>
              <a:t>de los </a:t>
            </a:r>
            <a:r>
              <a:rPr dirty="0" sz="3200" spc="-10">
                <a:latin typeface="Calibri"/>
                <a:cs typeface="Calibri"/>
              </a:rPr>
              <a:t>generadores, </a:t>
            </a:r>
            <a:r>
              <a:rPr dirty="0" sz="3200" spc="-20">
                <a:latin typeface="Calibri"/>
                <a:cs typeface="Calibri"/>
              </a:rPr>
              <a:t>estas </a:t>
            </a:r>
            <a:r>
              <a:rPr dirty="0" sz="3200" spc="-10">
                <a:latin typeface="Calibri"/>
                <a:cs typeface="Calibri"/>
              </a:rPr>
              <a:t>corrientes </a:t>
            </a:r>
            <a:r>
              <a:rPr dirty="0" sz="3200">
                <a:latin typeface="Calibri"/>
                <a:cs typeface="Calibri"/>
              </a:rPr>
              <a:t>tienen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dirty="0" u="heavy" sz="32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dirty="0" u="heavy" sz="3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negativa</a:t>
            </a:r>
            <a:r>
              <a:rPr dirty="0" sz="320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346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10">
                <a:latin typeface="Calibri"/>
                <a:cs typeface="Calibri"/>
              </a:rPr>
              <a:t>corrientes </a:t>
            </a:r>
            <a:r>
              <a:rPr dirty="0" sz="3200">
                <a:latin typeface="Calibri"/>
                <a:cs typeface="Calibri"/>
              </a:rPr>
              <a:t>de secuencia </a:t>
            </a:r>
            <a:r>
              <a:rPr dirty="0" sz="3200" spc="-15">
                <a:latin typeface="Calibri"/>
                <a:cs typeface="Calibri"/>
              </a:rPr>
              <a:t>negativa </a:t>
            </a:r>
            <a:r>
              <a:rPr dirty="0" sz="3200">
                <a:latin typeface="Calibri"/>
                <a:cs typeface="Calibri"/>
              </a:rPr>
              <a:t>por las </a:t>
            </a:r>
            <a:r>
              <a:rPr dirty="0" sz="3200" spc="-15">
                <a:latin typeface="Calibri"/>
                <a:cs typeface="Calibri"/>
              </a:rPr>
              <a:t>fases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55">
                <a:latin typeface="Calibri"/>
                <a:cs typeface="Calibri"/>
              </a:rPr>
              <a:t>estator,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generar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 flujo que rota de forma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inversa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sentido</a:t>
            </a:r>
            <a:r>
              <a:rPr dirty="0" u="heavy" sz="3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giro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sz="3200" spc="-5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90000"/>
              </a:lnSpc>
              <a:spcBef>
                <a:spcPts val="71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Este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flujo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inverso</a:t>
            </a:r>
            <a:r>
              <a:rPr dirty="0" sz="3200" spc="-20">
                <a:latin typeface="Calibri"/>
                <a:cs typeface="Calibri"/>
              </a:rPr>
              <a:t> visto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desde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60">
                <a:latin typeface="Calibri"/>
                <a:cs typeface="Calibri"/>
              </a:rPr>
              <a:t>rotor,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inducirá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el mismo con frecuencias de 2 veces </a:t>
            </a:r>
            <a:r>
              <a:rPr dirty="0" sz="3200" spc="-710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fundamental (120)</a:t>
            </a:r>
            <a:r>
              <a:rPr dirty="0" sz="3200" spc="-5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90000"/>
              </a:lnSpc>
              <a:spcBef>
                <a:spcPts val="7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Estas</a:t>
            </a:r>
            <a:r>
              <a:rPr dirty="0" sz="3200" spc="-5">
                <a:latin typeface="Calibri"/>
                <a:cs typeface="Calibri"/>
              </a:rPr>
              <a:t> corrientes</a:t>
            </a:r>
            <a:r>
              <a:rPr dirty="0" sz="3200">
                <a:latin typeface="Calibri"/>
                <a:cs typeface="Calibri"/>
              </a:rPr>
              <a:t> inducidas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rotor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alta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frecuencia </a:t>
            </a:r>
            <a:r>
              <a:rPr dirty="0" sz="3200">
                <a:latin typeface="Calibri"/>
                <a:cs typeface="Calibri"/>
              </a:rPr>
              <a:t>no </a:t>
            </a:r>
            <a:r>
              <a:rPr dirty="0" sz="3200" spc="-20">
                <a:latin typeface="Calibri"/>
                <a:cs typeface="Calibri"/>
              </a:rPr>
              <a:t>recorren </a:t>
            </a:r>
            <a:r>
              <a:rPr dirty="0" sz="3200">
                <a:latin typeface="Calibri"/>
                <a:cs typeface="Calibri"/>
              </a:rPr>
              <a:t>el mismo camino que 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corrientes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baja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frecuencias</a:t>
            </a:r>
            <a:r>
              <a:rPr dirty="0" sz="3200">
                <a:latin typeface="Calibri"/>
                <a:cs typeface="Calibri"/>
              </a:rPr>
              <a:t> inducidas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condiciones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simétricas.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6165" cy="650176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690245">
              <a:lnSpc>
                <a:spcPct val="100000"/>
              </a:lnSpc>
              <a:spcBef>
                <a:spcPts val="91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Causas de las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desequilibradas</a:t>
            </a:r>
            <a:endParaRPr sz="3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8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Líneas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sin</a:t>
            </a:r>
            <a:r>
              <a:rPr dirty="0" sz="3200" spc="-3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transposición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5" b="1">
                <a:latin typeface="Calibri"/>
                <a:cs typeface="Calibri"/>
              </a:rPr>
              <a:t>Cargas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monofásicas</a:t>
            </a:r>
            <a:endParaRPr sz="3200">
              <a:latin typeface="Calibri"/>
              <a:cs typeface="Calibri"/>
            </a:endParaRPr>
          </a:p>
          <a:p>
            <a:pPr algn="just" marL="355600" marR="5715" indent="-342900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 b="1">
                <a:latin typeface="Calibri"/>
                <a:cs typeface="Calibri"/>
              </a:rPr>
              <a:t>Cortocircuitos</a:t>
            </a:r>
            <a:r>
              <a:rPr dirty="0" sz="3200" spc="-5" b="1">
                <a:latin typeface="Calibri"/>
                <a:cs typeface="Calibri"/>
              </a:rPr>
              <a:t> desbalanceados</a:t>
            </a:r>
            <a:r>
              <a:rPr dirty="0" sz="3200" b="1">
                <a:latin typeface="Calibri"/>
                <a:cs typeface="Calibri"/>
              </a:rPr>
              <a:t> o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asimétricos, </a:t>
            </a:r>
            <a:r>
              <a:rPr dirty="0" sz="320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bifásicas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</a:t>
            </a:r>
            <a:r>
              <a:rPr dirty="0" sz="3200" spc="1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monofásicas</a:t>
            </a:r>
            <a:endParaRPr sz="3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3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5" b="1">
                <a:latin typeface="Calibri"/>
                <a:cs typeface="Calibri"/>
              </a:rPr>
              <a:t>Fases</a:t>
            </a:r>
            <a:r>
              <a:rPr dirty="0" sz="3200" spc="-3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abiertas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en</a:t>
            </a:r>
            <a:r>
              <a:rPr dirty="0" sz="3200" spc="-2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las</a:t>
            </a:r>
            <a:r>
              <a:rPr dirty="0" sz="3200" spc="-1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redes</a:t>
            </a:r>
            <a:r>
              <a:rPr dirty="0" sz="3200" spc="-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eléctricas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0" b="1">
                <a:latin typeface="Calibri"/>
                <a:cs typeface="Calibri"/>
              </a:rPr>
              <a:t>Falla</a:t>
            </a:r>
            <a:r>
              <a:rPr dirty="0" sz="3200" spc="-1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en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la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apertura</a:t>
            </a:r>
            <a:r>
              <a:rPr dirty="0" sz="3200" spc="-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cierre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de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interruptores </a:t>
            </a:r>
            <a:r>
              <a:rPr dirty="0" sz="3200" spc="-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monopolares.</a:t>
            </a:r>
            <a:endParaRPr sz="3200">
              <a:latin typeface="Calibri"/>
              <a:cs typeface="Calibri"/>
            </a:endParaRPr>
          </a:p>
          <a:p>
            <a:pPr algn="just" marL="12700" marR="5080">
              <a:lnSpc>
                <a:spcPct val="90000"/>
              </a:lnSpc>
              <a:spcBef>
                <a:spcPts val="715"/>
              </a:spcBef>
            </a:pP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fuentes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más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severas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desbalances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cortocircuitos bifásicos, </a:t>
            </a:r>
            <a:r>
              <a:rPr dirty="0" sz="3200" spc="-15">
                <a:latin typeface="Calibri"/>
                <a:cs typeface="Calibri"/>
              </a:rPr>
              <a:t>pero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15">
                <a:latin typeface="Calibri"/>
                <a:cs typeface="Calibri"/>
              </a:rPr>
              <a:t>fases </a:t>
            </a:r>
            <a:r>
              <a:rPr dirty="0" sz="3200" spc="-10">
                <a:latin typeface="Calibri"/>
                <a:cs typeface="Calibri"/>
              </a:rPr>
              <a:t>abierta </a:t>
            </a:r>
            <a:r>
              <a:rPr dirty="0" sz="3200">
                <a:latin typeface="Calibri"/>
                <a:cs typeface="Calibri"/>
              </a:rPr>
              <a:t>en 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redes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muchas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veces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detectadas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calentamiento progresivo </a:t>
            </a:r>
            <a:r>
              <a:rPr dirty="0" sz="3200">
                <a:latin typeface="Calibri"/>
                <a:cs typeface="Calibri"/>
              </a:rPr>
              <a:t>por </a:t>
            </a:r>
            <a:r>
              <a:rPr dirty="0" sz="3200" spc="-20">
                <a:latin typeface="Calibri"/>
                <a:cs typeface="Calibri"/>
              </a:rPr>
              <a:t>estas </a:t>
            </a:r>
            <a:r>
              <a:rPr dirty="0" sz="3200">
                <a:latin typeface="Calibri"/>
                <a:cs typeface="Calibri"/>
              </a:rPr>
              <a:t>causas se vuelve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muy </a:t>
            </a:r>
            <a:r>
              <a:rPr dirty="0" sz="3200" spc="-5">
                <a:latin typeface="Calibri"/>
                <a:cs typeface="Calibri"/>
              </a:rPr>
              <a:t>peligroso.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3375025" marR="5080" indent="-2891790">
              <a:lnSpc>
                <a:spcPct val="100000"/>
              </a:lnSpc>
              <a:spcBef>
                <a:spcPts val="100"/>
              </a:spcBef>
            </a:pPr>
            <a:r>
              <a:rPr dirty="0"/>
              <a:t>Consecuencias de las </a:t>
            </a:r>
            <a:r>
              <a:rPr dirty="0" spc="-15"/>
              <a:t>Corrientes </a:t>
            </a:r>
            <a:r>
              <a:rPr dirty="0"/>
              <a:t>de Secuencia </a:t>
            </a:r>
            <a:r>
              <a:rPr dirty="0" u="none" spc="-670"/>
              <a:t> </a:t>
            </a:r>
            <a:r>
              <a:rPr dirty="0" spc="-20"/>
              <a:t>Negativa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958596"/>
            <a:ext cx="8903335" cy="5779135"/>
            <a:chOff x="120395" y="958596"/>
            <a:chExt cx="8903335" cy="5779135"/>
          </a:xfrm>
        </p:grpSpPr>
        <p:sp>
          <p:nvSpPr>
            <p:cNvPr id="4" name="object 4"/>
            <p:cNvSpPr/>
            <p:nvPr/>
          </p:nvSpPr>
          <p:spPr>
            <a:xfrm>
              <a:off x="152399" y="990600"/>
              <a:ext cx="8839200" cy="5715000"/>
            </a:xfrm>
            <a:custGeom>
              <a:avLst/>
              <a:gdLst/>
              <a:ahLst/>
              <a:cxnLst/>
              <a:rect l="l" t="t" r="r" b="b"/>
              <a:pathLst>
                <a:path w="8839200" h="5715000">
                  <a:moveTo>
                    <a:pt x="0" y="0"/>
                  </a:moveTo>
                  <a:lnTo>
                    <a:pt x="8839200" y="0"/>
                  </a:lnTo>
                  <a:lnTo>
                    <a:pt x="8839200" y="5715000"/>
                  </a:lnTo>
                  <a:lnTo>
                    <a:pt x="0" y="5715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3741419"/>
              <a:ext cx="8312150" cy="2409825"/>
            </a:xfrm>
            <a:custGeom>
              <a:avLst/>
              <a:gdLst/>
              <a:ahLst/>
              <a:cxnLst/>
              <a:rect l="l" t="t" r="r" b="b"/>
              <a:pathLst>
                <a:path w="8312150" h="2409825">
                  <a:moveTo>
                    <a:pt x="8311896" y="2386584"/>
                  </a:moveTo>
                  <a:lnTo>
                    <a:pt x="0" y="2386584"/>
                  </a:lnTo>
                  <a:lnTo>
                    <a:pt x="0" y="2409444"/>
                  </a:lnTo>
                  <a:lnTo>
                    <a:pt x="8311896" y="2409444"/>
                  </a:lnTo>
                  <a:lnTo>
                    <a:pt x="8311896" y="2386584"/>
                  </a:lnTo>
                  <a:close/>
                </a:path>
                <a:path w="8312150" h="2409825">
                  <a:moveTo>
                    <a:pt x="8311896" y="740664"/>
                  </a:moveTo>
                  <a:lnTo>
                    <a:pt x="0" y="740664"/>
                  </a:lnTo>
                  <a:lnTo>
                    <a:pt x="0" y="763524"/>
                  </a:lnTo>
                  <a:lnTo>
                    <a:pt x="8311896" y="763524"/>
                  </a:lnTo>
                  <a:lnTo>
                    <a:pt x="8311896" y="740664"/>
                  </a:lnTo>
                  <a:close/>
                </a:path>
                <a:path w="8312150" h="2409825">
                  <a:moveTo>
                    <a:pt x="8311896" y="370332"/>
                  </a:moveTo>
                  <a:lnTo>
                    <a:pt x="0" y="370332"/>
                  </a:lnTo>
                  <a:lnTo>
                    <a:pt x="0" y="393192"/>
                  </a:lnTo>
                  <a:lnTo>
                    <a:pt x="8311896" y="393192"/>
                  </a:lnTo>
                  <a:lnTo>
                    <a:pt x="8311896" y="370332"/>
                  </a:lnTo>
                  <a:close/>
                </a:path>
                <a:path w="8312150" h="2409825">
                  <a:moveTo>
                    <a:pt x="831189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311896" y="22860"/>
                  </a:lnTo>
                  <a:lnTo>
                    <a:pt x="831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961390"/>
            <a:ext cx="8688070" cy="55816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355600" marR="6985" indent="-342900">
              <a:lnSpc>
                <a:spcPct val="9000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 spc="-15">
                <a:latin typeface="Calibri"/>
                <a:cs typeface="Calibri"/>
              </a:rPr>
              <a:t>altas </a:t>
            </a:r>
            <a:r>
              <a:rPr dirty="0" sz="2700" spc="-10">
                <a:latin typeface="Calibri"/>
                <a:cs typeface="Calibri"/>
              </a:rPr>
              <a:t>frecuencias </a:t>
            </a:r>
            <a:r>
              <a:rPr dirty="0" sz="2700" spc="-5">
                <a:latin typeface="Calibri"/>
                <a:cs typeface="Calibri"/>
              </a:rPr>
              <a:t>de las </a:t>
            </a:r>
            <a:r>
              <a:rPr dirty="0" sz="2700" spc="-15">
                <a:latin typeface="Calibri"/>
                <a:cs typeface="Calibri"/>
              </a:rPr>
              <a:t>corrientes </a:t>
            </a:r>
            <a:r>
              <a:rPr dirty="0" sz="2700" spc="-5">
                <a:latin typeface="Calibri"/>
                <a:cs typeface="Calibri"/>
              </a:rPr>
              <a:t>inducidas en el </a:t>
            </a:r>
            <a:r>
              <a:rPr dirty="0" sz="2700" spc="-15">
                <a:latin typeface="Calibri"/>
                <a:cs typeface="Calibri"/>
              </a:rPr>
              <a:t>rotor </a:t>
            </a:r>
            <a:r>
              <a:rPr dirty="0" sz="2700" spc="-10">
                <a:latin typeface="Calibri"/>
                <a:cs typeface="Calibri"/>
              </a:rPr>
              <a:t> producto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 la </a:t>
            </a:r>
            <a:r>
              <a:rPr dirty="0" sz="2700" spc="-5">
                <a:latin typeface="Calibri"/>
                <a:cs typeface="Calibri"/>
              </a:rPr>
              <a:t>circulación </a:t>
            </a:r>
            <a:r>
              <a:rPr dirty="0" sz="2700">
                <a:latin typeface="Calibri"/>
                <a:cs typeface="Calibri"/>
              </a:rPr>
              <a:t>de </a:t>
            </a:r>
            <a:r>
              <a:rPr dirty="0" sz="2700" spc="-15">
                <a:latin typeface="Calibri"/>
                <a:cs typeface="Calibri"/>
              </a:rPr>
              <a:t>corrientes </a:t>
            </a:r>
            <a:r>
              <a:rPr dirty="0" sz="2700" spc="-5">
                <a:latin typeface="Calibri"/>
                <a:cs typeface="Calibri"/>
              </a:rPr>
              <a:t>asimétricas </a:t>
            </a:r>
            <a:r>
              <a:rPr dirty="0" sz="2700">
                <a:latin typeface="Calibri"/>
                <a:cs typeface="Calibri"/>
              </a:rPr>
              <a:t>en el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estator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son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principal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inconveniente.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corrientes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altas</a:t>
            </a:r>
            <a:r>
              <a:rPr dirty="0" sz="2700" spc="-5">
                <a:latin typeface="Calibri"/>
                <a:cs typeface="Calibri"/>
              </a:rPr>
              <a:t> frecuencias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circulan</a:t>
            </a:r>
            <a:r>
              <a:rPr dirty="0" sz="2700" spc="-5">
                <a:latin typeface="Calibri"/>
                <a:cs typeface="Calibri"/>
              </a:rPr>
              <a:t> por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>
                <a:latin typeface="Calibri"/>
                <a:cs typeface="Calibri"/>
              </a:rPr>
              <a:t> superficies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los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conductores,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45">
                <a:latin typeface="Calibri"/>
                <a:cs typeface="Calibri"/>
              </a:rPr>
              <a:t>decir,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áreas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mayor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resistencias.</a:t>
            </a:r>
            <a:endParaRPr sz="2700">
              <a:latin typeface="Calibri"/>
              <a:cs typeface="Calibri"/>
            </a:endParaRPr>
          </a:p>
          <a:p>
            <a:pPr algn="just" marL="355600" marR="8890" indent="-342900">
              <a:lnSpc>
                <a:spcPct val="9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20" b="1" i="1">
                <a:latin typeface="Calibri"/>
                <a:cs typeface="Calibri"/>
              </a:rPr>
              <a:t>Este</a:t>
            </a:r>
            <a:r>
              <a:rPr dirty="0" sz="2700" spc="-15" b="1" i="1">
                <a:latin typeface="Calibri"/>
                <a:cs typeface="Calibri"/>
              </a:rPr>
              <a:t> </a:t>
            </a:r>
            <a:r>
              <a:rPr dirty="0" sz="2700" spc="-20" b="1" i="1">
                <a:latin typeface="Calibri"/>
                <a:cs typeface="Calibri"/>
              </a:rPr>
              <a:t>efecto</a:t>
            </a:r>
            <a:r>
              <a:rPr dirty="0" sz="2700" spc="-1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piel</a:t>
            </a:r>
            <a:r>
              <a:rPr dirty="0" sz="2700" b="1" i="1">
                <a:latin typeface="Calibri"/>
                <a:cs typeface="Calibri"/>
              </a:rPr>
              <a:t> a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lo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largo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de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todo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el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35" b="1" i="1">
                <a:latin typeface="Calibri"/>
                <a:cs typeface="Calibri"/>
              </a:rPr>
              <a:t>rotor,</a:t>
            </a:r>
            <a:r>
              <a:rPr dirty="0" sz="2700" spc="-3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eleva</a:t>
            </a:r>
            <a:r>
              <a:rPr dirty="0" sz="2700" b="1" i="1">
                <a:latin typeface="Calibri"/>
                <a:cs typeface="Calibri"/>
              </a:rPr>
              <a:t> la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temperatura en el mismo, disminuyendo </a:t>
            </a:r>
            <a:r>
              <a:rPr dirty="0" sz="2700" spc="-5" b="1" i="1">
                <a:latin typeface="Calibri"/>
                <a:cs typeface="Calibri"/>
              </a:rPr>
              <a:t>gradualmente </a:t>
            </a:r>
            <a:r>
              <a:rPr dirty="0" sz="2700" b="1" i="1">
                <a:latin typeface="Calibri"/>
                <a:cs typeface="Calibri"/>
              </a:rPr>
              <a:t>la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capacidad </a:t>
            </a:r>
            <a:r>
              <a:rPr dirty="0" sz="2700" spc="-5" b="1" i="1">
                <a:latin typeface="Calibri"/>
                <a:cs typeface="Calibri"/>
              </a:rPr>
              <a:t>dieléctrica de los materiales </a:t>
            </a:r>
            <a:r>
              <a:rPr dirty="0" sz="2700" spc="-10" b="1" i="1">
                <a:latin typeface="Calibri"/>
                <a:cs typeface="Calibri"/>
              </a:rPr>
              <a:t>aislantes </a:t>
            </a:r>
            <a:r>
              <a:rPr dirty="0" sz="2700" spc="-5" b="1" i="1">
                <a:latin typeface="Calibri"/>
                <a:cs typeface="Calibri"/>
              </a:rPr>
              <a:t>e incluso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 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hasta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derretirlos.</a:t>
            </a:r>
            <a:endParaRPr sz="2700">
              <a:latin typeface="Calibri"/>
              <a:cs typeface="Calibri"/>
            </a:endParaRPr>
          </a:p>
          <a:p>
            <a:pPr algn="just" marL="355600" marR="7620" indent="-342900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Los anillos de </a:t>
            </a:r>
            <a:r>
              <a:rPr dirty="0" sz="2700" spc="-15">
                <a:latin typeface="Calibri"/>
                <a:cs typeface="Calibri"/>
              </a:rPr>
              <a:t>retención </a:t>
            </a:r>
            <a:r>
              <a:rPr dirty="0" sz="2700">
                <a:latin typeface="Calibri"/>
                <a:cs typeface="Calibri"/>
              </a:rPr>
              <a:t>del </a:t>
            </a:r>
            <a:r>
              <a:rPr dirty="0" sz="2700" spc="-15">
                <a:latin typeface="Calibri"/>
                <a:cs typeface="Calibri"/>
              </a:rPr>
              <a:t>rotor </a:t>
            </a:r>
            <a:r>
              <a:rPr dirty="0" sz="2700">
                <a:latin typeface="Calibri"/>
                <a:cs typeface="Calibri"/>
              </a:rPr>
              <a:t>se pueden </a:t>
            </a:r>
            <a:r>
              <a:rPr dirty="0" sz="2700" spc="-15">
                <a:latin typeface="Calibri"/>
                <a:cs typeface="Calibri"/>
              </a:rPr>
              <a:t>sobrecalentar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excesivamente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hasta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aflojarse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salirse </a:t>
            </a:r>
            <a:r>
              <a:rPr dirty="0" sz="2700" spc="-5">
                <a:latin typeface="Calibri"/>
                <a:cs typeface="Calibri"/>
              </a:rPr>
              <a:t>de su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posición.</a:t>
            </a:r>
            <a:endParaRPr sz="2700">
              <a:latin typeface="Calibri"/>
              <a:cs typeface="Calibri"/>
            </a:endParaRPr>
          </a:p>
          <a:p>
            <a:pPr algn="just" marL="355600" marR="10795" indent="-342900">
              <a:lnSpc>
                <a:spcPts val="292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15" b="1" i="1">
                <a:latin typeface="Calibri"/>
                <a:cs typeface="Calibri"/>
              </a:rPr>
              <a:t>Estas </a:t>
            </a:r>
            <a:r>
              <a:rPr dirty="0" sz="2700" spc="-10" b="1" i="1">
                <a:latin typeface="Calibri"/>
                <a:cs typeface="Calibri"/>
              </a:rPr>
              <a:t>corrientes </a:t>
            </a:r>
            <a:r>
              <a:rPr dirty="0" sz="2700" spc="-5" b="1" i="1">
                <a:latin typeface="Calibri"/>
                <a:cs typeface="Calibri"/>
              </a:rPr>
              <a:t>generan </a:t>
            </a:r>
            <a:r>
              <a:rPr dirty="0" sz="2700" spc="-10" b="1" i="1">
                <a:latin typeface="Calibri"/>
                <a:cs typeface="Calibri"/>
              </a:rPr>
              <a:t>torques pulsantes </a:t>
            </a:r>
            <a:r>
              <a:rPr dirty="0" sz="2700" spc="-5" b="1" i="1">
                <a:latin typeface="Calibri"/>
                <a:cs typeface="Calibri"/>
              </a:rPr>
              <a:t>que </a:t>
            </a:r>
            <a:r>
              <a:rPr dirty="0" sz="2700" spc="-10" b="1" i="1">
                <a:latin typeface="Calibri"/>
                <a:cs typeface="Calibri"/>
              </a:rPr>
              <a:t>afectan </a:t>
            </a:r>
            <a:r>
              <a:rPr dirty="0" sz="2700" b="1" i="1">
                <a:latin typeface="Calibri"/>
                <a:cs typeface="Calibri"/>
              </a:rPr>
              <a:t>al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u="heavy" sz="2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provocan</a:t>
            </a:r>
            <a:r>
              <a:rPr dirty="0" u="heavy" sz="2700" spc="-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vibraciones.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2342515" marR="5080" indent="-2272665">
              <a:lnSpc>
                <a:spcPct val="100000"/>
              </a:lnSpc>
              <a:spcBef>
                <a:spcPts val="100"/>
              </a:spcBef>
            </a:pPr>
            <a:r>
              <a:rPr dirty="0"/>
              <a:t>Capacidad</a:t>
            </a:r>
            <a:r>
              <a:rPr dirty="0" spc="-5"/>
              <a:t> </a:t>
            </a:r>
            <a:r>
              <a:rPr dirty="0"/>
              <a:t>del</a:t>
            </a:r>
            <a:r>
              <a:rPr dirty="0" spc="-50"/>
              <a:t> </a:t>
            </a:r>
            <a:r>
              <a:rPr dirty="0" spc="-10"/>
              <a:t>generador</a:t>
            </a:r>
            <a:r>
              <a:rPr dirty="0" spc="-5"/>
              <a:t> </a:t>
            </a:r>
            <a:r>
              <a:rPr dirty="0" spc="-25"/>
              <a:t>para</a:t>
            </a:r>
            <a:r>
              <a:rPr dirty="0" spc="-5"/>
              <a:t> </a:t>
            </a:r>
            <a:r>
              <a:rPr dirty="0" spc="-10"/>
              <a:t>alimentar</a:t>
            </a:r>
            <a:r>
              <a:rPr dirty="0" spc="-50"/>
              <a:t> </a:t>
            </a:r>
            <a:r>
              <a:rPr dirty="0" spc="-10"/>
              <a:t>corrientes </a:t>
            </a:r>
            <a:r>
              <a:rPr dirty="0" u="none" spc="-665"/>
              <a:t> </a:t>
            </a:r>
            <a:r>
              <a:rPr dirty="0" spc="-5"/>
              <a:t>de secuencia</a:t>
            </a:r>
            <a:r>
              <a:rPr dirty="0"/>
              <a:t> </a:t>
            </a:r>
            <a:r>
              <a:rPr dirty="0" spc="-20"/>
              <a:t>negativa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066800"/>
            <a:ext cx="8839200" cy="5638800"/>
          </a:xfrm>
          <a:custGeom>
            <a:avLst/>
            <a:gdLst/>
            <a:ahLst/>
            <a:cxnLst/>
            <a:rect l="l" t="t" r="r" b="b"/>
            <a:pathLst>
              <a:path w="8839200" h="5638800">
                <a:moveTo>
                  <a:pt x="0" y="0"/>
                </a:moveTo>
                <a:lnTo>
                  <a:pt x="8839200" y="0"/>
                </a:lnTo>
                <a:lnTo>
                  <a:pt x="88392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3040" y="1075385"/>
            <a:ext cx="8762365" cy="5385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0" marR="431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 spc="26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calentamiento</a:t>
            </a:r>
            <a:r>
              <a:rPr dirty="0" sz="3000" spc="25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debido</a:t>
            </a:r>
            <a:r>
              <a:rPr dirty="0" sz="3000" spc="229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2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254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circulación</a:t>
            </a:r>
            <a:r>
              <a:rPr dirty="0" sz="3000" spc="2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24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secuencia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negativa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</a:t>
            </a:r>
            <a:r>
              <a:rPr dirty="0" baseline="-20833" sz="3000">
                <a:latin typeface="Calibri"/>
                <a:cs typeface="Calibri"/>
              </a:rPr>
              <a:t>2</a:t>
            </a:r>
            <a:r>
              <a:rPr dirty="0" baseline="-20833" sz="3000" spc="3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</a:t>
            </a:r>
            <a:r>
              <a:rPr dirty="0" sz="3000" spc="-10">
                <a:latin typeface="Calibri"/>
                <a:cs typeface="Calibri"/>
              </a:rPr>
              <a:t> proporcional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</a:t>
            </a:r>
            <a:r>
              <a:rPr dirty="0" baseline="-20833" sz="3000">
                <a:latin typeface="Calibri"/>
                <a:cs typeface="Calibri"/>
              </a:rPr>
              <a:t>2</a:t>
            </a:r>
            <a:r>
              <a:rPr dirty="0" baseline="25000" sz="3000">
                <a:latin typeface="Calibri"/>
                <a:cs typeface="Calibri"/>
              </a:rPr>
              <a:t>2</a:t>
            </a:r>
            <a:r>
              <a:rPr dirty="0" sz="3000">
                <a:latin typeface="Calibri"/>
                <a:cs typeface="Calibri"/>
              </a:rPr>
              <a:t>t.</a:t>
            </a:r>
            <a:endParaRPr sz="30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93065" algn="l"/>
                <a:tab pos="393700" algn="l"/>
              </a:tabLst>
            </a:pP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 spc="-15">
                <a:latin typeface="Calibri"/>
                <a:cs typeface="Calibri"/>
              </a:rPr>
              <a:t> generador</a:t>
            </a:r>
            <a:r>
              <a:rPr dirty="0" sz="3000" spc="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posee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capacidades:</a:t>
            </a:r>
            <a:endParaRPr sz="3000">
              <a:latin typeface="Calibri"/>
              <a:cs typeface="Calibri"/>
            </a:endParaRPr>
          </a:p>
          <a:p>
            <a:pPr lvl="1" marL="794385" indent="-287020">
              <a:lnSpc>
                <a:spcPct val="100000"/>
              </a:lnSpc>
              <a:spcBef>
                <a:spcPts val="650"/>
              </a:spcBef>
              <a:buFont typeface="Arial MT"/>
              <a:buChar char="–"/>
              <a:tabLst>
                <a:tab pos="795020" algn="l"/>
              </a:tabLst>
            </a:pPr>
            <a:r>
              <a:rPr dirty="0" sz="2600" b="1">
                <a:latin typeface="Calibri"/>
                <a:cs typeface="Calibri"/>
              </a:rPr>
              <a:t>Altas</a:t>
            </a:r>
            <a:r>
              <a:rPr dirty="0" sz="2600" spc="-4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corrientes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poca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duración</a:t>
            </a:r>
            <a:endParaRPr sz="2600">
              <a:latin typeface="Calibri"/>
              <a:cs typeface="Calibri"/>
            </a:endParaRPr>
          </a:p>
          <a:p>
            <a:pPr lvl="1" marL="794385" indent="-287020">
              <a:lnSpc>
                <a:spcPct val="100000"/>
              </a:lnSpc>
              <a:spcBef>
                <a:spcPts val="625"/>
              </a:spcBef>
              <a:buFont typeface="Arial MT"/>
              <a:buChar char="–"/>
              <a:tabLst>
                <a:tab pos="795020" algn="l"/>
              </a:tabLst>
            </a:pPr>
            <a:r>
              <a:rPr dirty="0" sz="2600" spc="-10" b="1">
                <a:latin typeface="Calibri"/>
                <a:cs typeface="Calibri"/>
              </a:rPr>
              <a:t>Corrientes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que soporta</a:t>
            </a:r>
            <a:r>
              <a:rPr dirty="0" sz="2600" spc="-2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continuamente</a:t>
            </a:r>
            <a:r>
              <a:rPr dirty="0" sz="2600" spc="4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sin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sufrir daños</a:t>
            </a:r>
            <a:endParaRPr sz="2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 MT"/>
              <a:buChar char="–"/>
            </a:pPr>
            <a:endParaRPr sz="3600">
              <a:latin typeface="Calibri"/>
              <a:cs typeface="Calibri"/>
            </a:endParaRPr>
          </a:p>
          <a:p>
            <a:pPr algn="just" marL="393700" marR="43815" indent="-342900">
              <a:lnSpc>
                <a:spcPct val="100000"/>
              </a:lnSpc>
              <a:buFont typeface="Arial MT"/>
              <a:buChar char="•"/>
              <a:tabLst>
                <a:tab pos="393700" algn="l"/>
              </a:tabLst>
            </a:pPr>
            <a:r>
              <a:rPr dirty="0" sz="3000" spc="-5">
                <a:latin typeface="Calibri"/>
                <a:cs typeface="Calibri"/>
              </a:rPr>
              <a:t>Los </a:t>
            </a:r>
            <a:r>
              <a:rPr dirty="0" sz="3000" spc="-15">
                <a:latin typeface="Calibri"/>
                <a:cs typeface="Calibri"/>
              </a:rPr>
              <a:t>fabricantes </a:t>
            </a:r>
            <a:r>
              <a:rPr dirty="0" sz="3000" spc="-5">
                <a:latin typeface="Calibri"/>
                <a:cs typeface="Calibri"/>
              </a:rPr>
              <a:t>deben </a:t>
            </a:r>
            <a:r>
              <a:rPr dirty="0" sz="3000" spc="-10">
                <a:latin typeface="Calibri"/>
                <a:cs typeface="Calibri"/>
              </a:rPr>
              <a:t>ofrecer </a:t>
            </a:r>
            <a:r>
              <a:rPr dirty="0" sz="3000" spc="-5">
                <a:latin typeface="Calibri"/>
                <a:cs typeface="Calibri"/>
              </a:rPr>
              <a:t>las capacidades de los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generadores </a:t>
            </a:r>
            <a:r>
              <a:rPr dirty="0" sz="3000" spc="-5">
                <a:latin typeface="Calibri"/>
                <a:cs typeface="Calibri"/>
              </a:rPr>
              <a:t>en base al </a:t>
            </a:r>
            <a:r>
              <a:rPr dirty="0" sz="3000" spc="-15">
                <a:latin typeface="Calibri"/>
                <a:cs typeface="Calibri"/>
              </a:rPr>
              <a:t>calentamiento </a:t>
            </a:r>
            <a:r>
              <a:rPr dirty="0" sz="3000" spc="-5">
                <a:latin typeface="Calibri"/>
                <a:cs typeface="Calibri"/>
              </a:rPr>
              <a:t>que soportan </a:t>
            </a:r>
            <a:r>
              <a:rPr dirty="0" sz="3000">
                <a:latin typeface="Calibri"/>
                <a:cs typeface="Calibri"/>
              </a:rPr>
              <a:t> los </a:t>
            </a:r>
            <a:r>
              <a:rPr dirty="0" sz="3000" spc="-15">
                <a:latin typeface="Calibri"/>
                <a:cs typeface="Calibri"/>
              </a:rPr>
              <a:t>rotores,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cuñas,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anillos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10">
                <a:latin typeface="Calibri"/>
                <a:cs typeface="Calibri"/>
              </a:rPr>
              <a:t>devanados.</a:t>
            </a:r>
            <a:endParaRPr sz="3000">
              <a:latin typeface="Calibri"/>
              <a:cs typeface="Calibri"/>
            </a:endParaRPr>
          </a:p>
          <a:p>
            <a:pPr algn="just" marL="393700" marR="45085" indent="-3429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93700" algn="l"/>
              </a:tabLst>
            </a:pP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norma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ANSI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C50.12</a:t>
            </a:r>
            <a:r>
              <a:rPr dirty="0" sz="3000">
                <a:latin typeface="Calibri"/>
                <a:cs typeface="Calibri"/>
              </a:rPr>
              <a:t> 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C50.13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establecen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estos </a:t>
            </a:r>
            <a:r>
              <a:rPr dirty="0" sz="3000" spc="-10">
                <a:latin typeface="Calibri"/>
                <a:cs typeface="Calibri"/>
              </a:rPr>
              <a:t> límites.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1573" y="711"/>
            <a:ext cx="787971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/>
              <a:t>Límite</a:t>
            </a:r>
            <a:r>
              <a:rPr dirty="0" spc="-5"/>
              <a:t> </a:t>
            </a:r>
            <a:r>
              <a:rPr dirty="0"/>
              <a:t>de </a:t>
            </a:r>
            <a:r>
              <a:rPr dirty="0" spc="-25"/>
              <a:t>I</a:t>
            </a:r>
            <a:r>
              <a:rPr dirty="0" baseline="-20833" sz="3000" spc="-37"/>
              <a:t>2</a:t>
            </a:r>
            <a:r>
              <a:rPr dirty="0" sz="2000" spc="204"/>
              <a:t> </a:t>
            </a:r>
            <a:r>
              <a:rPr dirty="0" sz="3000" spc="-20"/>
              <a:t>para</a:t>
            </a:r>
            <a:r>
              <a:rPr dirty="0" sz="3000"/>
              <a:t> </a:t>
            </a:r>
            <a:r>
              <a:rPr dirty="0" sz="3000" spc="-10"/>
              <a:t>trabajo</a:t>
            </a:r>
            <a:r>
              <a:rPr dirty="0" sz="3000"/>
              <a:t> </a:t>
            </a:r>
            <a:r>
              <a:rPr dirty="0" sz="3000" spc="-10"/>
              <a:t>continuo</a:t>
            </a:r>
            <a:r>
              <a:rPr dirty="0" sz="3000"/>
              <a:t> de </a:t>
            </a:r>
            <a:r>
              <a:rPr dirty="0" sz="3000" spc="-10"/>
              <a:t>generadores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6160"/>
            <a:ext cx="8683625" cy="2714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71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100" spc="-5">
                <a:latin typeface="Calibri"/>
                <a:cs typeface="Calibri"/>
              </a:rPr>
              <a:t>El</a:t>
            </a:r>
            <a:r>
              <a:rPr dirty="0" sz="2100" spc="459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generador</a:t>
            </a:r>
            <a:r>
              <a:rPr dirty="0" sz="2100" spc="450">
                <a:latin typeface="Calibri"/>
                <a:cs typeface="Calibri"/>
              </a:rPr>
              <a:t> </a:t>
            </a:r>
            <a:r>
              <a:rPr dirty="0" sz="2100" spc="45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no</a:t>
            </a:r>
            <a:r>
              <a:rPr dirty="0" sz="2100" spc="93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puede</a:t>
            </a:r>
            <a:r>
              <a:rPr dirty="0" sz="2100" spc="46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estar</a:t>
            </a:r>
            <a:r>
              <a:rPr dirty="0" sz="2100" spc="919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por encima</a:t>
            </a:r>
            <a:r>
              <a:rPr dirty="0" sz="2100" spc="93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93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los</a:t>
            </a:r>
            <a:r>
              <a:rPr dirty="0" sz="2100" spc="935">
                <a:latin typeface="Calibri"/>
                <a:cs typeface="Calibri"/>
              </a:rPr>
              <a:t> </a:t>
            </a:r>
            <a:r>
              <a:rPr dirty="0" sz="2100" spc="-40">
                <a:latin typeface="Calibri"/>
                <a:cs typeface="Calibri"/>
              </a:rPr>
              <a:t>MVA</a:t>
            </a:r>
            <a:r>
              <a:rPr dirty="0" sz="2100" spc="390">
                <a:latin typeface="Calibri"/>
                <a:cs typeface="Calibri"/>
              </a:rPr>
              <a:t> </a:t>
            </a:r>
            <a:r>
              <a:rPr dirty="0" sz="2100" spc="39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nominales</a:t>
            </a:r>
            <a:r>
              <a:rPr dirty="0" sz="2100" spc="46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y 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las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corrientes</a:t>
            </a:r>
            <a:r>
              <a:rPr dirty="0" sz="2100" spc="2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ninguna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las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fases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debe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estar </a:t>
            </a:r>
            <a:r>
              <a:rPr dirty="0" sz="2100" spc="-5">
                <a:latin typeface="Calibri"/>
                <a:cs typeface="Calibri"/>
              </a:rPr>
              <a:t>por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encima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105%</a:t>
            </a:r>
            <a:r>
              <a:rPr dirty="0" sz="2100" spc="-1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In.</a:t>
            </a:r>
            <a:endParaRPr sz="21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100">
                <a:latin typeface="Calibri"/>
                <a:cs typeface="Calibri"/>
              </a:rPr>
              <a:t>Los </a:t>
            </a:r>
            <a:r>
              <a:rPr dirty="0" sz="2100" spc="-5">
                <a:latin typeface="Calibri"/>
                <a:cs typeface="Calibri"/>
              </a:rPr>
              <a:t>generadores </a:t>
            </a:r>
            <a:r>
              <a:rPr dirty="0" sz="2100">
                <a:latin typeface="Calibri"/>
                <a:cs typeface="Calibri"/>
              </a:rPr>
              <a:t>con </a:t>
            </a:r>
            <a:r>
              <a:rPr dirty="0" sz="2100" spc="-10">
                <a:latin typeface="Calibri"/>
                <a:cs typeface="Calibri"/>
              </a:rPr>
              <a:t>devanados </a:t>
            </a:r>
            <a:r>
              <a:rPr dirty="0" sz="2100" spc="-5">
                <a:latin typeface="Calibri"/>
                <a:cs typeface="Calibri"/>
              </a:rPr>
              <a:t>amortiguadores </a:t>
            </a:r>
            <a:r>
              <a:rPr dirty="0" sz="2100">
                <a:latin typeface="Calibri"/>
                <a:cs typeface="Calibri"/>
              </a:rPr>
              <a:t>en el </a:t>
            </a:r>
            <a:r>
              <a:rPr dirty="0" sz="2100" spc="-10">
                <a:latin typeface="Calibri"/>
                <a:cs typeface="Calibri"/>
              </a:rPr>
              <a:t>rotor </a:t>
            </a:r>
            <a:r>
              <a:rPr dirty="0" sz="2100">
                <a:latin typeface="Calibri"/>
                <a:cs typeface="Calibri"/>
              </a:rPr>
              <a:t>y </a:t>
            </a:r>
            <a:r>
              <a:rPr dirty="0" sz="2100" spc="-10">
                <a:latin typeface="Calibri"/>
                <a:cs typeface="Calibri"/>
              </a:rPr>
              <a:t>refrigerados </a:t>
            </a:r>
            <a:r>
              <a:rPr dirty="0" sz="2100" spc="-5">
                <a:latin typeface="Calibri"/>
                <a:cs typeface="Calibri"/>
              </a:rPr>
              <a:t> son los que soportan </a:t>
            </a:r>
            <a:r>
              <a:rPr dirty="0" sz="2100" spc="-15">
                <a:latin typeface="Calibri"/>
                <a:cs typeface="Calibri"/>
              </a:rPr>
              <a:t>mayores </a:t>
            </a:r>
            <a:r>
              <a:rPr dirty="0" sz="2100" spc="-5">
                <a:latin typeface="Calibri"/>
                <a:cs typeface="Calibri"/>
              </a:rPr>
              <a:t>corrientes desequilibradas, </a:t>
            </a:r>
            <a:r>
              <a:rPr dirty="0" sz="2100" spc="-15">
                <a:latin typeface="Calibri"/>
                <a:cs typeface="Calibri"/>
              </a:rPr>
              <a:t>pero </a:t>
            </a:r>
            <a:r>
              <a:rPr dirty="0" sz="2100" spc="-10">
                <a:latin typeface="Calibri"/>
                <a:cs typeface="Calibri"/>
              </a:rPr>
              <a:t>estas </a:t>
            </a:r>
            <a:r>
              <a:rPr dirty="0" sz="2100" spc="-5">
                <a:latin typeface="Calibri"/>
                <a:cs typeface="Calibri"/>
              </a:rPr>
              <a:t>deben 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ser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menores </a:t>
            </a:r>
            <a:r>
              <a:rPr dirty="0" sz="2100">
                <a:latin typeface="Calibri"/>
                <a:cs typeface="Calibri"/>
              </a:rPr>
              <a:t>a</a:t>
            </a:r>
            <a:r>
              <a:rPr dirty="0" sz="2100" spc="-5">
                <a:latin typeface="Calibri"/>
                <a:cs typeface="Calibri"/>
              </a:rPr>
              <a:t> un </a:t>
            </a:r>
            <a:r>
              <a:rPr dirty="0" sz="2100">
                <a:latin typeface="Calibri"/>
                <a:cs typeface="Calibri"/>
              </a:rPr>
              <a:t>10%.</a:t>
            </a:r>
            <a:endParaRPr sz="21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100" spc="-5">
                <a:latin typeface="Calibri"/>
                <a:cs typeface="Calibri"/>
              </a:rPr>
              <a:t>Los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generadores</a:t>
            </a:r>
            <a:r>
              <a:rPr dirty="0" sz="2100" spc="-5">
                <a:latin typeface="Calibri"/>
                <a:cs typeface="Calibri"/>
              </a:rPr>
              <a:t> apenas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toleran</a:t>
            </a:r>
            <a:r>
              <a:rPr dirty="0" sz="2100" spc="-5">
                <a:latin typeface="Calibri"/>
                <a:cs typeface="Calibri"/>
              </a:rPr>
              <a:t> un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15">
                <a:latin typeface="Calibri"/>
                <a:cs typeface="Calibri"/>
              </a:rPr>
              <a:t>valor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muy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limitado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459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trabajo</a:t>
            </a:r>
            <a:r>
              <a:rPr dirty="0" sz="2100" spc="45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en </a:t>
            </a:r>
            <a:r>
              <a:rPr dirty="0" sz="2100">
                <a:latin typeface="Calibri"/>
                <a:cs typeface="Calibri"/>
              </a:rPr>
              <a:t> régimen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desequilibrado.</a:t>
            </a:r>
            <a:r>
              <a:rPr dirty="0" sz="2100">
                <a:latin typeface="Calibri"/>
                <a:cs typeface="Calibri"/>
              </a:rPr>
              <a:t> Mucho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menos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que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lo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que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pueden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tolerar</a:t>
            </a:r>
            <a:r>
              <a:rPr dirty="0" sz="2100" spc="-5">
                <a:latin typeface="Calibri"/>
                <a:cs typeface="Calibri"/>
              </a:rPr>
              <a:t> </a:t>
            </a:r>
            <a:r>
              <a:rPr dirty="0" sz="2100" spc="-20">
                <a:latin typeface="Calibri"/>
                <a:cs typeface="Calibri"/>
              </a:rPr>
              <a:t>para </a:t>
            </a:r>
            <a:r>
              <a:rPr dirty="0" sz="2100" spc="-1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sobrecorrintes</a:t>
            </a:r>
            <a:r>
              <a:rPr dirty="0" sz="2100" spc="2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simétricas.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3400" y="3305793"/>
            <a:ext cx="7863205" cy="3552825"/>
            <a:chOff x="533400" y="3305793"/>
            <a:chExt cx="7863205" cy="35528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840" y="3305793"/>
              <a:ext cx="7771716" cy="332512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3400" y="6550151"/>
              <a:ext cx="4343400" cy="307975"/>
            </a:xfrm>
            <a:custGeom>
              <a:avLst/>
              <a:gdLst/>
              <a:ahLst/>
              <a:cxnLst/>
              <a:rect l="l" t="t" r="r" b="b"/>
              <a:pathLst>
                <a:path w="4343400" h="307975">
                  <a:moveTo>
                    <a:pt x="4343400" y="0"/>
                  </a:moveTo>
                  <a:lnTo>
                    <a:pt x="0" y="0"/>
                  </a:lnTo>
                  <a:lnTo>
                    <a:pt x="0" y="307848"/>
                  </a:lnTo>
                  <a:lnTo>
                    <a:pt x="4343400" y="307848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12140" y="6572757"/>
            <a:ext cx="39630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Eléctricos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8669" y="711"/>
            <a:ext cx="649668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Límite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I</a:t>
            </a:r>
            <a:r>
              <a:rPr dirty="0" baseline="-20833" sz="3000"/>
              <a:t>2</a:t>
            </a:r>
            <a:r>
              <a:rPr dirty="0" sz="2000" spc="204"/>
              <a:t> </a:t>
            </a:r>
            <a:r>
              <a:rPr dirty="0" sz="3000" spc="-20"/>
              <a:t>para</a:t>
            </a:r>
            <a:r>
              <a:rPr dirty="0" sz="3000" spc="-5"/>
              <a:t> </a:t>
            </a:r>
            <a:r>
              <a:rPr dirty="0" sz="3000" spc="-15"/>
              <a:t>trabajo</a:t>
            </a:r>
            <a:r>
              <a:rPr dirty="0" sz="3000" spc="-5"/>
              <a:t> </a:t>
            </a:r>
            <a:r>
              <a:rPr dirty="0" sz="3000"/>
              <a:t>en</a:t>
            </a:r>
            <a:r>
              <a:rPr dirty="0" sz="3000" spc="-50"/>
              <a:t> </a:t>
            </a:r>
            <a:r>
              <a:rPr dirty="0" sz="3000"/>
              <a:t>tiempo</a:t>
            </a:r>
            <a:r>
              <a:rPr dirty="0" sz="3000" spc="-10"/>
              <a:t> </a:t>
            </a:r>
            <a:r>
              <a:rPr dirty="0" sz="3000"/>
              <a:t>corto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58546"/>
            <a:ext cx="5389245" cy="2623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69215" indent="-342900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El </a:t>
            </a:r>
            <a:r>
              <a:rPr dirty="0" sz="2200" spc="-15">
                <a:latin typeface="Calibri"/>
                <a:cs typeface="Calibri"/>
              </a:rPr>
              <a:t>generador </a:t>
            </a:r>
            <a:r>
              <a:rPr dirty="0" sz="2200">
                <a:latin typeface="Calibri"/>
                <a:cs typeface="Calibri"/>
              </a:rPr>
              <a:t>soporta </a:t>
            </a:r>
            <a:r>
              <a:rPr dirty="0" sz="2200" spc="-15">
                <a:latin typeface="Calibri"/>
                <a:cs typeface="Calibri"/>
              </a:rPr>
              <a:t>calentamientos </a:t>
            </a:r>
            <a:r>
              <a:rPr dirty="0" sz="2200" spc="-5">
                <a:latin typeface="Calibri"/>
                <a:cs typeface="Calibri"/>
              </a:rPr>
              <a:t>cortos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hasta </a:t>
            </a:r>
            <a:r>
              <a:rPr dirty="0" sz="2200" spc="-5">
                <a:latin typeface="Calibri"/>
                <a:cs typeface="Calibri"/>
              </a:rPr>
              <a:t>120 segundos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como máximos sin que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produzcan</a:t>
            </a:r>
            <a:r>
              <a:rPr dirty="0" sz="2200" spc="-5">
                <a:latin typeface="Calibri"/>
                <a:cs typeface="Calibri"/>
              </a:rPr>
              <a:t> daños.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20000"/>
              </a:lnSpc>
              <a:spcBef>
                <a:spcPts val="14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25">
                <a:latin typeface="Calibri"/>
                <a:cs typeface="Calibri"/>
              </a:rPr>
              <a:t>Para </a:t>
            </a:r>
            <a:r>
              <a:rPr dirty="0" sz="2200" spc="-10">
                <a:latin typeface="Calibri"/>
                <a:cs typeface="Calibri"/>
              </a:rPr>
              <a:t>generadores </a:t>
            </a:r>
            <a:r>
              <a:rPr dirty="0" sz="2200" spc="-15">
                <a:latin typeface="Calibri"/>
                <a:cs typeface="Calibri"/>
              </a:rPr>
              <a:t>diferentes </a:t>
            </a:r>
            <a:r>
              <a:rPr dirty="0" sz="2200" spc="-5">
                <a:latin typeface="Calibri"/>
                <a:cs typeface="Calibri"/>
              </a:rPr>
              <a:t>a los de la tabla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capacidad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soportar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calentamientos </a:t>
            </a:r>
            <a:r>
              <a:rPr dirty="0" sz="2200" spc="-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disminuye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potencia.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4424" y="771387"/>
            <a:ext cx="8542020" cy="6010910"/>
            <a:chOff x="344424" y="771387"/>
            <a:chExt cx="8542020" cy="60109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424" y="3124498"/>
              <a:ext cx="8494030" cy="33525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771387"/>
              <a:ext cx="3095000" cy="24335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57200" y="6473951"/>
              <a:ext cx="4343400" cy="307975"/>
            </a:xfrm>
            <a:custGeom>
              <a:avLst/>
              <a:gdLst/>
              <a:ahLst/>
              <a:cxnLst/>
              <a:rect l="l" t="t" r="r" b="b"/>
              <a:pathLst>
                <a:path w="4343400" h="307975">
                  <a:moveTo>
                    <a:pt x="4343400" y="0"/>
                  </a:moveTo>
                  <a:lnTo>
                    <a:pt x="0" y="0"/>
                  </a:lnTo>
                  <a:lnTo>
                    <a:pt x="0" y="307848"/>
                  </a:lnTo>
                  <a:lnTo>
                    <a:pt x="4343400" y="307848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35940" y="6496558"/>
            <a:ext cx="39630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 </a:t>
            </a:r>
            <a:r>
              <a:rPr dirty="0" sz="1400">
                <a:latin typeface="Calibri"/>
                <a:cs typeface="Calibri"/>
              </a:rPr>
              <a:t>Eléctricos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254" y="780694"/>
            <a:ext cx="776668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spc="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III.</a:t>
            </a:r>
            <a:r>
              <a:rPr dirty="0" u="heavy" sz="24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Regímenes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Anormales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400" spc="1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2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Eléctricos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37894" y="1122426"/>
            <a:ext cx="667004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Pérdida</a:t>
            </a:r>
            <a:r>
              <a:rPr dirty="0" u="heavy" sz="54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4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</a:t>
            </a:r>
            <a:r>
              <a:rPr dirty="0" u="heavy" sz="54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sincronismo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214884" y="2971800"/>
            <a:ext cx="8724900" cy="3671570"/>
          </a:xfrm>
          <a:custGeom>
            <a:avLst/>
            <a:gdLst/>
            <a:ahLst/>
            <a:cxnLst/>
            <a:rect l="l" t="t" r="r" b="b"/>
            <a:pathLst>
              <a:path w="8724900" h="3671570">
                <a:moveTo>
                  <a:pt x="0" y="0"/>
                </a:moveTo>
                <a:lnTo>
                  <a:pt x="8724900" y="0"/>
                </a:lnTo>
                <a:lnTo>
                  <a:pt x="8724900" y="3671316"/>
                </a:lnTo>
                <a:lnTo>
                  <a:pt x="0" y="36713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14" y="2979801"/>
            <a:ext cx="8571230" cy="34404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generadores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sincrónicos</a:t>
            </a:r>
            <a:r>
              <a:rPr dirty="0" sz="3200">
                <a:latin typeface="Calibri"/>
                <a:cs typeface="Calibri"/>
              </a:rPr>
              <a:t> pueden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perder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sincronismo </a:t>
            </a:r>
            <a:r>
              <a:rPr dirty="0" sz="3200">
                <a:latin typeface="Calibri"/>
                <a:cs typeface="Calibri"/>
              </a:rPr>
              <a:t>aunque </a:t>
            </a:r>
            <a:r>
              <a:rPr dirty="0" sz="3200" spc="-20">
                <a:latin typeface="Calibri"/>
                <a:cs typeface="Calibri"/>
              </a:rPr>
              <a:t>estén </a:t>
            </a:r>
            <a:r>
              <a:rPr dirty="0" sz="3200" spc="-10">
                <a:latin typeface="Calibri"/>
                <a:cs typeface="Calibri"/>
              </a:rPr>
              <a:t>conectados </a:t>
            </a:r>
            <a:r>
              <a:rPr dirty="0" sz="3200">
                <a:latin typeface="Calibri"/>
                <a:cs typeface="Calibri"/>
              </a:rPr>
              <a:t>al </a:t>
            </a:r>
            <a:r>
              <a:rPr dirty="0" sz="3200" spc="-10">
                <a:latin typeface="Calibri"/>
                <a:cs typeface="Calibri"/>
              </a:rPr>
              <a:t>sistema.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Mientras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estén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este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régimen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comportarán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como </a:t>
            </a:r>
            <a:r>
              <a:rPr dirty="0" sz="3200" spc="-15">
                <a:latin typeface="Calibri"/>
                <a:cs typeface="Calibri"/>
              </a:rPr>
              <a:t>generadores </a:t>
            </a:r>
            <a:r>
              <a:rPr dirty="0" sz="3200">
                <a:latin typeface="Calibri"/>
                <a:cs typeface="Calibri"/>
              </a:rPr>
              <a:t>o </a:t>
            </a:r>
            <a:r>
              <a:rPr dirty="0" sz="3200" spc="-10">
                <a:latin typeface="Calibri"/>
                <a:cs typeface="Calibri"/>
              </a:rPr>
              <a:t>motores </a:t>
            </a:r>
            <a:r>
              <a:rPr dirty="0" sz="3200">
                <a:latin typeface="Calibri"/>
                <a:cs typeface="Calibri"/>
              </a:rPr>
              <a:t>asíncronos y debe ser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desconectado </a:t>
            </a:r>
            <a:r>
              <a:rPr dirty="0" sz="3200" spc="-15">
                <a:latin typeface="Calibri"/>
                <a:cs typeface="Calibri"/>
              </a:rPr>
              <a:t>rápidamente </a:t>
            </a:r>
            <a:r>
              <a:rPr dirty="0" sz="3200" spc="-10">
                <a:latin typeface="Calibri"/>
                <a:cs typeface="Calibri"/>
              </a:rPr>
              <a:t>porque </a:t>
            </a:r>
            <a:r>
              <a:rPr dirty="0" sz="3200">
                <a:latin typeface="Calibri"/>
                <a:cs typeface="Calibri"/>
              </a:rPr>
              <a:t>puede impactar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negativamente </a:t>
            </a:r>
            <a:r>
              <a:rPr dirty="0" sz="3200">
                <a:latin typeface="Calibri"/>
                <a:cs typeface="Calibri"/>
              </a:rPr>
              <a:t>en el </a:t>
            </a:r>
            <a:r>
              <a:rPr dirty="0" sz="3200" spc="-10">
                <a:latin typeface="Calibri"/>
                <a:cs typeface="Calibri"/>
              </a:rPr>
              <a:t>sistema </a:t>
            </a:r>
            <a:r>
              <a:rPr dirty="0" sz="3200">
                <a:latin typeface="Calibri"/>
                <a:cs typeface="Calibri"/>
              </a:rPr>
              <a:t>y en el mismo Bloque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>
                <a:latin typeface="Calibri"/>
                <a:cs typeface="Calibri"/>
              </a:rPr>
              <a:t> –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50">
                <a:latin typeface="Calibri"/>
                <a:cs typeface="Calibri"/>
              </a:rPr>
              <a:t>Transformador.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066800"/>
            <a:ext cx="8839200" cy="5638800"/>
          </a:xfrm>
          <a:custGeom>
            <a:avLst/>
            <a:gdLst/>
            <a:ahLst/>
            <a:cxnLst/>
            <a:rect l="l" t="t" r="r" b="b"/>
            <a:pathLst>
              <a:path w="8839200" h="5638800">
                <a:moveTo>
                  <a:pt x="0" y="0"/>
                </a:moveTo>
                <a:lnTo>
                  <a:pt x="8839200" y="0"/>
                </a:lnTo>
                <a:lnTo>
                  <a:pt x="88392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4260" cy="6397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99030" marR="393700" indent="-2068830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Causas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generan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pérdida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sincronismo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los </a:t>
            </a:r>
            <a:r>
              <a:rPr dirty="0" sz="3000" spc="-665" b="1"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generadores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sincrónicos</a:t>
            </a:r>
            <a:endParaRPr sz="3000">
              <a:latin typeface="Calibri"/>
              <a:cs typeface="Calibri"/>
            </a:endParaRPr>
          </a:p>
          <a:p>
            <a:pPr marL="355600" marR="8890" indent="-342900">
              <a:lnSpc>
                <a:spcPts val="3240"/>
              </a:lnSpc>
              <a:spcBef>
                <a:spcPts val="1610"/>
              </a:spcBef>
              <a:buFont typeface="Arial MT"/>
              <a:buChar char="•"/>
              <a:tabLst>
                <a:tab pos="354965" algn="l"/>
                <a:tab pos="355600" algn="l"/>
                <a:tab pos="2879725" algn="l"/>
                <a:tab pos="3629660" algn="l"/>
                <a:tab pos="4267835" algn="l"/>
                <a:tab pos="5810250" algn="l"/>
                <a:tab pos="6560820" algn="l"/>
                <a:tab pos="8266430" algn="l"/>
              </a:tabLst>
            </a:pPr>
            <a:r>
              <a:rPr dirty="0" sz="3000" spc="-5">
                <a:latin typeface="Calibri"/>
                <a:cs typeface="Calibri"/>
              </a:rPr>
              <a:t>Cortoci</a:t>
            </a:r>
            <a:r>
              <a:rPr dirty="0" sz="3000" spc="-80">
                <a:latin typeface="Calibri"/>
                <a:cs typeface="Calibri"/>
              </a:rPr>
              <a:t>r</a:t>
            </a:r>
            <a:r>
              <a:rPr dirty="0" sz="3000" spc="-5">
                <a:latin typeface="Calibri"/>
                <a:cs typeface="Calibri"/>
              </a:rPr>
              <a:t>cuitos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sis</a:t>
            </a:r>
            <a:r>
              <a:rPr dirty="0" sz="3000" spc="-75">
                <a:latin typeface="Calibri"/>
                <a:cs typeface="Calibri"/>
              </a:rPr>
              <a:t>t</a:t>
            </a:r>
            <a:r>
              <a:rPr dirty="0" sz="3000">
                <a:latin typeface="Calibri"/>
                <a:cs typeface="Calibri"/>
              </a:rPr>
              <a:t>ema	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pote</a:t>
            </a:r>
            <a:r>
              <a:rPr dirty="0" sz="3000" spc="-50">
                <a:latin typeface="Calibri"/>
                <a:cs typeface="Calibri"/>
              </a:rPr>
              <a:t>n</a:t>
            </a:r>
            <a:r>
              <a:rPr dirty="0" sz="3000" spc="-5">
                <a:latin typeface="Calibri"/>
                <a:cs typeface="Calibri"/>
              </a:rPr>
              <a:t>cia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no  </a:t>
            </a:r>
            <a:r>
              <a:rPr dirty="0" sz="3000" spc="-5">
                <a:latin typeface="Calibri"/>
                <a:cs typeface="Calibri"/>
              </a:rPr>
              <a:t>despejados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 tiempo</a:t>
            </a:r>
            <a:r>
              <a:rPr dirty="0" sz="3000" spc="-10">
                <a:latin typeface="Calibri"/>
                <a:cs typeface="Calibri"/>
              </a:rPr>
              <a:t> corto.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3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  <a:tab pos="3782060" algn="l"/>
              </a:tabLst>
            </a:pPr>
            <a:r>
              <a:rPr dirty="0" sz="3000" spc="-15">
                <a:latin typeface="Calibri"/>
                <a:cs typeface="Calibri"/>
              </a:rPr>
              <a:t>Recierre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maniobras	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interrupción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el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sistema.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Incremento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repentino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20">
                <a:latin typeface="Calibri"/>
                <a:cs typeface="Calibri"/>
              </a:rPr>
              <a:t>carga.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385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buFont typeface="Arial MT"/>
              <a:buChar char="•"/>
              <a:tabLst>
                <a:tab pos="354965" algn="l"/>
                <a:tab pos="355600" algn="l"/>
                <a:tab pos="1460500" algn="l"/>
                <a:tab pos="2113915" algn="l"/>
                <a:tab pos="3722370" algn="l"/>
                <a:tab pos="4521200" algn="l"/>
                <a:tab pos="5641340" algn="l"/>
                <a:tab pos="6463030" algn="l"/>
                <a:tab pos="8281670" algn="l"/>
              </a:tabLst>
            </a:pPr>
            <a:r>
              <a:rPr dirty="0" sz="3000" spc="-5">
                <a:latin typeface="Calibri"/>
                <a:cs typeface="Calibri"/>
              </a:rPr>
              <a:t>E</a:t>
            </a:r>
            <a:r>
              <a:rPr dirty="0" sz="3000" spc="-60">
                <a:latin typeface="Calibri"/>
                <a:cs typeface="Calibri"/>
              </a:rPr>
              <a:t>n</a:t>
            </a:r>
            <a:r>
              <a:rPr dirty="0" sz="3000" spc="-5">
                <a:latin typeface="Calibri"/>
                <a:cs typeface="Calibri"/>
              </a:rPr>
              <a:t>vío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pote</a:t>
            </a:r>
            <a:r>
              <a:rPr dirty="0" sz="3000" spc="-50">
                <a:latin typeface="Calibri"/>
                <a:cs typeface="Calibri"/>
              </a:rPr>
              <a:t>n</a:t>
            </a:r>
            <a:r>
              <a:rPr dirty="0" sz="3000" spc="-5">
                <a:latin typeface="Calibri"/>
                <a:cs typeface="Calibri"/>
              </a:rPr>
              <a:t>cia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>
                <a:latin typeface="Calibri"/>
                <a:cs typeface="Calibri"/>
              </a:rPr>
              <a:t>	r</a:t>
            </a:r>
            <a:r>
              <a:rPr dirty="0" sz="3000" spc="-50">
                <a:latin typeface="Calibri"/>
                <a:cs typeface="Calibri"/>
              </a:rPr>
              <a:t>e</a:t>
            </a:r>
            <a:r>
              <a:rPr dirty="0" sz="3000" spc="-5">
                <a:latin typeface="Calibri"/>
                <a:cs typeface="Calibri"/>
              </a:rPr>
              <a:t>des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con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capacidad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5">
                <a:latin typeface="Calibri"/>
                <a:cs typeface="Calibri"/>
              </a:rPr>
              <a:t>de  </a:t>
            </a:r>
            <a:r>
              <a:rPr dirty="0" sz="3000" spc="-10">
                <a:latin typeface="Calibri"/>
                <a:cs typeface="Calibri"/>
              </a:rPr>
              <a:t>estabilidad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estática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reducida.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3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Pérdida</a:t>
            </a:r>
            <a:r>
              <a:rPr dirty="0" sz="3000" spc="-5">
                <a:latin typeface="Calibri"/>
                <a:cs typeface="Calibri"/>
              </a:rPr>
              <a:t> de la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excitación.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3088005" marR="5080" indent="-3073400">
              <a:lnSpc>
                <a:spcPct val="100000"/>
              </a:lnSpc>
              <a:spcBef>
                <a:spcPts val="100"/>
              </a:spcBef>
            </a:pPr>
            <a:r>
              <a:rPr dirty="0"/>
              <a:t>Consecuencias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/>
              <a:t>pérdida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5"/>
              <a:t> sincronismos</a:t>
            </a:r>
            <a:r>
              <a:rPr dirty="0" spc="-10"/>
              <a:t> </a:t>
            </a:r>
            <a:r>
              <a:rPr dirty="0"/>
              <a:t>en</a:t>
            </a:r>
            <a:r>
              <a:rPr dirty="0" spc="-5"/>
              <a:t> </a:t>
            </a:r>
            <a:r>
              <a:rPr dirty="0"/>
              <a:t>los </a:t>
            </a:r>
            <a:r>
              <a:rPr dirty="0" u="none" spc="-665"/>
              <a:t> </a:t>
            </a:r>
            <a:r>
              <a:rPr dirty="0" spc="-15"/>
              <a:t>generadores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388" y="911352"/>
            <a:ext cx="9046845" cy="5861685"/>
            <a:chOff x="56388" y="911352"/>
            <a:chExt cx="9046845" cy="5861685"/>
          </a:xfrm>
        </p:grpSpPr>
        <p:sp>
          <p:nvSpPr>
            <p:cNvPr id="4" name="object 4"/>
            <p:cNvSpPr/>
            <p:nvPr/>
          </p:nvSpPr>
          <p:spPr>
            <a:xfrm>
              <a:off x="88392" y="943356"/>
              <a:ext cx="8982710" cy="5797550"/>
            </a:xfrm>
            <a:custGeom>
              <a:avLst/>
              <a:gdLst/>
              <a:ahLst/>
              <a:cxnLst/>
              <a:rect l="l" t="t" r="r" b="b"/>
              <a:pathLst>
                <a:path w="8982710" h="5797550">
                  <a:moveTo>
                    <a:pt x="0" y="0"/>
                  </a:moveTo>
                  <a:lnTo>
                    <a:pt x="8982456" y="0"/>
                  </a:lnTo>
                  <a:lnTo>
                    <a:pt x="8982456" y="5797296"/>
                  </a:lnTo>
                  <a:lnTo>
                    <a:pt x="0" y="5797296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56717" y="4970272"/>
              <a:ext cx="8621395" cy="1137285"/>
            </a:xfrm>
            <a:custGeom>
              <a:avLst/>
              <a:gdLst/>
              <a:ahLst/>
              <a:cxnLst/>
              <a:rect l="l" t="t" r="r" b="b"/>
              <a:pathLst>
                <a:path w="8621395" h="1137285">
                  <a:moveTo>
                    <a:pt x="8621293" y="1114044"/>
                  </a:moveTo>
                  <a:lnTo>
                    <a:pt x="0" y="1114044"/>
                  </a:lnTo>
                  <a:lnTo>
                    <a:pt x="0" y="1136904"/>
                  </a:lnTo>
                  <a:lnTo>
                    <a:pt x="8621293" y="1136904"/>
                  </a:lnTo>
                  <a:lnTo>
                    <a:pt x="8621293" y="1114044"/>
                  </a:lnTo>
                  <a:close/>
                </a:path>
                <a:path w="8621395" h="1137285">
                  <a:moveTo>
                    <a:pt x="8621293" y="743712"/>
                  </a:moveTo>
                  <a:lnTo>
                    <a:pt x="0" y="743712"/>
                  </a:lnTo>
                  <a:lnTo>
                    <a:pt x="0" y="766572"/>
                  </a:lnTo>
                  <a:lnTo>
                    <a:pt x="8621293" y="766572"/>
                  </a:lnTo>
                  <a:lnTo>
                    <a:pt x="8621293" y="743712"/>
                  </a:lnTo>
                  <a:close/>
                </a:path>
                <a:path w="8621395" h="1137285">
                  <a:moveTo>
                    <a:pt x="8621293" y="370332"/>
                  </a:moveTo>
                  <a:lnTo>
                    <a:pt x="0" y="370332"/>
                  </a:lnTo>
                  <a:lnTo>
                    <a:pt x="0" y="393192"/>
                  </a:lnTo>
                  <a:lnTo>
                    <a:pt x="8621293" y="393192"/>
                  </a:lnTo>
                  <a:lnTo>
                    <a:pt x="8621293" y="370332"/>
                  </a:lnTo>
                  <a:close/>
                </a:path>
                <a:path w="8621395" h="1137285">
                  <a:moveTo>
                    <a:pt x="862129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621293" y="22860"/>
                  </a:lnTo>
                  <a:lnTo>
                    <a:pt x="86212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67131" y="873632"/>
            <a:ext cx="8827770" cy="562292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189230" indent="-177165">
              <a:lnSpc>
                <a:spcPct val="100000"/>
              </a:lnSpc>
              <a:spcBef>
                <a:spcPts val="42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700" spc="-10">
                <a:latin typeface="Calibri"/>
                <a:cs typeface="Calibri"/>
              </a:rPr>
              <a:t>Altas corrientes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5">
                <a:latin typeface="Calibri"/>
                <a:cs typeface="Calibri"/>
              </a:rPr>
              <a:t>estator.</a:t>
            </a:r>
            <a:endParaRPr sz="2700">
              <a:latin typeface="Calibri"/>
              <a:cs typeface="Calibri"/>
            </a:endParaRPr>
          </a:p>
          <a:p>
            <a:pPr algn="just" marL="189230" marR="6350" indent="-177165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700" spc="-10">
                <a:latin typeface="Calibri"/>
                <a:cs typeface="Calibri"/>
              </a:rPr>
              <a:t>Operación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una frecuencia </a:t>
            </a:r>
            <a:r>
              <a:rPr dirty="0" sz="2700" spc="-15">
                <a:latin typeface="Calibri"/>
                <a:cs typeface="Calibri"/>
              </a:rPr>
              <a:t>distintas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la nominal </a:t>
            </a:r>
            <a:r>
              <a:rPr dirty="0" sz="2700" spc="-15">
                <a:latin typeface="Calibri"/>
                <a:cs typeface="Calibri"/>
              </a:rPr>
              <a:t>(operación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como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generador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inducción).</a:t>
            </a:r>
            <a:endParaRPr sz="2700">
              <a:latin typeface="Calibri"/>
              <a:cs typeface="Calibri"/>
            </a:endParaRPr>
          </a:p>
          <a:p>
            <a:pPr algn="just" marL="189230" marR="5080" indent="-177165">
              <a:lnSpc>
                <a:spcPts val="2920"/>
              </a:lnSpc>
              <a:spcBef>
                <a:spcPts val="64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700" spc="-5">
                <a:latin typeface="Calibri"/>
                <a:cs typeface="Calibri"/>
              </a:rPr>
              <a:t>Daño en el eje debido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15">
                <a:latin typeface="Calibri"/>
                <a:cs typeface="Calibri"/>
              </a:rPr>
              <a:t>torques transitorios </a:t>
            </a:r>
            <a:r>
              <a:rPr dirty="0" sz="2700" spc="-5">
                <a:latin typeface="Calibri"/>
                <a:cs typeface="Calibri"/>
              </a:rPr>
              <a:t>asociados </a:t>
            </a:r>
            <a:r>
              <a:rPr dirty="0" sz="2700" spc="-20">
                <a:latin typeface="Calibri"/>
                <a:cs typeface="Calibri"/>
              </a:rPr>
              <a:t>con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deslizamiento </a:t>
            </a:r>
            <a:r>
              <a:rPr dirty="0" sz="2700" spc="-5">
                <a:latin typeface="Calibri"/>
                <a:cs typeface="Calibri"/>
              </a:rPr>
              <a:t>que </a:t>
            </a:r>
            <a:r>
              <a:rPr dirty="0" sz="2700" spc="-10">
                <a:latin typeface="Calibri"/>
                <a:cs typeface="Calibri"/>
              </a:rPr>
              <a:t>aparece </a:t>
            </a:r>
            <a:r>
              <a:rPr dirty="0" sz="2700" spc="-5">
                <a:latin typeface="Calibri"/>
                <a:cs typeface="Calibri"/>
              </a:rPr>
              <a:t>por las </a:t>
            </a:r>
            <a:r>
              <a:rPr dirty="0" sz="2700" spc="-15">
                <a:latin typeface="Calibri"/>
                <a:cs typeface="Calibri"/>
              </a:rPr>
              <a:t>corrientes pulsantes </a:t>
            </a:r>
            <a:r>
              <a:rPr dirty="0" sz="2700" spc="-5">
                <a:latin typeface="Calibri"/>
                <a:cs typeface="Calibri"/>
              </a:rPr>
              <a:t>en el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estator </a:t>
            </a: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cada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ciclo de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pérdida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sincronismo.</a:t>
            </a:r>
            <a:endParaRPr sz="2700">
              <a:latin typeface="Calibri"/>
              <a:cs typeface="Calibri"/>
            </a:endParaRPr>
          </a:p>
          <a:p>
            <a:pPr algn="just" marL="189230" marR="5080" indent="-177165">
              <a:lnSpc>
                <a:spcPts val="2920"/>
              </a:lnSpc>
              <a:spcBef>
                <a:spcPts val="63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700" spc="-5">
                <a:latin typeface="Calibri"/>
                <a:cs typeface="Calibri"/>
              </a:rPr>
              <a:t>Daño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devanados</a:t>
            </a:r>
            <a:r>
              <a:rPr dirty="0" sz="2700" spc="-5">
                <a:latin typeface="Calibri"/>
                <a:cs typeface="Calibri"/>
              </a:rPr>
              <a:t> amortiguadores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corrientes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inducidas en ellos, debido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 spc="-15">
                <a:latin typeface="Calibri"/>
                <a:cs typeface="Calibri"/>
              </a:rPr>
              <a:t>diferencia </a:t>
            </a:r>
            <a:r>
              <a:rPr dirty="0" sz="2700" spc="-20">
                <a:latin typeface="Calibri"/>
                <a:cs typeface="Calibri"/>
              </a:rPr>
              <a:t>entre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 spc="-10">
                <a:latin typeface="Calibri"/>
                <a:cs typeface="Calibri"/>
              </a:rPr>
              <a:t>frecuencia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del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flujo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magnético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del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estator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 velocidad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-15">
                <a:latin typeface="Calibri"/>
                <a:cs typeface="Calibri"/>
              </a:rPr>
              <a:t> giro</a:t>
            </a:r>
            <a:r>
              <a:rPr dirty="0" sz="2700">
                <a:latin typeface="Calibri"/>
                <a:cs typeface="Calibri"/>
              </a:rPr>
              <a:t> del </a:t>
            </a:r>
            <a:r>
              <a:rPr dirty="0" sz="2700" spc="-65">
                <a:latin typeface="Calibri"/>
                <a:cs typeface="Calibri"/>
              </a:rPr>
              <a:t>rotor.</a:t>
            </a:r>
            <a:endParaRPr sz="2700">
              <a:latin typeface="Calibri"/>
              <a:cs typeface="Calibri"/>
            </a:endParaRPr>
          </a:p>
          <a:p>
            <a:pPr algn="just" marL="189230" marR="5715" indent="-177165">
              <a:lnSpc>
                <a:spcPct val="88400"/>
              </a:lnSpc>
              <a:spcBef>
                <a:spcPts val="650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700" spc="-5" b="1" i="1">
                <a:latin typeface="Calibri"/>
                <a:cs typeface="Calibri"/>
              </a:rPr>
              <a:t>Debido </a:t>
            </a:r>
            <a:r>
              <a:rPr dirty="0" sz="2700" b="1" i="1">
                <a:latin typeface="Calibri"/>
                <a:cs typeface="Calibri"/>
              </a:rPr>
              <a:t>a la </a:t>
            </a:r>
            <a:r>
              <a:rPr dirty="0" sz="2700" spc="-5" b="1" i="1">
                <a:latin typeface="Calibri"/>
                <a:cs typeface="Calibri"/>
              </a:rPr>
              <a:t>inercia de </a:t>
            </a:r>
            <a:r>
              <a:rPr dirty="0" sz="2700" b="1" i="1">
                <a:latin typeface="Calibri"/>
                <a:cs typeface="Calibri"/>
              </a:rPr>
              <a:t>la masa </a:t>
            </a:r>
            <a:r>
              <a:rPr dirty="0" sz="2700" spc="-5" b="1" i="1">
                <a:latin typeface="Calibri"/>
                <a:cs typeface="Calibri"/>
              </a:rPr>
              <a:t>del </a:t>
            </a:r>
            <a:r>
              <a:rPr dirty="0" sz="2700" spc="-35" b="1" i="1">
                <a:latin typeface="Calibri"/>
                <a:cs typeface="Calibri"/>
              </a:rPr>
              <a:t>rotor, </a:t>
            </a:r>
            <a:r>
              <a:rPr dirty="0" sz="2700" b="1" i="1">
                <a:latin typeface="Calibri"/>
                <a:cs typeface="Calibri"/>
              </a:rPr>
              <a:t>la </a:t>
            </a:r>
            <a:r>
              <a:rPr dirty="0" sz="2700" spc="-10" b="1" i="1">
                <a:latin typeface="Calibri"/>
                <a:cs typeface="Calibri"/>
              </a:rPr>
              <a:t>respuesta </a:t>
            </a:r>
            <a:r>
              <a:rPr dirty="0" sz="2700" spc="-5" b="1" i="1">
                <a:latin typeface="Calibri"/>
                <a:cs typeface="Calibri"/>
              </a:rPr>
              <a:t>del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generador </a:t>
            </a:r>
            <a:r>
              <a:rPr dirty="0" sz="2700" b="1" i="1">
                <a:latin typeface="Calibri"/>
                <a:cs typeface="Calibri"/>
              </a:rPr>
              <a:t>a </a:t>
            </a:r>
            <a:r>
              <a:rPr dirty="0" sz="2700" spc="-5" b="1" i="1">
                <a:latin typeface="Calibri"/>
                <a:cs typeface="Calibri"/>
              </a:rPr>
              <a:t>todos </a:t>
            </a:r>
            <a:r>
              <a:rPr dirty="0" sz="2700" spc="-15" b="1" i="1">
                <a:latin typeface="Calibri"/>
                <a:cs typeface="Calibri"/>
              </a:rPr>
              <a:t>estos </a:t>
            </a:r>
            <a:r>
              <a:rPr dirty="0" sz="2700" spc="-10" b="1" i="1">
                <a:latin typeface="Calibri"/>
                <a:cs typeface="Calibri"/>
              </a:rPr>
              <a:t>eventos </a:t>
            </a:r>
            <a:r>
              <a:rPr dirty="0" sz="2700" spc="-5" b="1" i="1">
                <a:latin typeface="Calibri"/>
                <a:cs typeface="Calibri"/>
              </a:rPr>
              <a:t>es amortiguada y se verá </a:t>
            </a:r>
            <a:r>
              <a:rPr dirty="0" sz="2700" b="1" i="1">
                <a:latin typeface="Calibri"/>
                <a:cs typeface="Calibri"/>
              </a:rPr>
              <a:t> reflejada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en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la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variación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del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ángulo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de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carga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800" spc="-50">
                <a:latin typeface="Symbol"/>
                <a:cs typeface="Symbol"/>
              </a:rPr>
              <a:t></a:t>
            </a:r>
            <a:r>
              <a:rPr dirty="0" sz="2800" spc="-45">
                <a:latin typeface="Times New Roman"/>
                <a:cs typeface="Times New Roman"/>
              </a:rPr>
              <a:t> </a:t>
            </a:r>
            <a:r>
              <a:rPr dirty="0" sz="2700" b="1" i="1">
                <a:latin typeface="Calibri"/>
                <a:cs typeface="Calibri"/>
              </a:rPr>
              <a:t>que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permanecerá oscilando. Si </a:t>
            </a:r>
            <a:r>
              <a:rPr dirty="0" sz="2700" b="1" i="1">
                <a:latin typeface="Calibri"/>
                <a:cs typeface="Calibri"/>
              </a:rPr>
              <a:t>la </a:t>
            </a:r>
            <a:r>
              <a:rPr dirty="0" sz="2700" spc="-5" b="1" i="1">
                <a:latin typeface="Calibri"/>
                <a:cs typeface="Calibri"/>
              </a:rPr>
              <a:t>variación de </a:t>
            </a:r>
            <a:r>
              <a:rPr dirty="0" sz="2800" spc="-50">
                <a:latin typeface="Symbol"/>
                <a:cs typeface="Symbol"/>
              </a:rPr>
              <a:t></a:t>
            </a:r>
            <a:r>
              <a:rPr dirty="0" sz="2800" spc="-50">
                <a:latin typeface="Times New Roman"/>
                <a:cs typeface="Times New Roman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alcanza </a:t>
            </a:r>
            <a:r>
              <a:rPr dirty="0" sz="2700" spc="-5" b="1" i="1">
                <a:latin typeface="Calibri"/>
                <a:cs typeface="Calibri"/>
              </a:rPr>
              <a:t>los </a:t>
            </a:r>
            <a:r>
              <a:rPr dirty="0" sz="2700" spc="-10" b="1" i="1">
                <a:latin typeface="Calibri"/>
                <a:cs typeface="Calibri"/>
              </a:rPr>
              <a:t>180° 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</a:t>
            </a:r>
            <a:r>
              <a:rPr dirty="0" u="heavy" sz="27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índice</a:t>
            </a:r>
            <a:r>
              <a:rPr dirty="0" u="heavy" sz="27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perderá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sincronismo.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285" y="0"/>
            <a:ext cx="840994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12695" marR="5080" indent="-250063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Características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10"/>
              <a:t> </a:t>
            </a:r>
            <a:r>
              <a:rPr dirty="0" spc="-5"/>
              <a:t>impedancia</a:t>
            </a:r>
            <a:r>
              <a:rPr dirty="0" spc="-10"/>
              <a:t> </a:t>
            </a:r>
            <a:r>
              <a:rPr dirty="0"/>
              <a:t>cuando</a:t>
            </a:r>
            <a:r>
              <a:rPr dirty="0" spc="-5"/>
              <a:t> </a:t>
            </a:r>
            <a:r>
              <a:rPr dirty="0"/>
              <a:t>el</a:t>
            </a:r>
            <a:r>
              <a:rPr dirty="0" spc="-10"/>
              <a:t> </a:t>
            </a:r>
            <a:r>
              <a:rPr dirty="0" spc="-15"/>
              <a:t>generador </a:t>
            </a:r>
            <a:r>
              <a:rPr dirty="0" u="none" spc="-660"/>
              <a:t> </a:t>
            </a:r>
            <a:r>
              <a:rPr dirty="0" spc="-10"/>
              <a:t>pierde </a:t>
            </a:r>
            <a:r>
              <a:rPr dirty="0" spc="-5"/>
              <a:t>el sincronismo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066800"/>
            <a:ext cx="3733800" cy="5638800"/>
          </a:xfrm>
          <a:custGeom>
            <a:avLst/>
            <a:gdLst/>
            <a:ahLst/>
            <a:cxnLst/>
            <a:rect l="l" t="t" r="r" b="b"/>
            <a:pathLst>
              <a:path w="3733800" h="5638800">
                <a:moveTo>
                  <a:pt x="0" y="0"/>
                </a:moveTo>
                <a:lnTo>
                  <a:pt x="3733800" y="0"/>
                </a:lnTo>
                <a:lnTo>
                  <a:pt x="37338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028445"/>
            <a:ext cx="3581400" cy="392874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just" marL="355600" marR="6985" indent="-342900">
              <a:lnSpc>
                <a:spcPct val="80000"/>
              </a:lnSpc>
              <a:spcBef>
                <a:spcPts val="5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Cuando el </a:t>
            </a:r>
            <a:r>
              <a:rPr dirty="0" sz="2000" spc="-5">
                <a:latin typeface="Calibri"/>
                <a:cs typeface="Calibri"/>
              </a:rPr>
              <a:t>generador pierde </a:t>
            </a:r>
            <a:r>
              <a:rPr dirty="0" sz="2000">
                <a:latin typeface="Calibri"/>
                <a:cs typeface="Calibri"/>
              </a:rPr>
              <a:t>el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sincronismo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acelera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o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desacelera</a:t>
            </a:r>
            <a:r>
              <a:rPr dirty="0" sz="2000" spc="-5">
                <a:latin typeface="Calibri"/>
                <a:cs typeface="Calibri"/>
              </a:rPr>
              <a:t>, </a:t>
            </a:r>
            <a:r>
              <a:rPr dirty="0" sz="2000" spc="-15">
                <a:latin typeface="Calibri"/>
                <a:cs typeface="Calibri"/>
              </a:rPr>
              <a:t>pero </a:t>
            </a:r>
            <a:r>
              <a:rPr dirty="0" sz="2000">
                <a:latin typeface="Calibri"/>
                <a:cs typeface="Calibri"/>
              </a:rPr>
              <a:t>en </a:t>
            </a:r>
            <a:r>
              <a:rPr dirty="0" sz="2000" spc="-10">
                <a:latin typeface="Calibri"/>
                <a:cs typeface="Calibri"/>
              </a:rPr>
              <a:t>todo </a:t>
            </a:r>
            <a:r>
              <a:rPr dirty="0" sz="2000">
                <a:latin typeface="Calibri"/>
                <a:cs typeface="Calibri"/>
              </a:rPr>
              <a:t>caso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 ángulo de la tensión </a:t>
            </a:r>
            <a:r>
              <a:rPr dirty="0" sz="2000" spc="-10">
                <a:latin typeface="Calibri"/>
                <a:cs typeface="Calibri"/>
              </a:rPr>
              <a:t>interna </a:t>
            </a:r>
            <a:r>
              <a:rPr dirty="0" sz="2000" spc="-5">
                <a:latin typeface="Calibri"/>
                <a:cs typeface="Calibri"/>
              </a:rPr>
              <a:t> comienza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45">
                <a:latin typeface="Calibri"/>
                <a:cs typeface="Calibri"/>
              </a:rPr>
              <a:t>rotar.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impedancia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vista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desde los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bornes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 </a:t>
            </a:r>
            <a:r>
              <a:rPr dirty="0" sz="2000" spc="-440" b="1" i="1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comienza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oscilar.</a:t>
            </a:r>
            <a:endParaRPr sz="2000">
              <a:latin typeface="Calibri"/>
              <a:cs typeface="Calibri"/>
            </a:endParaRPr>
          </a:p>
          <a:p>
            <a:pPr algn="just" marL="355600" marR="8890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La oscilación de la impedancia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puede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forma</a:t>
            </a:r>
            <a:r>
              <a:rPr dirty="0" sz="2000" spc="-5">
                <a:latin typeface="Calibri"/>
                <a:cs typeface="Calibri"/>
              </a:rPr>
              <a:t> recta</a:t>
            </a:r>
            <a:r>
              <a:rPr dirty="0" sz="2000">
                <a:latin typeface="Calibri"/>
                <a:cs typeface="Calibri"/>
              </a:rPr>
              <a:t> 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curva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dependencia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magnitud de la </a:t>
            </a:r>
            <a:r>
              <a:rPr dirty="0" sz="2000" spc="-5">
                <a:latin typeface="Calibri"/>
                <a:cs typeface="Calibri"/>
              </a:rPr>
              <a:t>tensión </a:t>
            </a:r>
            <a:r>
              <a:rPr dirty="0" sz="2000" spc="-10">
                <a:latin typeface="Calibri"/>
                <a:cs typeface="Calibri"/>
              </a:rPr>
              <a:t>interna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 </a:t>
            </a:r>
            <a:r>
              <a:rPr dirty="0" sz="2000" spc="-5">
                <a:latin typeface="Calibri"/>
                <a:cs typeface="Calibri"/>
              </a:rPr>
              <a:t>respecto </a:t>
            </a:r>
            <a:r>
              <a:rPr dirty="0" sz="2000">
                <a:latin typeface="Calibri"/>
                <a:cs typeface="Calibri"/>
              </a:rPr>
              <a:t>a la tensión en el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000" spc="-25">
                <a:latin typeface="Calibri"/>
                <a:cs typeface="Calibri"/>
              </a:rPr>
              <a:t>Para</a:t>
            </a:r>
            <a:r>
              <a:rPr dirty="0" sz="2000" spc="1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tensiones  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internas</a:t>
            </a:r>
            <a:r>
              <a:rPr dirty="0" sz="2000" spc="12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4040" y="4869941"/>
            <a:ext cx="3232785" cy="81915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585"/>
              </a:spcBef>
            </a:pPr>
            <a:r>
              <a:rPr dirty="0" sz="2000" spc="-10">
                <a:latin typeface="Calibri"/>
                <a:cs typeface="Calibri"/>
              </a:rPr>
              <a:t>mayor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magnitud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oscilación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gira </a:t>
            </a:r>
            <a:r>
              <a:rPr dirty="0" sz="2000">
                <a:latin typeface="Calibri"/>
                <a:cs typeface="Calibri"/>
              </a:rPr>
              <a:t>hacia arriba, </a:t>
            </a:r>
            <a:r>
              <a:rPr dirty="0" sz="2000" spc="-10">
                <a:latin typeface="Calibri"/>
                <a:cs typeface="Calibri"/>
              </a:rPr>
              <a:t>mientras </a:t>
            </a:r>
            <a:r>
              <a:rPr dirty="0" sz="2000">
                <a:latin typeface="Calibri"/>
                <a:cs typeface="Calibri"/>
              </a:rPr>
              <a:t>que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contrario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gira</a:t>
            </a:r>
            <a:r>
              <a:rPr dirty="0" sz="2000">
                <a:latin typeface="Calibri"/>
                <a:cs typeface="Calibri"/>
              </a:rPr>
              <a:t> hacia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abajo.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5662676"/>
            <a:ext cx="3576954" cy="81851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algn="just" marL="355600" marR="5080" indent="-342900">
              <a:lnSpc>
                <a:spcPts val="1920"/>
              </a:lnSpc>
              <a:spcBef>
                <a:spcPts val="5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corriente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igualmente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está </a:t>
            </a:r>
            <a:r>
              <a:rPr dirty="0" sz="2000" spc="-5">
                <a:latin typeface="Calibri"/>
                <a:cs typeface="Calibri"/>
              </a:rPr>
              <a:t> variando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mientras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dure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proceso.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0942" y="1282186"/>
            <a:ext cx="4820815" cy="414172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495173" y="5866587"/>
            <a:ext cx="2249170" cy="0"/>
          </a:xfrm>
          <a:custGeom>
            <a:avLst/>
            <a:gdLst/>
            <a:ahLst/>
            <a:cxnLst/>
            <a:rect l="l" t="t" r="r" b="b"/>
            <a:pathLst>
              <a:path w="2249170" h="0">
                <a:moveTo>
                  <a:pt x="0" y="0"/>
                </a:moveTo>
                <a:lnTo>
                  <a:pt x="2248636" y="0"/>
                </a:lnTo>
              </a:path>
            </a:pathLst>
          </a:custGeom>
          <a:ln w="170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515822" y="5865751"/>
            <a:ext cx="225044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200" spc="40" i="1">
                <a:latin typeface="Times New Roman"/>
                <a:cs typeface="Times New Roman"/>
              </a:rPr>
              <a:t>Xg</a:t>
            </a:r>
            <a:r>
              <a:rPr dirty="0" sz="3200" spc="-170" i="1">
                <a:latin typeface="Times New Roman"/>
                <a:cs typeface="Times New Roman"/>
              </a:rPr>
              <a:t> </a:t>
            </a:r>
            <a:r>
              <a:rPr dirty="0" sz="3200" spc="20">
                <a:latin typeface="Symbol"/>
                <a:cs typeface="Symbol"/>
              </a:rPr>
              <a:t>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225" i="1">
                <a:latin typeface="Times New Roman"/>
                <a:cs typeface="Times New Roman"/>
              </a:rPr>
              <a:t>X</a:t>
            </a:r>
            <a:r>
              <a:rPr dirty="0" baseline="-24024" sz="2775" spc="337" i="1">
                <a:latin typeface="Times New Roman"/>
                <a:cs typeface="Times New Roman"/>
              </a:rPr>
              <a:t>L</a:t>
            </a:r>
            <a:r>
              <a:rPr dirty="0" baseline="-24024" sz="2775" spc="607" i="1">
                <a:latin typeface="Times New Roman"/>
                <a:cs typeface="Times New Roman"/>
              </a:rPr>
              <a:t> </a:t>
            </a:r>
            <a:r>
              <a:rPr dirty="0" sz="3200" spc="20">
                <a:latin typeface="Symbol"/>
                <a:cs typeface="Symbol"/>
              </a:rPr>
              <a:t>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40" i="1">
                <a:latin typeface="Times New Roman"/>
                <a:cs typeface="Times New Roman"/>
              </a:rPr>
              <a:t>Xs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14284" y="5292428"/>
            <a:ext cx="123507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50545" algn="l"/>
              </a:tabLst>
            </a:pPr>
            <a:r>
              <a:rPr dirty="0" sz="3200" spc="20" i="1">
                <a:latin typeface="Times New Roman"/>
                <a:cs typeface="Times New Roman"/>
              </a:rPr>
              <a:t>E</a:t>
            </a:r>
            <a:r>
              <a:rPr dirty="0" sz="3200" spc="20" i="1">
                <a:latin typeface="Times New Roman"/>
                <a:cs typeface="Times New Roman"/>
              </a:rPr>
              <a:t>	</a:t>
            </a:r>
            <a:r>
              <a:rPr dirty="0" sz="3200" spc="240">
                <a:latin typeface="Symbol"/>
                <a:cs typeface="Symbol"/>
              </a:rPr>
              <a:t></a:t>
            </a:r>
            <a:r>
              <a:rPr dirty="0" sz="3200" spc="65" i="1">
                <a:latin typeface="Times New Roman"/>
                <a:cs typeface="Times New Roman"/>
              </a:rPr>
              <a:t>V</a:t>
            </a:r>
            <a:r>
              <a:rPr dirty="0" sz="3200" spc="10" i="1"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86301" y="5548022"/>
            <a:ext cx="52387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10" i="1">
                <a:latin typeface="Times New Roman"/>
                <a:cs typeface="Times New Roman"/>
              </a:rPr>
              <a:t>I</a:t>
            </a:r>
            <a:r>
              <a:rPr dirty="0" sz="3200" spc="175" i="1">
                <a:latin typeface="Times New Roman"/>
                <a:cs typeface="Times New Roman"/>
              </a:rPr>
              <a:t> </a:t>
            </a:r>
            <a:r>
              <a:rPr dirty="0" sz="3200" spc="20">
                <a:latin typeface="Symbol"/>
                <a:cs typeface="Symbol"/>
              </a:rPr>
              <a:t></a:t>
            </a:r>
            <a:endParaRPr sz="32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88299" y="5271580"/>
            <a:ext cx="144145" cy="320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 spc="-10">
                <a:latin typeface="Symbol"/>
                <a:cs typeface="Symbol"/>
              </a:rPr>
              <a:t>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17975" y="6495999"/>
            <a:ext cx="42926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alibri"/>
                <a:cs typeface="Calibri"/>
              </a:rPr>
              <a:t>Fuente</a:t>
            </a:r>
            <a:r>
              <a:rPr dirty="0" sz="1800" spc="-5">
                <a:latin typeface="Calibri"/>
                <a:cs typeface="Calibri"/>
              </a:rPr>
              <a:t>: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Out-of-step </a:t>
            </a:r>
            <a:r>
              <a:rPr dirty="0" sz="1800" spc="-10">
                <a:latin typeface="Calibri"/>
                <a:cs typeface="Calibri"/>
              </a:rPr>
              <a:t>Protection </a:t>
            </a:r>
            <a:r>
              <a:rPr dirty="0" sz="1800">
                <a:latin typeface="Calibri"/>
                <a:cs typeface="Calibri"/>
              </a:rPr>
              <a:t>for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Generators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2867025" marR="5080" indent="-271653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Funcionamiento </a:t>
            </a:r>
            <a:r>
              <a:rPr dirty="0" spc="-25"/>
              <a:t>para </a:t>
            </a:r>
            <a:r>
              <a:rPr dirty="0" spc="-15"/>
              <a:t>diferentes </a:t>
            </a:r>
            <a:r>
              <a:rPr dirty="0" spc="-5"/>
              <a:t>magnitudes </a:t>
            </a:r>
            <a:r>
              <a:rPr dirty="0"/>
              <a:t>de la </a:t>
            </a:r>
            <a:r>
              <a:rPr dirty="0" u="none" spc="-665"/>
              <a:t> </a:t>
            </a:r>
            <a:r>
              <a:rPr dirty="0" spc="-5"/>
              <a:t>tensión</a:t>
            </a:r>
            <a:r>
              <a:rPr dirty="0" spc="-50"/>
              <a:t> </a:t>
            </a:r>
            <a:r>
              <a:rPr dirty="0" spc="-10"/>
              <a:t>interna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5029200" cy="5715000"/>
          </a:xfrm>
          <a:custGeom>
            <a:avLst/>
            <a:gdLst/>
            <a:ahLst/>
            <a:cxnLst/>
            <a:rect l="l" t="t" r="r" b="b"/>
            <a:pathLst>
              <a:path w="5029200" h="5715000">
                <a:moveTo>
                  <a:pt x="0" y="0"/>
                </a:moveTo>
                <a:lnTo>
                  <a:pt x="5029200" y="0"/>
                </a:lnTo>
                <a:lnTo>
                  <a:pt x="502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5532"/>
            <a:ext cx="4874895" cy="29972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355600" marR="6985" indent="-342900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impedancia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vista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terminal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-5">
                <a:latin typeface="Calibri"/>
                <a:cs typeface="Calibri"/>
              </a:rPr>
              <a:t> hacen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círculos cada </a:t>
            </a:r>
            <a:r>
              <a:rPr dirty="0" sz="2500" spc="-20">
                <a:latin typeface="Calibri"/>
                <a:cs typeface="Calibri"/>
              </a:rPr>
              <a:t>vez </a:t>
            </a:r>
            <a:r>
              <a:rPr dirty="0" sz="2500" spc="-5">
                <a:latin typeface="Calibri"/>
                <a:cs typeface="Calibri"/>
              </a:rPr>
              <a:t>que el ángulo da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giro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completo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360°.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 MT"/>
              <a:buChar char="•"/>
            </a:pPr>
            <a:endParaRPr sz="29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amplitud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círculos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depende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magnitud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 </a:t>
            </a:r>
            <a:r>
              <a:rPr dirty="0" sz="2500" spc="-10">
                <a:latin typeface="Calibri"/>
                <a:cs typeface="Calibri"/>
              </a:rPr>
              <a:t>interna </a:t>
            </a:r>
            <a:r>
              <a:rPr dirty="0" sz="2500" spc="-5">
                <a:latin typeface="Calibri"/>
                <a:cs typeface="Calibri"/>
              </a:rPr>
              <a:t>con </a:t>
            </a:r>
            <a:r>
              <a:rPr dirty="0" sz="2500" spc="-10">
                <a:latin typeface="Calibri"/>
                <a:cs typeface="Calibri"/>
              </a:rPr>
              <a:t>respecto </a:t>
            </a:r>
            <a:r>
              <a:rPr dirty="0" sz="2500" spc="-5">
                <a:latin typeface="Calibri"/>
                <a:cs typeface="Calibri"/>
              </a:rPr>
              <a:t>a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potencia.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289297"/>
            <a:ext cx="487045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500" spc="-20">
                <a:latin typeface="Calibri"/>
                <a:cs typeface="Calibri"/>
              </a:rPr>
              <a:t>Pero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no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hará</a:t>
            </a:r>
            <a:r>
              <a:rPr dirty="0" sz="2500" spc="409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falta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esperar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040" y="4594097"/>
            <a:ext cx="452945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10080" algn="l"/>
                <a:tab pos="2925445" algn="l"/>
                <a:tab pos="3658235" algn="l"/>
              </a:tabLst>
            </a:pPr>
            <a:r>
              <a:rPr dirty="0" sz="2500" spc="-5">
                <a:latin typeface="Calibri"/>
                <a:cs typeface="Calibri"/>
              </a:rPr>
              <a:t>impedancia</a:t>
            </a:r>
            <a:r>
              <a:rPr dirty="0" sz="2500" spc="-5">
                <a:latin typeface="Calibri"/>
                <a:cs typeface="Calibri"/>
              </a:rPr>
              <a:t>	</a:t>
            </a:r>
            <a:r>
              <a:rPr dirty="0" sz="2500" spc="-5">
                <a:latin typeface="Calibri"/>
                <a:cs typeface="Calibri"/>
              </a:rPr>
              <a:t>ha</a:t>
            </a:r>
            <a:r>
              <a:rPr dirty="0" sz="2500" spc="-55">
                <a:latin typeface="Calibri"/>
                <a:cs typeface="Calibri"/>
              </a:rPr>
              <a:t>g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5">
                <a:latin typeface="Calibri"/>
                <a:cs typeface="Calibri"/>
              </a:rPr>
              <a:t>círculo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4898897"/>
            <a:ext cx="4529455" cy="16256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695"/>
              </a:spcBef>
            </a:pPr>
            <a:r>
              <a:rPr dirty="0" sz="2500" spc="-15">
                <a:latin typeface="Calibri"/>
                <a:cs typeface="Calibri"/>
              </a:rPr>
              <a:t>completo, </a:t>
            </a:r>
            <a:r>
              <a:rPr dirty="0" sz="2500" spc="-5">
                <a:latin typeface="Calibri"/>
                <a:cs typeface="Calibri"/>
              </a:rPr>
              <a:t>cuando alcance los </a:t>
            </a:r>
            <a:r>
              <a:rPr dirty="0" sz="2500" spc="-10">
                <a:latin typeface="Calibri"/>
                <a:cs typeface="Calibri"/>
              </a:rPr>
              <a:t>180°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ya </a:t>
            </a:r>
            <a:r>
              <a:rPr dirty="0" sz="2500" spc="-5">
                <a:latin typeface="Calibri"/>
                <a:cs typeface="Calibri"/>
              </a:rPr>
              <a:t>es una indicación de </a:t>
            </a:r>
            <a:r>
              <a:rPr dirty="0" sz="2500" spc="-10">
                <a:latin typeface="Calibri"/>
                <a:cs typeface="Calibri"/>
              </a:rPr>
              <a:t>pérdida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sincronismo,</a:t>
            </a:r>
            <a:r>
              <a:rPr dirty="0" sz="2500" spc="-5">
                <a:latin typeface="Calibri"/>
                <a:cs typeface="Calibri"/>
              </a:rPr>
              <a:t> incluso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algunos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investigadores </a:t>
            </a:r>
            <a:r>
              <a:rPr dirty="0" sz="2500" spc="-10">
                <a:latin typeface="Calibri"/>
                <a:cs typeface="Calibri"/>
              </a:rPr>
              <a:t>plantean </a:t>
            </a:r>
            <a:r>
              <a:rPr dirty="0" sz="2500" spc="-5">
                <a:latin typeface="Calibri"/>
                <a:cs typeface="Calibri"/>
              </a:rPr>
              <a:t>que a los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120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° </a:t>
            </a:r>
            <a:r>
              <a:rPr dirty="0" sz="2500" spc="-25">
                <a:latin typeface="Calibri"/>
                <a:cs typeface="Calibri"/>
              </a:rPr>
              <a:t>ya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perderá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sincronismo.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221" y="914673"/>
            <a:ext cx="3614908" cy="320721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13628" y="4441697"/>
            <a:ext cx="34137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0" marR="5080" indent="-6858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Calibri"/>
                <a:cs typeface="Calibri"/>
              </a:rPr>
              <a:t>Fuente</a:t>
            </a:r>
            <a:r>
              <a:rPr dirty="0" sz="1500" spc="-10">
                <a:latin typeface="Calibri"/>
                <a:cs typeface="Calibri"/>
              </a:rPr>
              <a:t>: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 spc="-5">
                <a:latin typeface="Calibri"/>
                <a:cs typeface="Calibri"/>
              </a:rPr>
              <a:t> 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Protección 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y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Transformadores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41320" marR="5080" indent="-218884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Funcionamiento</a:t>
            </a:r>
            <a:r>
              <a:rPr dirty="0" spc="-15"/>
              <a:t> </a:t>
            </a:r>
            <a:r>
              <a:rPr dirty="0"/>
              <a:t>en</a:t>
            </a:r>
            <a:r>
              <a:rPr dirty="0" spc="-15"/>
              <a:t> </a:t>
            </a:r>
            <a:r>
              <a:rPr dirty="0"/>
              <a:t>un</a:t>
            </a:r>
            <a:r>
              <a:rPr dirty="0" spc="-15"/>
              <a:t> </a:t>
            </a:r>
            <a:r>
              <a:rPr dirty="0" spc="-10"/>
              <a:t>bloque </a:t>
            </a:r>
            <a:r>
              <a:rPr dirty="0" spc="-5"/>
              <a:t>Generador</a:t>
            </a:r>
            <a:r>
              <a:rPr dirty="0" spc="-15"/>
              <a:t> </a:t>
            </a:r>
            <a:r>
              <a:rPr dirty="0"/>
              <a:t>- </a:t>
            </a:r>
            <a:r>
              <a:rPr dirty="0" u="none" spc="-665"/>
              <a:t> </a:t>
            </a:r>
            <a:r>
              <a:rPr dirty="0" spc="-25"/>
              <a:t>Transformador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4876800" cy="5715000"/>
          </a:xfrm>
          <a:custGeom>
            <a:avLst/>
            <a:gdLst/>
            <a:ahLst/>
            <a:cxnLst/>
            <a:rect l="l" t="t" r="r" b="b"/>
            <a:pathLst>
              <a:path w="4876800" h="5715000">
                <a:moveTo>
                  <a:pt x="0" y="0"/>
                </a:moveTo>
                <a:lnTo>
                  <a:pt x="4876800" y="0"/>
                </a:lnTo>
                <a:lnTo>
                  <a:pt x="48768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61390"/>
            <a:ext cx="4723130" cy="348297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355600" marR="7620" indent="-342900">
              <a:lnSpc>
                <a:spcPct val="9000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Se mide la impedancia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 el </a:t>
            </a:r>
            <a:r>
              <a:rPr dirty="0" sz="2700">
                <a:latin typeface="Calibri"/>
                <a:cs typeface="Calibri"/>
              </a:rPr>
              <a:t> borne del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10">
                <a:latin typeface="Calibri"/>
                <a:cs typeface="Calibri"/>
              </a:rPr>
              <a:t>mediante </a:t>
            </a:r>
            <a:r>
              <a:rPr dirty="0" sz="2700" spc="-5">
                <a:latin typeface="Calibri"/>
                <a:cs typeface="Calibri"/>
              </a:rPr>
              <a:t> los </a:t>
            </a:r>
            <a:r>
              <a:rPr dirty="0" sz="2700" spc="-25">
                <a:latin typeface="Calibri"/>
                <a:cs typeface="Calibri"/>
              </a:rPr>
              <a:t>TCs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TPs.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Las oscilaciones </a:t>
            </a:r>
            <a:r>
              <a:rPr dirty="0" sz="2700" spc="-10">
                <a:latin typeface="Calibri"/>
                <a:cs typeface="Calibri"/>
              </a:rPr>
              <a:t>peligrosas </a:t>
            </a:r>
            <a:r>
              <a:rPr dirty="0" sz="2700" spc="-5">
                <a:latin typeface="Calibri"/>
                <a:cs typeface="Calibri"/>
              </a:rPr>
              <a:t>son </a:t>
            </a:r>
            <a:r>
              <a:rPr dirty="0" sz="2700">
                <a:latin typeface="Calibri"/>
                <a:cs typeface="Calibri"/>
              </a:rPr>
              <a:t> las que pasan por alguna </a:t>
            </a:r>
            <a:r>
              <a:rPr dirty="0" sz="2700" spc="-15">
                <a:latin typeface="Calibri"/>
                <a:cs typeface="Calibri"/>
              </a:rPr>
              <a:t>zona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entre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generador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30">
                <a:latin typeface="Calibri"/>
                <a:cs typeface="Calibri"/>
              </a:rPr>
              <a:t>transformador,</a:t>
            </a:r>
            <a:r>
              <a:rPr dirty="0" sz="2700" spc="55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dado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generará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mayores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corrientes.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459985"/>
            <a:ext cx="4720590" cy="191897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355600" marR="5080" indent="-342900">
              <a:lnSpc>
                <a:spcPct val="9000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Cuando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ángulo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alcance</a:t>
            </a:r>
            <a:r>
              <a:rPr dirty="0" sz="2700" spc="-5">
                <a:latin typeface="Calibri"/>
                <a:cs typeface="Calibri"/>
              </a:rPr>
              <a:t> los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180° </a:t>
            </a:r>
            <a:r>
              <a:rPr dirty="0" sz="2700" spc="-30">
                <a:latin typeface="Calibri"/>
                <a:cs typeface="Calibri"/>
              </a:rPr>
              <a:t>estará </a:t>
            </a:r>
            <a:r>
              <a:rPr dirty="0" sz="2700" spc="-5">
                <a:latin typeface="Calibri"/>
                <a:cs typeface="Calibri"/>
              </a:rPr>
              <a:t>la impedancia en el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centro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eléctrico</a:t>
            </a:r>
            <a:r>
              <a:rPr dirty="0" sz="2700" spc="58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del</a:t>
            </a:r>
            <a:r>
              <a:rPr dirty="0" sz="2700" spc="5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sistema</a:t>
            </a:r>
            <a:r>
              <a:rPr dirty="0" sz="2700" spc="5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 </a:t>
            </a:r>
            <a:r>
              <a:rPr dirty="0" sz="2700" spc="-5">
                <a:latin typeface="Calibri"/>
                <a:cs typeface="Calibri"/>
              </a:rPr>
              <a:t>es un </a:t>
            </a:r>
            <a:r>
              <a:rPr dirty="0" sz="2700" spc="-10">
                <a:latin typeface="Calibri"/>
                <a:cs typeface="Calibri"/>
              </a:rPr>
              <a:t>síntoma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 spc="-10">
                <a:latin typeface="Calibri"/>
                <a:cs typeface="Calibri"/>
              </a:rPr>
              <a:t>pérdida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sincronismo.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9201" y="1114887"/>
            <a:ext cx="3685469" cy="115207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81625" y="2543034"/>
            <a:ext cx="3409973" cy="321958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413628" y="5871464"/>
            <a:ext cx="34137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0" marR="5080" indent="-6858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Calibri"/>
                <a:cs typeface="Calibri"/>
              </a:rPr>
              <a:t>Fuente</a:t>
            </a:r>
            <a:r>
              <a:rPr dirty="0" sz="1500" spc="-10">
                <a:latin typeface="Calibri"/>
                <a:cs typeface="Calibri"/>
              </a:rPr>
              <a:t>: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 spc="-5">
                <a:latin typeface="Calibri"/>
                <a:cs typeface="Calibri"/>
              </a:rPr>
              <a:t> 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Protección 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y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Transformadores.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2030" y="651713"/>
            <a:ext cx="7541895" cy="24955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Tema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17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IV.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Defecto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o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Averías </a:t>
            </a:r>
            <a:r>
              <a:rPr dirty="0" u="none" sz="5400" spc="-1210">
                <a:solidFill>
                  <a:srgbClr val="FF0000"/>
                </a:solidFill>
              </a:rPr>
              <a:t> 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en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los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Generadores </a:t>
            </a:r>
            <a:r>
              <a:rPr dirty="0" u="none" sz="5400" spc="-10">
                <a:solidFill>
                  <a:srgbClr val="FF0000"/>
                </a:solid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Eléctricos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214884" y="3429000"/>
            <a:ext cx="8785860" cy="3214370"/>
          </a:xfrm>
          <a:custGeom>
            <a:avLst/>
            <a:gdLst/>
            <a:ahLst/>
            <a:cxnLst/>
            <a:rect l="l" t="t" r="r" b="b"/>
            <a:pathLst>
              <a:path w="8785860" h="3214370">
                <a:moveTo>
                  <a:pt x="0" y="0"/>
                </a:moveTo>
                <a:lnTo>
                  <a:pt x="8785860" y="0"/>
                </a:lnTo>
                <a:lnTo>
                  <a:pt x="8785860" y="3214116"/>
                </a:lnTo>
                <a:lnTo>
                  <a:pt x="0" y="32141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4" y="3388233"/>
            <a:ext cx="8635365" cy="1831339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84"/>
              </a:spcBef>
            </a:pPr>
            <a:r>
              <a:rPr dirty="0" sz="3200">
                <a:latin typeface="Calibri"/>
                <a:cs typeface="Calibri"/>
              </a:rPr>
              <a:t>Los </a:t>
            </a:r>
            <a:r>
              <a:rPr dirty="0" sz="3200" spc="-15">
                <a:latin typeface="Calibri"/>
                <a:cs typeface="Calibri"/>
              </a:rPr>
              <a:t>defectos </a:t>
            </a:r>
            <a:r>
              <a:rPr dirty="0" sz="3200">
                <a:latin typeface="Calibri"/>
                <a:cs typeface="Calibri"/>
              </a:rPr>
              <a:t>y </a:t>
            </a:r>
            <a:r>
              <a:rPr dirty="0" sz="3200" spc="-10">
                <a:latin typeface="Calibri"/>
                <a:cs typeface="Calibri"/>
              </a:rPr>
              <a:t>averías </a:t>
            </a:r>
            <a:r>
              <a:rPr dirty="0" sz="3200">
                <a:latin typeface="Calibri"/>
                <a:cs typeface="Calibri"/>
              </a:rPr>
              <a:t>en los </a:t>
            </a:r>
            <a:r>
              <a:rPr dirty="0" sz="3200" spc="-15">
                <a:latin typeface="Calibri"/>
                <a:cs typeface="Calibri"/>
              </a:rPr>
              <a:t>generadores </a:t>
            </a:r>
            <a:r>
              <a:rPr dirty="0" sz="3200">
                <a:latin typeface="Calibri"/>
                <a:cs typeface="Calibri"/>
              </a:rPr>
              <a:t>son los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cortocircuitos </a:t>
            </a:r>
            <a:r>
              <a:rPr dirty="0" sz="3200">
                <a:latin typeface="Calibri"/>
                <a:cs typeface="Calibri"/>
              </a:rPr>
              <a:t>y </a:t>
            </a:r>
            <a:r>
              <a:rPr dirty="0" sz="3200" spc="-20">
                <a:latin typeface="Calibri"/>
                <a:cs typeface="Calibri"/>
              </a:rPr>
              <a:t>estos </a:t>
            </a:r>
            <a:r>
              <a:rPr dirty="0" sz="3200">
                <a:latin typeface="Calibri"/>
                <a:cs typeface="Calibri"/>
              </a:rPr>
              <a:t>pueden ser </a:t>
            </a:r>
            <a:r>
              <a:rPr dirty="0" sz="3200" spc="-10">
                <a:latin typeface="Calibri"/>
                <a:cs typeface="Calibri"/>
              </a:rPr>
              <a:t>tanto </a:t>
            </a:r>
            <a:r>
              <a:rPr dirty="0" sz="3200">
                <a:latin typeface="Calibri"/>
                <a:cs typeface="Calibri"/>
              </a:rPr>
              <a:t>en el </a:t>
            </a:r>
            <a:r>
              <a:rPr dirty="0" sz="3200" spc="-20">
                <a:latin typeface="Calibri"/>
                <a:cs typeface="Calibri"/>
              </a:rPr>
              <a:t>estator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como en el </a:t>
            </a:r>
            <a:r>
              <a:rPr dirty="0" sz="3200" spc="-70">
                <a:latin typeface="Calibri"/>
                <a:cs typeface="Calibri"/>
              </a:rPr>
              <a:t>rotor.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 </a:t>
            </a:r>
            <a:r>
              <a:rPr dirty="0" sz="3200" spc="-10">
                <a:latin typeface="Calibri"/>
                <a:cs typeface="Calibri"/>
              </a:rPr>
              <a:t>cortocircuitos </a:t>
            </a:r>
            <a:r>
              <a:rPr dirty="0" sz="3200">
                <a:latin typeface="Calibri"/>
                <a:cs typeface="Calibri"/>
              </a:rPr>
              <a:t>en el </a:t>
            </a:r>
            <a:r>
              <a:rPr dirty="0" sz="3200" spc="-20">
                <a:latin typeface="Calibri"/>
                <a:cs typeface="Calibri"/>
              </a:rPr>
              <a:t>estator 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</a:t>
            </a:r>
            <a:r>
              <a:rPr dirty="0" sz="3200" spc="3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ser</a:t>
            </a:r>
            <a:r>
              <a:rPr dirty="0" sz="3200" spc="32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tanto</a:t>
            </a:r>
            <a:r>
              <a:rPr dirty="0" sz="3200" spc="30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internos,</a:t>
            </a:r>
            <a:r>
              <a:rPr dirty="0" sz="3200" spc="3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3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3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3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más</a:t>
            </a:r>
            <a:r>
              <a:rPr dirty="0" sz="3200" spc="33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graves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14" y="5583427"/>
            <a:ext cx="492379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92730" algn="l"/>
              </a:tabLst>
            </a:pPr>
            <a:r>
              <a:rPr dirty="0" sz="3200">
                <a:latin typeface="Calibri"/>
                <a:cs typeface="Calibri"/>
              </a:rPr>
              <a:t>descone</a:t>
            </a:r>
            <a:r>
              <a:rPr dirty="0" sz="3200" spc="-55">
                <a:latin typeface="Calibri"/>
                <a:cs typeface="Calibri"/>
              </a:rPr>
              <a:t>c</a:t>
            </a:r>
            <a:r>
              <a:rPr dirty="0" sz="3200">
                <a:latin typeface="Calibri"/>
                <a:cs typeface="Calibri"/>
              </a:rPr>
              <a:t>tados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ápidamen</a:t>
            </a:r>
            <a:r>
              <a:rPr dirty="0" sz="3200" spc="-5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014" y="5144515"/>
            <a:ext cx="8632190" cy="9531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ts val="3650"/>
              </a:lnSpc>
              <a:spcBef>
                <a:spcPts val="105"/>
              </a:spcBef>
              <a:tabLst>
                <a:tab pos="1276985" algn="l"/>
                <a:tab pos="2096770" algn="l"/>
                <a:tab pos="3988435" algn="l"/>
                <a:tab pos="4973320" algn="l"/>
                <a:tab pos="6703695" algn="l"/>
                <a:tab pos="8102600" algn="l"/>
              </a:tabLst>
            </a:pPr>
            <a:r>
              <a:rPr dirty="0" sz="3200">
                <a:latin typeface="Calibri"/>
                <a:cs typeface="Calibri"/>
              </a:rPr>
              <a:t>como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50">
                <a:latin typeface="Calibri"/>
                <a:cs typeface="Calibri"/>
              </a:rPr>
              <a:t>e</a:t>
            </a:r>
            <a:r>
              <a:rPr dirty="0" sz="3200">
                <a:latin typeface="Calibri"/>
                <a:cs typeface="Calibri"/>
              </a:rPr>
              <a:t>xternos,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también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deben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ser</a:t>
            </a:r>
            <a:endParaRPr sz="3200">
              <a:latin typeface="Calibri"/>
              <a:cs typeface="Calibri"/>
            </a:endParaRPr>
          </a:p>
          <a:p>
            <a:pPr algn="r" marR="11430">
              <a:lnSpc>
                <a:spcPts val="3650"/>
              </a:lnSpc>
              <a:tabLst>
                <a:tab pos="1304290" algn="l"/>
                <a:tab pos="1917064" algn="l"/>
              </a:tabLst>
            </a:pPr>
            <a:r>
              <a:rPr dirty="0" sz="3200">
                <a:latin typeface="Calibri"/>
                <a:cs typeface="Calibri"/>
              </a:rPr>
              <a:t>según	la	</a:t>
            </a:r>
            <a:r>
              <a:rPr dirty="0" sz="3200" spc="-10">
                <a:latin typeface="Calibri"/>
                <a:cs typeface="Calibri"/>
              </a:rPr>
              <a:t>distancia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014" y="6022035"/>
            <a:ext cx="3707129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latin typeface="Calibri"/>
                <a:cs typeface="Calibri"/>
              </a:rPr>
              <a:t>cercanas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40">
                <a:latin typeface="Calibri"/>
                <a:cs typeface="Calibri"/>
              </a:rPr>
              <a:t>generador.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2426" y="115011"/>
            <a:ext cx="729805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Fallas </a:t>
            </a:r>
            <a:r>
              <a:rPr dirty="0" spc="-5"/>
              <a:t>mecánicas</a:t>
            </a:r>
            <a:r>
              <a:rPr dirty="0" spc="-10"/>
              <a:t> </a:t>
            </a:r>
            <a:r>
              <a:rPr dirty="0"/>
              <a:t>en</a:t>
            </a:r>
            <a:r>
              <a:rPr dirty="0" spc="-60"/>
              <a:t> </a:t>
            </a:r>
            <a:r>
              <a:rPr dirty="0"/>
              <a:t>los</a:t>
            </a:r>
            <a:r>
              <a:rPr dirty="0" spc="-10"/>
              <a:t> </a:t>
            </a:r>
            <a:r>
              <a:rPr dirty="0" spc="-15"/>
              <a:t>generadores</a:t>
            </a:r>
            <a:r>
              <a:rPr dirty="0" spc="-10"/>
              <a:t> </a:t>
            </a:r>
            <a:r>
              <a:rPr dirty="0"/>
              <a:t>eléctricos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762000"/>
            <a:ext cx="8686800" cy="5867400"/>
          </a:xfrm>
          <a:custGeom>
            <a:avLst/>
            <a:gdLst/>
            <a:ahLst/>
            <a:cxnLst/>
            <a:rect l="l" t="t" r="r" b="b"/>
            <a:pathLst>
              <a:path w="8686800" h="5867400">
                <a:moveTo>
                  <a:pt x="0" y="0"/>
                </a:moveTo>
                <a:lnTo>
                  <a:pt x="8686800" y="0"/>
                </a:lnTo>
                <a:lnTo>
                  <a:pt x="8686800" y="5867400"/>
                </a:lnTo>
                <a:lnTo>
                  <a:pt x="0" y="58674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769416"/>
            <a:ext cx="8536940" cy="56845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Problemas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lubricación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aceite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Vibraciones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Problemas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cojinetes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Problemas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-10">
                <a:latin typeface="Calibri"/>
                <a:cs typeface="Calibri"/>
              </a:rPr>
              <a:t> sistema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enfriamiento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4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Alta temperatura </a:t>
            </a:r>
            <a:r>
              <a:rPr dirty="0" sz="3200">
                <a:latin typeface="Calibri"/>
                <a:cs typeface="Calibri"/>
              </a:rPr>
              <a:t>en los devanados debido tal </a:t>
            </a:r>
            <a:r>
              <a:rPr dirty="0" sz="3200" spc="-20">
                <a:latin typeface="Calibri"/>
                <a:cs typeface="Calibri"/>
              </a:rPr>
              <a:t>vez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 </a:t>
            </a:r>
            <a:r>
              <a:rPr dirty="0" sz="3200" spc="-10">
                <a:latin typeface="Calibri"/>
                <a:cs typeface="Calibri"/>
              </a:rPr>
              <a:t>falla</a:t>
            </a:r>
            <a:r>
              <a:rPr dirty="0" sz="3200">
                <a:latin typeface="Calibri"/>
                <a:cs typeface="Calibri"/>
              </a:rPr>
              <a:t> parcial en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10">
                <a:latin typeface="Calibri"/>
                <a:cs typeface="Calibri"/>
              </a:rPr>
              <a:t>aislamiento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8705" cy="644969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algn="just" marL="2331720">
              <a:lnSpc>
                <a:spcPct val="100000"/>
              </a:lnSpc>
              <a:spcBef>
                <a:spcPts val="1270"/>
              </a:spcBef>
            </a:pP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Cortocircuitos</a:t>
            </a:r>
            <a:r>
              <a:rPr dirty="0" u="heavy" sz="3000" spc="-6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endParaRPr sz="3000">
              <a:latin typeface="Calibri"/>
              <a:cs typeface="Calibri"/>
            </a:endParaRPr>
          </a:p>
          <a:p>
            <a:pPr algn="just" marL="355600" marR="11430" indent="-342900">
              <a:lnSpc>
                <a:spcPct val="10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10">
                <a:latin typeface="Calibri"/>
                <a:cs typeface="Calibri"/>
              </a:rPr>
              <a:t>devanado </a:t>
            </a:r>
            <a:r>
              <a:rPr dirty="0" sz="3200">
                <a:latin typeface="Calibri"/>
                <a:cs typeface="Calibri"/>
              </a:rPr>
              <a:t>del campo se </a:t>
            </a:r>
            <a:r>
              <a:rPr dirty="0" sz="3200" spc="-15">
                <a:latin typeface="Calibri"/>
                <a:cs typeface="Calibri"/>
              </a:rPr>
              <a:t>encuentra </a:t>
            </a:r>
            <a:r>
              <a:rPr dirty="0" sz="3200">
                <a:latin typeface="Calibri"/>
                <a:cs typeface="Calibri"/>
              </a:rPr>
              <a:t>en el </a:t>
            </a:r>
            <a:r>
              <a:rPr dirty="0" sz="3200" spc="-10">
                <a:latin typeface="Calibri"/>
                <a:cs typeface="Calibri"/>
              </a:rPr>
              <a:t>rotor </a:t>
            </a:r>
            <a:r>
              <a:rPr dirty="0" sz="3200">
                <a:latin typeface="Calibri"/>
                <a:cs typeface="Calibri"/>
              </a:rPr>
              <a:t>y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este </a:t>
            </a:r>
            <a:r>
              <a:rPr dirty="0" sz="3200">
                <a:latin typeface="Calibri"/>
                <a:cs typeface="Calibri"/>
              </a:rPr>
              <a:t>es el </a:t>
            </a:r>
            <a:r>
              <a:rPr dirty="0" sz="3200" spc="-15">
                <a:latin typeface="Calibri"/>
                <a:cs typeface="Calibri"/>
              </a:rPr>
              <a:t>encargado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5">
                <a:latin typeface="Calibri"/>
                <a:cs typeface="Calibri"/>
              </a:rPr>
              <a:t>producir </a:t>
            </a:r>
            <a:r>
              <a:rPr dirty="0" sz="3200">
                <a:latin typeface="Calibri"/>
                <a:cs typeface="Calibri"/>
              </a:rPr>
              <a:t>el flujo principal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40">
                <a:latin typeface="Calibri"/>
                <a:cs typeface="Calibri"/>
              </a:rPr>
              <a:t>generador.</a:t>
            </a:r>
            <a:endParaRPr sz="3200">
              <a:latin typeface="Calibri"/>
              <a:cs typeface="Calibri"/>
            </a:endParaRPr>
          </a:p>
          <a:p>
            <a:pPr algn="just" marL="355600" marR="12065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Este </a:t>
            </a:r>
            <a:r>
              <a:rPr dirty="0" sz="3200" spc="-10">
                <a:latin typeface="Calibri"/>
                <a:cs typeface="Calibri"/>
              </a:rPr>
              <a:t>circuito </a:t>
            </a:r>
            <a:r>
              <a:rPr dirty="0" sz="3200">
                <a:latin typeface="Calibri"/>
                <a:cs typeface="Calibri"/>
              </a:rPr>
              <a:t>se </a:t>
            </a:r>
            <a:r>
              <a:rPr dirty="0" sz="3200" spc="-10">
                <a:latin typeface="Calibri"/>
                <a:cs typeface="Calibri"/>
              </a:rPr>
              <a:t>alimenta </a:t>
            </a:r>
            <a:r>
              <a:rPr dirty="0" sz="3200">
                <a:latin typeface="Calibri"/>
                <a:cs typeface="Calibri"/>
              </a:rPr>
              <a:t>de un </a:t>
            </a:r>
            <a:r>
              <a:rPr dirty="0" sz="3200" spc="-10">
                <a:latin typeface="Calibri"/>
                <a:cs typeface="Calibri"/>
              </a:rPr>
              <a:t>fuente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15">
                <a:latin typeface="Calibri"/>
                <a:cs typeface="Calibri"/>
              </a:rPr>
              <a:t>directa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 </a:t>
            </a:r>
            <a:r>
              <a:rPr dirty="0" sz="3200" spc="-20">
                <a:latin typeface="Calibri"/>
                <a:cs typeface="Calibri"/>
              </a:rPr>
              <a:t>está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totalmente</a:t>
            </a:r>
            <a:r>
              <a:rPr dirty="0" sz="3200" spc="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aislado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 </a:t>
            </a:r>
            <a:r>
              <a:rPr dirty="0" sz="3200" spc="-10">
                <a:latin typeface="Calibri"/>
                <a:cs typeface="Calibri"/>
              </a:rPr>
              <a:t>tierra.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Una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avería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produce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ningún</a:t>
            </a:r>
            <a:r>
              <a:rPr dirty="0" sz="3200" spc="7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problema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dado que la </a:t>
            </a:r>
            <a:r>
              <a:rPr dirty="0" sz="3200" spc="-5">
                <a:latin typeface="Calibri"/>
                <a:cs typeface="Calibri"/>
              </a:rPr>
              <a:t>corriente </a:t>
            </a:r>
            <a:r>
              <a:rPr dirty="0" sz="3200">
                <a:latin typeface="Calibri"/>
                <a:cs typeface="Calibri"/>
              </a:rPr>
              <a:t>no tiene por donde </a:t>
            </a:r>
            <a:r>
              <a:rPr dirty="0" sz="3200" spc="-5">
                <a:latin typeface="Calibri"/>
                <a:cs typeface="Calibri"/>
              </a:rPr>
              <a:t>regresar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circuito,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dos</a:t>
            </a:r>
            <a:r>
              <a:rPr dirty="0" sz="3200" spc="-10">
                <a:latin typeface="Calibri"/>
                <a:cs typeface="Calibri"/>
              </a:rPr>
              <a:t> averías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si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peligrosas.</a:t>
            </a:r>
            <a:endParaRPr sz="32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La </a:t>
            </a:r>
            <a:r>
              <a:rPr dirty="0" sz="3200" spc="-10">
                <a:latin typeface="Calibri"/>
                <a:cs typeface="Calibri"/>
              </a:rPr>
              <a:t>primera avería </a:t>
            </a:r>
            <a:r>
              <a:rPr dirty="0" sz="3200">
                <a:latin typeface="Calibri"/>
                <a:cs typeface="Calibri"/>
              </a:rPr>
              <a:t>en el </a:t>
            </a:r>
            <a:r>
              <a:rPr dirty="0" sz="3200" spc="-10">
                <a:latin typeface="Calibri"/>
                <a:cs typeface="Calibri"/>
              </a:rPr>
              <a:t>rotor </a:t>
            </a:r>
            <a:r>
              <a:rPr dirty="0" sz="3200">
                <a:latin typeface="Calibri"/>
                <a:cs typeface="Calibri"/>
              </a:rPr>
              <a:t>solo es </a:t>
            </a:r>
            <a:r>
              <a:rPr dirty="0" sz="3200" spc="-5">
                <a:latin typeface="Calibri"/>
                <a:cs typeface="Calibri"/>
              </a:rPr>
              <a:t>señalizada </a:t>
            </a:r>
            <a:r>
              <a:rPr dirty="0" sz="3200">
                <a:latin typeface="Calibri"/>
                <a:cs typeface="Calibri"/>
              </a:rPr>
              <a:t>al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40">
                <a:latin typeface="Calibri"/>
                <a:cs typeface="Calibri"/>
              </a:rPr>
              <a:t>operador,</a:t>
            </a:r>
            <a:r>
              <a:rPr dirty="0" sz="3200" spc="64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pero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segunda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avería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debe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ser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desconectada.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1842" y="711"/>
            <a:ext cx="742188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6880" algn="l"/>
              </a:tabLst>
            </a:pPr>
            <a:r>
              <a:rPr dirty="0"/>
              <a:t>Consecuencias de	los</a:t>
            </a:r>
            <a:r>
              <a:rPr dirty="0" spc="-10"/>
              <a:t> cortocircuitos</a:t>
            </a:r>
            <a:r>
              <a:rPr dirty="0" spc="-90"/>
              <a:t>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/>
              <a:t>el</a:t>
            </a:r>
            <a:r>
              <a:rPr dirty="0" spc="-15"/>
              <a:t> rotor</a:t>
            </a:r>
          </a:p>
        </p:txBody>
      </p:sp>
      <p:sp>
        <p:nvSpPr>
          <p:cNvPr id="3" name="object 3"/>
          <p:cNvSpPr/>
          <p:nvPr/>
        </p:nvSpPr>
        <p:spPr>
          <a:xfrm>
            <a:off x="147828" y="609600"/>
            <a:ext cx="5796280" cy="6096000"/>
          </a:xfrm>
          <a:custGeom>
            <a:avLst/>
            <a:gdLst/>
            <a:ahLst/>
            <a:cxnLst/>
            <a:rect l="l" t="t" r="r" b="b"/>
            <a:pathLst>
              <a:path w="5796280" h="6096000">
                <a:moveTo>
                  <a:pt x="0" y="0"/>
                </a:moveTo>
                <a:lnTo>
                  <a:pt x="5795772" y="0"/>
                </a:lnTo>
                <a:lnTo>
                  <a:pt x="5795772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263" y="626160"/>
            <a:ext cx="5641340" cy="5954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762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circuito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campo no tiene falla</a:t>
            </a:r>
            <a:r>
              <a:rPr dirty="0" sz="2200" spc="-5">
                <a:latin typeface="Calibri"/>
                <a:cs typeface="Calibri"/>
              </a:rPr>
              <a:t>, el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flujo se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distribuye uniformemente</a:t>
            </a:r>
            <a:r>
              <a:rPr dirty="0" sz="2200" spc="-10">
                <a:latin typeface="Calibri"/>
                <a:cs typeface="Calibri"/>
              </a:rPr>
              <a:t>, </a:t>
            </a:r>
            <a:r>
              <a:rPr dirty="0" sz="2200" spc="-5">
                <a:latin typeface="Calibri"/>
                <a:cs typeface="Calibri"/>
              </a:rPr>
              <a:t>lo mismo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ocurre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sola </a:t>
            </a:r>
            <a:r>
              <a:rPr dirty="0" sz="2200" spc="-10">
                <a:latin typeface="Calibri"/>
                <a:cs typeface="Calibri"/>
              </a:rPr>
              <a:t>avería.</a:t>
            </a:r>
            <a:endParaRPr sz="22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ocurren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dos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más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averías</a:t>
            </a:r>
            <a:r>
              <a:rPr dirty="0" u="heavy" sz="2200" spc="484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200" spc="484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rotor</a:t>
            </a:r>
            <a:r>
              <a:rPr dirty="0" sz="2200" spc="-10">
                <a:latin typeface="Calibri"/>
                <a:cs typeface="Calibri"/>
              </a:rPr>
              <a:t>, varias espiras </a:t>
            </a:r>
            <a:r>
              <a:rPr dirty="0" sz="2200" spc="-5">
                <a:latin typeface="Calibri"/>
                <a:cs typeface="Calibri"/>
              </a:rPr>
              <a:t>del </a:t>
            </a:r>
            <a:r>
              <a:rPr dirty="0" sz="2200" spc="-10">
                <a:latin typeface="Calibri"/>
                <a:cs typeface="Calibri"/>
              </a:rPr>
              <a:t>devanado </a:t>
            </a:r>
            <a:r>
              <a:rPr dirty="0" sz="2200" spc="-15">
                <a:latin typeface="Calibri"/>
                <a:cs typeface="Calibri"/>
              </a:rPr>
              <a:t>entran </a:t>
            </a: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cortocircuito,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flujo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distribuyen</a:t>
            </a:r>
            <a:r>
              <a:rPr dirty="0" u="heavy" sz="2200" spc="48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manera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desequilibrada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0">
                <a:latin typeface="Calibri"/>
                <a:cs typeface="Calibri"/>
              </a:rPr>
              <a:t>rotor.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El desequilibrio en el flujo principal </a:t>
            </a:r>
            <a:r>
              <a:rPr dirty="0" sz="2200" spc="-15">
                <a:latin typeface="Calibri"/>
                <a:cs typeface="Calibri"/>
              </a:rPr>
              <a:t>generará </a:t>
            </a:r>
            <a:r>
              <a:rPr dirty="0" sz="2200" spc="-10">
                <a:latin typeface="Calibri"/>
                <a:cs typeface="Calibri"/>
              </a:rPr>
              <a:t> fuerzas </a:t>
            </a:r>
            <a:r>
              <a:rPr dirty="0" sz="2200" spc="-5">
                <a:latin typeface="Calibri"/>
                <a:cs typeface="Calibri"/>
              </a:rPr>
              <a:t>no </a:t>
            </a:r>
            <a:r>
              <a:rPr dirty="0" sz="2200" spc="-10">
                <a:latin typeface="Calibri"/>
                <a:cs typeface="Calibri"/>
              </a:rPr>
              <a:t>uniformes, </a:t>
            </a:r>
            <a:r>
              <a:rPr dirty="0" sz="2200" spc="-15">
                <a:latin typeface="Calibri"/>
                <a:cs typeface="Calibri"/>
              </a:rPr>
              <a:t>provocando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vibraciones </a:t>
            </a:r>
            <a:r>
              <a:rPr dirty="0" sz="2200" spc="-484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 en el caso más </a:t>
            </a:r>
            <a:r>
              <a:rPr dirty="0" sz="2200" spc="-10">
                <a:latin typeface="Calibri"/>
                <a:cs typeface="Calibri"/>
              </a:rPr>
              <a:t>crítico </a:t>
            </a: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 spc="-10">
                <a:latin typeface="Calibri"/>
                <a:cs typeface="Calibri"/>
              </a:rPr>
              <a:t>desplazará </a:t>
            </a:r>
            <a:r>
              <a:rPr dirty="0" sz="2200" spc="-5">
                <a:latin typeface="Calibri"/>
                <a:cs typeface="Calibri"/>
              </a:rPr>
              <a:t>al </a:t>
            </a:r>
            <a:r>
              <a:rPr dirty="0" sz="2200" spc="-10">
                <a:latin typeface="Calibri"/>
                <a:cs typeface="Calibri"/>
              </a:rPr>
              <a:t>rotor 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su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eje.</a:t>
            </a:r>
            <a:endParaRPr sz="2200">
              <a:latin typeface="Calibri"/>
              <a:cs typeface="Calibri"/>
            </a:endParaRPr>
          </a:p>
          <a:p>
            <a:pPr algn="just" marL="355600" marR="825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magnitud de las vibraciones dependerán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la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espiras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involucradas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el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</a:t>
            </a:r>
            <a:r>
              <a:rPr dirty="0" sz="2200" spc="25" b="1" i="1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entre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otros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factores.</a:t>
            </a:r>
            <a:endParaRPr sz="2200">
              <a:latin typeface="Calibri"/>
              <a:cs typeface="Calibri"/>
            </a:endParaRPr>
          </a:p>
          <a:p>
            <a:pPr algn="just" marL="355600" marR="889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cojinetes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los anillos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rodantes</a:t>
            </a:r>
            <a:r>
              <a:rPr dirty="0" sz="2200" spc="-10">
                <a:latin typeface="Calibri"/>
                <a:cs typeface="Calibri"/>
              </a:rPr>
              <a:t>, </a:t>
            </a:r>
            <a:r>
              <a:rPr dirty="0" sz="2200" spc="-5">
                <a:latin typeface="Calibri"/>
                <a:cs typeface="Calibri"/>
              </a:rPr>
              <a:t>así como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escobillas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reducir</a:t>
            </a:r>
            <a:r>
              <a:rPr dirty="0" u="heavy" sz="2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vida</a:t>
            </a:r>
            <a:r>
              <a:rPr dirty="0" u="heavy" sz="22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útil</a:t>
            </a:r>
            <a:r>
              <a:rPr dirty="0" sz="2200" spc="-5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21945">
              <a:lnSpc>
                <a:spcPct val="100000"/>
              </a:lnSpc>
              <a:spcBef>
                <a:spcPts val="530"/>
              </a:spcBef>
            </a:pPr>
            <a:r>
              <a:rPr dirty="0" sz="1500" spc="-10" b="1">
                <a:latin typeface="Calibri"/>
                <a:cs typeface="Calibri"/>
              </a:rPr>
              <a:t>Fuente</a:t>
            </a:r>
            <a:r>
              <a:rPr dirty="0" sz="1500" spc="-10">
                <a:latin typeface="Calibri"/>
                <a:cs typeface="Calibri"/>
              </a:rPr>
              <a:t>: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Protección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y </a:t>
            </a:r>
            <a:r>
              <a:rPr dirty="0" sz="1500" spc="-15">
                <a:latin typeface="Calibri"/>
                <a:cs typeface="Calibri"/>
              </a:rPr>
              <a:t>Transformadores.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7474" y="624578"/>
            <a:ext cx="2920494" cy="2670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2028" y="3440245"/>
            <a:ext cx="3011877" cy="3211503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7430" y="2836301"/>
              <a:ext cx="4942485" cy="37028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31140" y="595680"/>
            <a:ext cx="8684895" cy="438594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just" marL="355600" marR="5080" indent="-342900">
              <a:lnSpc>
                <a:spcPct val="90000"/>
              </a:lnSpc>
              <a:spcBef>
                <a:spcPts val="3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Cuando </a:t>
            </a:r>
            <a:r>
              <a:rPr dirty="0" sz="2000" spc="-10">
                <a:latin typeface="Calibri"/>
                <a:cs typeface="Calibri"/>
              </a:rPr>
              <a:t>ocurre </a:t>
            </a:r>
            <a:r>
              <a:rPr dirty="0" sz="2000">
                <a:latin typeface="Calibri"/>
                <a:cs typeface="Calibri"/>
              </a:rPr>
              <a:t>un </a:t>
            </a:r>
            <a:r>
              <a:rPr dirty="0" sz="2000" spc="-5">
                <a:latin typeface="Calibri"/>
                <a:cs typeface="Calibri"/>
              </a:rPr>
              <a:t>cortocircuito </a:t>
            </a:r>
            <a:r>
              <a:rPr dirty="0" sz="2000">
                <a:latin typeface="Calibri"/>
                <a:cs typeface="Calibri"/>
              </a:rPr>
              <a:t>en los bornes de un </a:t>
            </a:r>
            <a:r>
              <a:rPr dirty="0" sz="2000" spc="-20">
                <a:latin typeface="Calibri"/>
                <a:cs typeface="Calibri"/>
              </a:rPr>
              <a:t>generador, </a:t>
            </a:r>
            <a:r>
              <a:rPr dirty="0" sz="2000">
                <a:latin typeface="Calibri"/>
                <a:cs typeface="Calibri"/>
              </a:rPr>
              <a:t>las </a:t>
            </a:r>
            <a:r>
              <a:rPr dirty="0" sz="2000" spc="-5">
                <a:latin typeface="Calibri"/>
                <a:cs typeface="Calibri"/>
              </a:rPr>
              <a:t>corriente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inicialmente </a:t>
            </a:r>
            <a:r>
              <a:rPr dirty="0" sz="2000" spc="-10">
                <a:latin typeface="Calibri"/>
                <a:cs typeface="Calibri"/>
              </a:rPr>
              <a:t>están caracterizadas </a:t>
            </a:r>
            <a:r>
              <a:rPr dirty="0" sz="2000">
                <a:latin typeface="Calibri"/>
                <a:cs typeface="Calibri"/>
              </a:rPr>
              <a:t>por la </a:t>
            </a:r>
            <a:r>
              <a:rPr dirty="0" sz="2000" spc="-15">
                <a:latin typeface="Calibri"/>
                <a:cs typeface="Calibri"/>
              </a:rPr>
              <a:t>fem </a:t>
            </a:r>
            <a:r>
              <a:rPr dirty="0" sz="2000">
                <a:latin typeface="Calibri"/>
                <a:cs typeface="Calibri"/>
              </a:rPr>
              <a:t>o </a:t>
            </a:r>
            <a:r>
              <a:rPr dirty="0" sz="2000" spc="-5">
                <a:latin typeface="Calibri"/>
                <a:cs typeface="Calibri"/>
              </a:rPr>
              <a:t>reactancias </a:t>
            </a:r>
            <a:r>
              <a:rPr dirty="0" sz="2000" spc="-10">
                <a:latin typeface="Calibri"/>
                <a:cs typeface="Calibri"/>
              </a:rPr>
              <a:t>subtrasientes </a:t>
            </a:r>
            <a:r>
              <a:rPr dirty="0" sz="2000">
                <a:latin typeface="Calibri"/>
                <a:cs typeface="Calibri"/>
              </a:rPr>
              <a:t>y son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altas, </a:t>
            </a:r>
            <a:r>
              <a:rPr dirty="0" sz="2000" spc="-10">
                <a:latin typeface="Calibri"/>
                <a:cs typeface="Calibri"/>
              </a:rPr>
              <a:t>mientras </a:t>
            </a:r>
            <a:r>
              <a:rPr dirty="0" sz="2000">
                <a:latin typeface="Calibri"/>
                <a:cs typeface="Calibri"/>
              </a:rPr>
              <a:t>que a los 5 ciclos </a:t>
            </a:r>
            <a:r>
              <a:rPr dirty="0" sz="2000" spc="-20">
                <a:latin typeface="Calibri"/>
                <a:cs typeface="Calibri"/>
              </a:rPr>
              <a:t>ya </a:t>
            </a:r>
            <a:r>
              <a:rPr dirty="0" sz="2000">
                <a:latin typeface="Calibri"/>
                <a:cs typeface="Calibri"/>
              </a:rPr>
              <a:t>disminuyen y pasan al </a:t>
            </a:r>
            <a:r>
              <a:rPr dirty="0" sz="2000" spc="-10">
                <a:latin typeface="Calibri"/>
                <a:cs typeface="Calibri"/>
              </a:rPr>
              <a:t>estado trasiente. </a:t>
            </a:r>
            <a:r>
              <a:rPr dirty="0" sz="2000">
                <a:latin typeface="Calibri"/>
                <a:cs typeface="Calibri"/>
              </a:rPr>
              <a:t>En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estos </a:t>
            </a:r>
            <a:r>
              <a:rPr dirty="0" sz="2000">
                <a:latin typeface="Calibri"/>
                <a:cs typeface="Calibri"/>
              </a:rPr>
              <a:t>dos </a:t>
            </a:r>
            <a:r>
              <a:rPr dirty="0" sz="2000" spc="-10">
                <a:latin typeface="Calibri"/>
                <a:cs typeface="Calibri"/>
              </a:rPr>
              <a:t>momentos </a:t>
            </a:r>
            <a:r>
              <a:rPr dirty="0" sz="2000">
                <a:latin typeface="Calibri"/>
                <a:cs typeface="Calibri"/>
              </a:rPr>
              <a:t>las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corrientes </a:t>
            </a:r>
            <a:r>
              <a:rPr dirty="0" sz="2000">
                <a:latin typeface="Calibri"/>
                <a:cs typeface="Calibri"/>
              </a:rPr>
              <a:t>poseen </a:t>
            </a:r>
            <a:r>
              <a:rPr dirty="0" sz="2000" spc="-10">
                <a:latin typeface="Calibri"/>
                <a:cs typeface="Calibri"/>
              </a:rPr>
              <a:t>valores </a:t>
            </a:r>
            <a:r>
              <a:rPr dirty="0" sz="2000">
                <a:latin typeface="Calibri"/>
                <a:cs typeface="Calibri"/>
              </a:rPr>
              <a:t>por encima de la </a:t>
            </a:r>
            <a:r>
              <a:rPr dirty="0" sz="2000" spc="-5">
                <a:latin typeface="Calibri"/>
                <a:cs typeface="Calibri"/>
              </a:rPr>
              <a:t>nominal </a:t>
            </a:r>
            <a:r>
              <a:rPr dirty="0" sz="2000">
                <a:latin typeface="Calibri"/>
                <a:cs typeface="Calibri"/>
              </a:rPr>
              <a:t>del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generador.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2350"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Luego</a:t>
            </a:r>
            <a:r>
              <a:rPr dirty="0" sz="2000" spc="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30</a:t>
            </a:r>
            <a:r>
              <a:rPr dirty="0" sz="2000" spc="1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ciclos</a:t>
            </a:r>
            <a:r>
              <a:rPr dirty="0" sz="2000" spc="114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(0.5</a:t>
            </a:r>
            <a:r>
              <a:rPr dirty="0" sz="2000" spc="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segundos)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máquina</a:t>
            </a:r>
            <a:r>
              <a:rPr dirty="0" sz="2000" spc="1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está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su</a:t>
            </a:r>
            <a:r>
              <a:rPr dirty="0" sz="2000" spc="12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estado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sincrónico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11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las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ts val="2280"/>
              </a:lnSpc>
            </a:pPr>
            <a:r>
              <a:rPr dirty="0" sz="2000" spc="-5">
                <a:latin typeface="Calibri"/>
                <a:cs typeface="Calibri"/>
              </a:rPr>
              <a:t>corrientes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pueden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muy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bajas.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>
              <a:latin typeface="Calibri"/>
              <a:cs typeface="Calibri"/>
            </a:endParaRPr>
          </a:p>
          <a:p>
            <a:pPr algn="just" marL="355600" marR="5645785" indent="-342900">
              <a:lnSpc>
                <a:spcPct val="11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-5">
                <a:latin typeface="Calibri"/>
                <a:cs typeface="Calibri"/>
              </a:rPr>
              <a:t>cortocircuitos </a:t>
            </a:r>
            <a:r>
              <a:rPr dirty="0" sz="2000">
                <a:latin typeface="Calibri"/>
                <a:cs typeface="Calibri"/>
              </a:rPr>
              <a:t>pueden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trifásicos </a:t>
            </a:r>
            <a:r>
              <a:rPr dirty="0" sz="2000">
                <a:latin typeface="Calibri"/>
                <a:cs typeface="Calibri"/>
              </a:rPr>
              <a:t>, </a:t>
            </a:r>
            <a:r>
              <a:rPr dirty="0" sz="2000" spc="-5">
                <a:latin typeface="Calibri"/>
                <a:cs typeface="Calibri"/>
              </a:rPr>
              <a:t>bifásicos</a:t>
            </a:r>
            <a:r>
              <a:rPr dirty="0" sz="2000">
                <a:latin typeface="Calibri"/>
                <a:cs typeface="Calibri"/>
              </a:rPr>
              <a:t> y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monofásicos</a:t>
            </a:r>
            <a:r>
              <a:rPr dirty="0" sz="2000">
                <a:latin typeface="Calibri"/>
                <a:cs typeface="Calibri"/>
              </a:rPr>
              <a:t> 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tierra, </a:t>
            </a:r>
            <a:r>
              <a:rPr dirty="0" sz="2000">
                <a:latin typeface="Calibri"/>
                <a:cs typeface="Calibri"/>
              </a:rPr>
              <a:t> cualquier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ellos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graves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generador.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5291429"/>
            <a:ext cx="2932430" cy="1367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1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caso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cortocircuitos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asimétricos </a:t>
            </a:r>
            <a:r>
              <a:rPr dirty="0" sz="2000">
                <a:latin typeface="Calibri"/>
                <a:cs typeface="Calibri"/>
              </a:rPr>
              <a:t>las </a:t>
            </a:r>
            <a:r>
              <a:rPr dirty="0" sz="2000" spc="-5">
                <a:latin typeface="Calibri"/>
                <a:cs typeface="Calibri"/>
              </a:rPr>
              <a:t>corriente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poseen </a:t>
            </a:r>
            <a:r>
              <a:rPr dirty="0" sz="2000" spc="-5">
                <a:latin typeface="Calibri"/>
                <a:cs typeface="Calibri"/>
              </a:rPr>
              <a:t>componentes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secuencias.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6575" y="6350000"/>
            <a:ext cx="4505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IEEE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tutorial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Synchronous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Generators,1995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00936" y="711"/>
            <a:ext cx="626999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Cortocircuito</a:t>
            </a:r>
            <a:r>
              <a:rPr dirty="0" spc="-60"/>
              <a:t> </a:t>
            </a:r>
            <a:r>
              <a:rPr dirty="0"/>
              <a:t>en</a:t>
            </a:r>
            <a:r>
              <a:rPr dirty="0" spc="-5"/>
              <a:t> </a:t>
            </a:r>
            <a:r>
              <a:rPr dirty="0"/>
              <a:t>un</a:t>
            </a:r>
            <a:r>
              <a:rPr dirty="0" spc="-5"/>
              <a:t> </a:t>
            </a:r>
            <a:r>
              <a:rPr dirty="0" spc="-10"/>
              <a:t>Generador</a:t>
            </a:r>
            <a:r>
              <a:rPr dirty="0" spc="-5"/>
              <a:t> </a:t>
            </a:r>
            <a:r>
              <a:rPr dirty="0"/>
              <a:t>Eléctrico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2797175" marR="5080" indent="-275971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Componentes</a:t>
            </a:r>
            <a:r>
              <a:rPr dirty="0" spc="-5"/>
              <a:t> </a:t>
            </a:r>
            <a:r>
              <a:rPr dirty="0"/>
              <a:t>de corriente</a:t>
            </a:r>
            <a:r>
              <a:rPr dirty="0" spc="-50"/>
              <a:t> </a:t>
            </a:r>
            <a:r>
              <a:rPr dirty="0" spc="-10"/>
              <a:t>directa</a:t>
            </a:r>
            <a:r>
              <a:rPr dirty="0"/>
              <a:t> en las</a:t>
            </a:r>
            <a:r>
              <a:rPr dirty="0" spc="-5"/>
              <a:t> corrientes </a:t>
            </a:r>
            <a:r>
              <a:rPr dirty="0" u="none" spc="-660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cortocircutos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99490"/>
            <a:ext cx="8685530" cy="3775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635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Cuando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ocurren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cortocircuitos</a:t>
            </a:r>
            <a:r>
              <a:rPr dirty="0" sz="3000" spc="-5">
                <a:latin typeface="Calibri"/>
                <a:cs typeface="Calibri"/>
              </a:rPr>
              <a:t> 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común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corrientes</a:t>
            </a:r>
            <a:r>
              <a:rPr dirty="0" sz="3000" spc="4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desplacen</a:t>
            </a:r>
            <a:r>
              <a:rPr dirty="0" sz="3000" spc="48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 spc="484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uno</a:t>
            </a:r>
            <a:r>
              <a:rPr dirty="0" sz="3000" spc="4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4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 spc="4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ejes.</a:t>
            </a:r>
            <a:r>
              <a:rPr dirty="0" sz="3000" spc="5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Esto</a:t>
            </a:r>
            <a:r>
              <a:rPr dirty="0" sz="3000" spc="47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 </a:t>
            </a:r>
            <a:r>
              <a:rPr dirty="0" sz="3000" spc="-67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una </a:t>
            </a:r>
            <a:r>
              <a:rPr dirty="0" sz="3000" spc="-10">
                <a:latin typeface="Calibri"/>
                <a:cs typeface="Calibri"/>
              </a:rPr>
              <a:t>componente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15">
                <a:latin typeface="Calibri"/>
                <a:cs typeface="Calibri"/>
              </a:rPr>
              <a:t>directa </a:t>
            </a:r>
            <a:r>
              <a:rPr dirty="0" sz="3000" spc="-5">
                <a:latin typeface="Calibri"/>
                <a:cs typeface="Calibri"/>
              </a:rPr>
              <a:t>que se le adiciona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señal.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Este</a:t>
            </a:r>
            <a:r>
              <a:rPr dirty="0" sz="3000" spc="-15">
                <a:latin typeface="Calibri"/>
                <a:cs typeface="Calibri"/>
              </a:rPr>
              <a:t> desplazamiento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 ocurrir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 cualquier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fases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</a:t>
            </a:r>
            <a:r>
              <a:rPr dirty="0" sz="3000">
                <a:latin typeface="Calibri"/>
                <a:cs typeface="Calibri"/>
              </a:rPr>
              <a:t> ser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positivo</a:t>
            </a:r>
            <a:r>
              <a:rPr dirty="0" sz="3000" spc="-5">
                <a:latin typeface="Calibri"/>
                <a:cs typeface="Calibri"/>
              </a:rPr>
              <a:t> o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negativo, 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dependiendo del ángulo de la </a:t>
            </a:r>
            <a:r>
              <a:rPr dirty="0" sz="3000" spc="-10">
                <a:latin typeface="Calibri"/>
                <a:cs typeface="Calibri"/>
              </a:rPr>
              <a:t>tensión </a:t>
            </a:r>
            <a:r>
              <a:rPr dirty="0" sz="3000">
                <a:latin typeface="Calibri"/>
                <a:cs typeface="Calibri"/>
              </a:rPr>
              <a:t>en el </a:t>
            </a:r>
            <a:r>
              <a:rPr dirty="0" sz="3000" spc="-10">
                <a:latin typeface="Calibri"/>
                <a:cs typeface="Calibri"/>
              </a:rPr>
              <a:t>momento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avería.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5779" y="4645669"/>
            <a:ext cx="4439881" cy="167180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70375" y="6350000"/>
            <a:ext cx="4505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IEEE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tutorial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Synchronous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Generators,1995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806195"/>
            <a:ext cx="8903335" cy="5931535"/>
            <a:chOff x="120395" y="806195"/>
            <a:chExt cx="8903335" cy="5931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7449" y="2597342"/>
              <a:ext cx="4143890" cy="37041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838199"/>
              <a:ext cx="8839200" cy="5867400"/>
            </a:xfrm>
            <a:custGeom>
              <a:avLst/>
              <a:gdLst/>
              <a:ahLst/>
              <a:cxnLst/>
              <a:rect l="l" t="t" r="r" b="b"/>
              <a:pathLst>
                <a:path w="8839200" h="5867400">
                  <a:moveTo>
                    <a:pt x="0" y="0"/>
                  </a:moveTo>
                  <a:lnTo>
                    <a:pt x="8839200" y="0"/>
                  </a:lnTo>
                  <a:lnTo>
                    <a:pt x="8839200" y="5867400"/>
                  </a:lnTo>
                  <a:lnTo>
                    <a:pt x="0" y="58674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31140" y="0"/>
            <a:ext cx="8682990" cy="6671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029585" marR="300990" indent="-2785110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luego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disparo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3000" spc="-665" b="1"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protecciones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3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Cuando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disparan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protecciones,</a:t>
            </a:r>
            <a:r>
              <a:rPr dirty="0" sz="3200" spc="7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corrientes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proveniente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sistema</a:t>
            </a:r>
            <a:r>
              <a:rPr dirty="0" sz="3200" spc="-5">
                <a:latin typeface="Calibri"/>
                <a:cs typeface="Calibri"/>
              </a:rPr>
              <a:t> desaparecen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rápidamente, </a:t>
            </a:r>
            <a:r>
              <a:rPr dirty="0" sz="3200" spc="-15">
                <a:latin typeface="Calibri"/>
                <a:cs typeface="Calibri"/>
              </a:rPr>
              <a:t>pero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5">
                <a:latin typeface="Calibri"/>
                <a:cs typeface="Calibri"/>
              </a:rPr>
              <a:t>corrientes </a:t>
            </a:r>
            <a:r>
              <a:rPr dirty="0" sz="3200" spc="-15">
                <a:latin typeface="Calibri"/>
                <a:cs typeface="Calibri"/>
              </a:rPr>
              <a:t>proveniente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permanecen.</a:t>
            </a:r>
            <a:endParaRPr sz="3200">
              <a:latin typeface="Calibri"/>
              <a:cs typeface="Calibri"/>
            </a:endParaRPr>
          </a:p>
          <a:p>
            <a:pPr marL="355600" marR="3891279" indent="-342900">
              <a:lnSpc>
                <a:spcPct val="110000"/>
              </a:lnSpc>
              <a:buFont typeface="Arial MT"/>
              <a:buChar char="•"/>
              <a:tabLst>
                <a:tab pos="354965" algn="l"/>
                <a:tab pos="355600" algn="l"/>
                <a:tab pos="955675" algn="l"/>
                <a:tab pos="998855" algn="l"/>
                <a:tab pos="1262380" algn="l"/>
                <a:tab pos="1434465" algn="l"/>
                <a:tab pos="2508885" algn="l"/>
                <a:tab pos="2792730" algn="l"/>
                <a:tab pos="3336925" algn="l"/>
                <a:tab pos="3387090" algn="l"/>
                <a:tab pos="4171950" algn="l"/>
              </a:tabLst>
            </a:pPr>
            <a:r>
              <a:rPr dirty="0" sz="3200">
                <a:latin typeface="Calibri"/>
                <a:cs typeface="Calibri"/>
              </a:rPr>
              <a:t>La		</a:t>
            </a:r>
            <a:r>
              <a:rPr dirty="0" sz="3200" spc="-10">
                <a:latin typeface="Calibri"/>
                <a:cs typeface="Calibri"/>
              </a:rPr>
              <a:t>energía	</a:t>
            </a:r>
            <a:r>
              <a:rPr dirty="0" sz="3200">
                <a:latin typeface="Calibri"/>
                <a:cs typeface="Calibri"/>
              </a:rPr>
              <a:t>almacenada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	el		</a:t>
            </a:r>
            <a:r>
              <a:rPr dirty="0" sz="3200" spc="-10">
                <a:latin typeface="Calibri"/>
                <a:cs typeface="Calibri"/>
              </a:rPr>
              <a:t>generador permite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		aunque	se	</a:t>
            </a:r>
            <a:r>
              <a:rPr dirty="0" sz="3200" spc="-10">
                <a:latin typeface="Calibri"/>
                <a:cs typeface="Calibri"/>
              </a:rPr>
              <a:t>dispare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campo y el </a:t>
            </a:r>
            <a:r>
              <a:rPr dirty="0" sz="3200" spc="-35">
                <a:latin typeface="Calibri"/>
                <a:cs typeface="Calibri"/>
              </a:rPr>
              <a:t>interruptor, 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			</a:t>
            </a:r>
            <a:r>
              <a:rPr dirty="0" sz="3200" spc="-5">
                <a:latin typeface="Calibri"/>
                <a:cs typeface="Calibri"/>
              </a:rPr>
              <a:t>corrientes		</a:t>
            </a:r>
            <a:r>
              <a:rPr dirty="0" sz="3200">
                <a:latin typeface="Calibri"/>
                <a:cs typeface="Calibri"/>
              </a:rPr>
              <a:t>en	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desaparecen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instantáneamente.</a:t>
            </a:r>
            <a:endParaRPr sz="3200">
              <a:latin typeface="Calibri"/>
              <a:cs typeface="Calibri"/>
            </a:endParaRPr>
          </a:p>
          <a:p>
            <a:pPr marL="4051300">
              <a:lnSpc>
                <a:spcPts val="1375"/>
              </a:lnSpc>
            </a:pPr>
            <a:r>
              <a:rPr dirty="0" sz="1200" spc="-5" b="1">
                <a:latin typeface="Calibri"/>
                <a:cs typeface="Calibri"/>
              </a:rPr>
              <a:t>Fuente: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IEEE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tutorial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Synchronous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Generators,1995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3397" y="0"/>
            <a:ext cx="8150225" cy="33185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985">
              <a:lnSpc>
                <a:spcPct val="100000"/>
              </a:lnSpc>
              <a:spcBef>
                <a:spcPts val="100"/>
              </a:spcBef>
            </a:pPr>
            <a:r>
              <a:rPr dirty="0" u="heavy" sz="5400" spc="-1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Tema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26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V.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Métodos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 </a:t>
            </a:r>
            <a:r>
              <a:rPr dirty="0" u="none" sz="5400" spc="5">
                <a:solidFill>
                  <a:srgbClr val="FF0000"/>
                </a:solid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 </a:t>
            </a:r>
            <a:r>
              <a:rPr dirty="0" u="heavy" sz="5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Defectos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y </a:t>
            </a:r>
            <a:r>
              <a:rPr dirty="0" u="none" sz="5400" spc="-1210">
                <a:solidFill>
                  <a:srgbClr val="FF0000"/>
                </a:solid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Regímenes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Anormales</a:t>
            </a:r>
            <a:endParaRPr sz="5400"/>
          </a:p>
          <a:p>
            <a:pPr algn="ctr" marR="635">
              <a:lnSpc>
                <a:spcPct val="100000"/>
              </a:lnSpc>
              <a:spcBef>
                <a:spcPts val="5"/>
              </a:spcBef>
            </a:pP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en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Generadores</a:t>
            </a:r>
            <a:r>
              <a:rPr dirty="0" u="heavy" sz="5400" spc="-114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Eléctricos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280415" y="3252215"/>
            <a:ext cx="8787765" cy="3453765"/>
          </a:xfrm>
          <a:custGeom>
            <a:avLst/>
            <a:gdLst/>
            <a:ahLst/>
            <a:cxnLst/>
            <a:rect l="l" t="t" r="r" b="b"/>
            <a:pathLst>
              <a:path w="8787765" h="3453765">
                <a:moveTo>
                  <a:pt x="0" y="0"/>
                </a:moveTo>
                <a:lnTo>
                  <a:pt x="8787384" y="0"/>
                </a:lnTo>
                <a:lnTo>
                  <a:pt x="8787384" y="3453384"/>
                </a:lnTo>
                <a:lnTo>
                  <a:pt x="0" y="3453384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9765" y="3198367"/>
            <a:ext cx="8631555" cy="34550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695"/>
              </a:spcBef>
            </a:pPr>
            <a:r>
              <a:rPr dirty="0" sz="2500" spc="-5">
                <a:latin typeface="Calibri"/>
                <a:cs typeface="Calibri"/>
              </a:rPr>
              <a:t>Cada uno de los </a:t>
            </a:r>
            <a:r>
              <a:rPr dirty="0" sz="2500" spc="-15">
                <a:latin typeface="Calibri"/>
                <a:cs typeface="Calibri"/>
              </a:rPr>
              <a:t>Defectos </a:t>
            </a:r>
            <a:r>
              <a:rPr dirty="0" sz="2500" spc="-5">
                <a:latin typeface="Calibri"/>
                <a:cs typeface="Calibri"/>
              </a:rPr>
              <a:t>o </a:t>
            </a:r>
            <a:r>
              <a:rPr dirty="0" sz="2500" spc="-10">
                <a:latin typeface="Calibri"/>
                <a:cs typeface="Calibri"/>
              </a:rPr>
              <a:t>Regímenes</a:t>
            </a:r>
            <a:r>
              <a:rPr dirty="0" sz="2500" spc="-5">
                <a:latin typeface="Calibri"/>
                <a:cs typeface="Calibri"/>
              </a:rPr>
              <a:t> Anormales que pueden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aparecer en los </a:t>
            </a:r>
            <a:r>
              <a:rPr dirty="0" sz="2500" spc="-10">
                <a:latin typeface="Calibri"/>
                <a:cs typeface="Calibri"/>
              </a:rPr>
              <a:t>Generadores </a:t>
            </a:r>
            <a:r>
              <a:rPr dirty="0" sz="2500">
                <a:latin typeface="Calibri"/>
                <a:cs typeface="Calibri"/>
              </a:rPr>
              <a:t>Eléctricos </a:t>
            </a:r>
            <a:r>
              <a:rPr dirty="0" sz="2500" spc="-5">
                <a:latin typeface="Calibri"/>
                <a:cs typeface="Calibri"/>
              </a:rPr>
              <a:t>son </a:t>
            </a:r>
            <a:r>
              <a:rPr dirty="0" sz="2500" spc="-10">
                <a:latin typeface="Calibri"/>
                <a:cs typeface="Calibri"/>
              </a:rPr>
              <a:t>detectados </a:t>
            </a:r>
            <a:r>
              <a:rPr dirty="0" sz="2500" spc="-5">
                <a:latin typeface="Calibri"/>
                <a:cs typeface="Calibri"/>
              </a:rPr>
              <a:t>e incluso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eliminados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mediante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diferentes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métodos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protección.</a:t>
            </a:r>
            <a:r>
              <a:rPr dirty="0" sz="2500" spc="-5">
                <a:latin typeface="Calibri"/>
                <a:cs typeface="Calibri"/>
              </a:rPr>
              <a:t> Los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métodos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variados</a:t>
            </a:r>
            <a:r>
              <a:rPr dirty="0" sz="2500" spc="-5">
                <a:latin typeface="Calibri"/>
                <a:cs typeface="Calibri"/>
              </a:rPr>
              <a:t> 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método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diferentes 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Defectos </a:t>
            </a:r>
            <a:r>
              <a:rPr dirty="0" sz="2500" spc="-5">
                <a:latin typeface="Calibri"/>
                <a:cs typeface="Calibri"/>
              </a:rPr>
              <a:t>o </a:t>
            </a:r>
            <a:r>
              <a:rPr dirty="0" sz="2500" spc="-10">
                <a:latin typeface="Calibri"/>
                <a:cs typeface="Calibri"/>
              </a:rPr>
              <a:t>Regímenes </a:t>
            </a:r>
            <a:r>
              <a:rPr dirty="0" sz="2500" spc="-5">
                <a:latin typeface="Calibri"/>
                <a:cs typeface="Calibri"/>
              </a:rPr>
              <a:t>Anormales. </a:t>
            </a:r>
            <a:r>
              <a:rPr dirty="0" sz="2500" spc="-30">
                <a:latin typeface="Calibri"/>
                <a:cs typeface="Calibri"/>
              </a:rPr>
              <a:t>Para </a:t>
            </a:r>
            <a:r>
              <a:rPr dirty="0" sz="2500" spc="-5">
                <a:latin typeface="Calibri"/>
                <a:cs typeface="Calibri"/>
              </a:rPr>
              <a:t>saber si un Generador </a:t>
            </a:r>
            <a:r>
              <a:rPr dirty="0" sz="2500" spc="-20">
                <a:latin typeface="Calibri"/>
                <a:cs typeface="Calibri"/>
              </a:rPr>
              <a:t>está 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protegido </a:t>
            </a:r>
            <a:r>
              <a:rPr dirty="0" sz="2500" spc="-5">
                <a:latin typeface="Calibri"/>
                <a:cs typeface="Calibri"/>
              </a:rPr>
              <a:t>adecuadamente, el método debe cumplir con las tres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normas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propiedades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básicas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Selectividad,</a:t>
            </a:r>
            <a:r>
              <a:rPr dirty="0" sz="2500" spc="5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Sensibilidad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y 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20" b="1">
                <a:latin typeface="Calibri"/>
                <a:cs typeface="Calibri"/>
              </a:rPr>
              <a:t>Velocidad</a:t>
            </a:r>
            <a:r>
              <a:rPr dirty="0" sz="2500" spc="-15" b="1">
                <a:latin typeface="Calibri"/>
                <a:cs typeface="Calibri"/>
              </a:rPr>
              <a:t> </a:t>
            </a:r>
            <a:r>
              <a:rPr dirty="0" sz="2500" spc="-5" b="1">
                <a:latin typeface="Calibri"/>
                <a:cs typeface="Calibri"/>
              </a:rPr>
              <a:t>de</a:t>
            </a:r>
            <a:r>
              <a:rPr dirty="0" sz="2500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Respuesta</a:t>
            </a:r>
            <a:r>
              <a:rPr dirty="0" sz="2500" spc="-10">
                <a:latin typeface="Calibri"/>
                <a:cs typeface="Calibri"/>
              </a:rPr>
              <a:t>.</a:t>
            </a:r>
            <a:r>
              <a:rPr dirty="0" sz="2500" spc="-5">
                <a:latin typeface="Calibri"/>
                <a:cs typeface="Calibri"/>
              </a:rPr>
              <a:t> 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métodos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variar</a:t>
            </a:r>
            <a:r>
              <a:rPr dirty="0" sz="2500" spc="-5">
                <a:latin typeface="Calibri"/>
                <a:cs typeface="Calibri"/>
              </a:rPr>
              <a:t> en </a:t>
            </a:r>
            <a:r>
              <a:rPr dirty="0" sz="2500">
                <a:latin typeface="Calibri"/>
                <a:cs typeface="Calibri"/>
              </a:rPr>
              <a:t> dependencia </a:t>
            </a:r>
            <a:r>
              <a:rPr dirty="0" sz="2500" spc="-5">
                <a:latin typeface="Calibri"/>
                <a:cs typeface="Calibri"/>
              </a:rPr>
              <a:t>de la </a:t>
            </a:r>
            <a:r>
              <a:rPr dirty="0" sz="2500" spc="-10">
                <a:latin typeface="Calibri"/>
                <a:cs typeface="Calibri"/>
              </a:rPr>
              <a:t>potencia </a:t>
            </a:r>
            <a:r>
              <a:rPr dirty="0" sz="2500" spc="-5">
                <a:latin typeface="Calibri"/>
                <a:cs typeface="Calibri"/>
              </a:rPr>
              <a:t>e importancia del </a:t>
            </a:r>
            <a:r>
              <a:rPr dirty="0" sz="2500" spc="-30">
                <a:latin typeface="Calibri"/>
                <a:cs typeface="Calibri"/>
              </a:rPr>
              <a:t>Generador, </a:t>
            </a:r>
            <a:r>
              <a:rPr dirty="0" sz="2500" spc="-5">
                <a:latin typeface="Calibri"/>
                <a:cs typeface="Calibri"/>
              </a:rPr>
              <a:t>de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forma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conexión </a:t>
            </a:r>
            <a:r>
              <a:rPr dirty="0" sz="2500" spc="-5">
                <a:latin typeface="Calibri"/>
                <a:cs typeface="Calibri"/>
              </a:rPr>
              <a:t>con el </a:t>
            </a:r>
            <a:r>
              <a:rPr dirty="0" sz="2500" spc="-10">
                <a:latin typeface="Calibri"/>
                <a:cs typeface="Calibri"/>
              </a:rPr>
              <a:t>sistema, </a:t>
            </a:r>
            <a:r>
              <a:rPr dirty="0" sz="2500" spc="-5">
                <a:latin typeface="Calibri"/>
                <a:cs typeface="Calibri"/>
              </a:rPr>
              <a:t>de la </a:t>
            </a:r>
            <a:r>
              <a:rPr dirty="0" sz="2500" spc="-10">
                <a:latin typeface="Calibri"/>
                <a:cs typeface="Calibri"/>
              </a:rPr>
              <a:t>conexión </a:t>
            </a:r>
            <a:r>
              <a:rPr dirty="0" sz="2500" spc="-5">
                <a:latin typeface="Calibri"/>
                <a:cs typeface="Calibri"/>
              </a:rPr>
              <a:t>del neutro y 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numerosos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factores.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4545" y="741984"/>
            <a:ext cx="352425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Dispositivos</a:t>
            </a:r>
            <a:r>
              <a:rPr dirty="0" u="heavy" sz="3000" spc="-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Primarios </a:t>
            </a:r>
            <a:r>
              <a:rPr dirty="0" sz="3000" spc="-660" b="1"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Protección</a:t>
            </a:r>
            <a:r>
              <a:rPr dirty="0" u="heavy" sz="3000" spc="-6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5361" y="1656029"/>
            <a:ext cx="4186554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los</a:t>
            </a:r>
            <a:r>
              <a:rPr dirty="0" spc="-25"/>
              <a:t> </a:t>
            </a:r>
            <a:r>
              <a:rPr dirty="0" spc="-15"/>
              <a:t>Generadores</a:t>
            </a:r>
            <a:r>
              <a:rPr dirty="0" spc="-25"/>
              <a:t> </a:t>
            </a:r>
            <a:r>
              <a:rPr dirty="0"/>
              <a:t>Eléctricos</a:t>
            </a:r>
          </a:p>
        </p:txBody>
      </p:sp>
      <p:sp>
        <p:nvSpPr>
          <p:cNvPr id="4" name="object 4"/>
          <p:cNvSpPr/>
          <p:nvPr/>
        </p:nvSpPr>
        <p:spPr>
          <a:xfrm>
            <a:off x="172212" y="3072383"/>
            <a:ext cx="8787765" cy="3100070"/>
          </a:xfrm>
          <a:custGeom>
            <a:avLst/>
            <a:gdLst/>
            <a:ahLst/>
            <a:cxnLst/>
            <a:rect l="l" t="t" r="r" b="b"/>
            <a:pathLst>
              <a:path w="8787765" h="3100070">
                <a:moveTo>
                  <a:pt x="0" y="0"/>
                </a:moveTo>
                <a:lnTo>
                  <a:pt x="8787384" y="0"/>
                </a:lnTo>
                <a:lnTo>
                  <a:pt x="8787384" y="3099816"/>
                </a:lnTo>
                <a:lnTo>
                  <a:pt x="0" y="3099816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51561" y="3079750"/>
            <a:ext cx="8632190" cy="2952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Los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dispositivos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primarios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diferencia</a:t>
            </a:r>
            <a:r>
              <a:rPr dirty="0" sz="3200" spc="69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de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los 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secundarios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3200" spc="5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son</a:t>
            </a:r>
            <a:r>
              <a:rPr dirty="0" u="heavy" sz="3200" spc="5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muy</a:t>
            </a:r>
            <a:r>
              <a:rPr dirty="0" u="heavy" sz="3200" spc="5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10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flexibles</a:t>
            </a:r>
            <a:r>
              <a:rPr dirty="0" u="heavy" sz="3200" spc="-5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ni</a:t>
            </a:r>
            <a:r>
              <a:rPr dirty="0" u="heavy" sz="3200" spc="5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10" b="1" i="1">
                <a:solidFill>
                  <a:srgbClr val="898989"/>
                </a:solidFill>
                <a:uFill>
                  <a:solidFill>
                    <a:srgbClr val="898989"/>
                  </a:solidFill>
                </a:uFill>
                <a:latin typeface="Calibri"/>
                <a:cs typeface="Calibri"/>
              </a:rPr>
              <a:t>ajustables</a:t>
            </a:r>
            <a:r>
              <a:rPr dirty="0" sz="3200" spc="-10">
                <a:solidFill>
                  <a:srgbClr val="898989"/>
                </a:solidFill>
                <a:latin typeface="Calibri"/>
                <a:cs typeface="Calibri"/>
              </a:rPr>
              <a:t>. 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20">
                <a:solidFill>
                  <a:srgbClr val="898989"/>
                </a:solidFill>
                <a:latin typeface="Calibri"/>
                <a:cs typeface="Calibri"/>
              </a:rPr>
              <a:t>Estos</a:t>
            </a:r>
            <a:r>
              <a:rPr dirty="0" sz="3200" spc="43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son</a:t>
            </a:r>
            <a:r>
              <a:rPr dirty="0" sz="3200" spc="42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simplemente</a:t>
            </a:r>
            <a:r>
              <a:rPr dirty="0" sz="3200" spc="434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seleccionables</a:t>
            </a:r>
            <a:r>
              <a:rPr dirty="0" sz="3200" spc="4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dirty="0" sz="3200" spc="44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por</a:t>
            </a:r>
            <a:r>
              <a:rPr dirty="0" sz="3200" spc="434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30">
                <a:solidFill>
                  <a:srgbClr val="898989"/>
                </a:solidFill>
                <a:latin typeface="Calibri"/>
                <a:cs typeface="Calibri"/>
              </a:rPr>
              <a:t>tanto, </a:t>
            </a:r>
            <a:r>
              <a:rPr dirty="0" sz="3200" spc="-7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si su selección no se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realiza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adecuadamente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no se 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podrá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modificar su funcionamiento y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operarán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de 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20">
                <a:solidFill>
                  <a:srgbClr val="898989"/>
                </a:solidFill>
                <a:latin typeface="Calibri"/>
                <a:cs typeface="Calibri"/>
              </a:rPr>
              <a:t>forma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898989"/>
                </a:solidFill>
                <a:latin typeface="Calibri"/>
                <a:cs typeface="Calibri"/>
              </a:rPr>
              <a:t>incorrecta.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4988" y="786383"/>
            <a:ext cx="8644255" cy="5857240"/>
          </a:xfrm>
          <a:custGeom>
            <a:avLst/>
            <a:gdLst/>
            <a:ahLst/>
            <a:cxnLst/>
            <a:rect l="l" t="t" r="r" b="b"/>
            <a:pathLst>
              <a:path w="8644255" h="5857240">
                <a:moveTo>
                  <a:pt x="0" y="0"/>
                </a:moveTo>
                <a:lnTo>
                  <a:pt x="8644128" y="0"/>
                </a:lnTo>
                <a:lnTo>
                  <a:pt x="8644128" y="5856732"/>
                </a:lnTo>
                <a:lnTo>
                  <a:pt x="0" y="5856732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4642" y="0"/>
            <a:ext cx="8492490" cy="6570980"/>
          </a:xfrm>
          <a:prstGeom prst="rect">
            <a:avLst/>
          </a:prstGeom>
        </p:spPr>
        <p:txBody>
          <a:bodyPr wrap="square" lIns="0" tIns="267335" rIns="0" bIns="0" rtlCol="0" vert="horz">
            <a:spAutoFit/>
          </a:bodyPr>
          <a:lstStyle/>
          <a:p>
            <a:pPr algn="ctr" marR="144780">
              <a:lnSpc>
                <a:spcPct val="100000"/>
              </a:lnSpc>
              <a:spcBef>
                <a:spcPts val="2105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Dispositivos</a:t>
            </a:r>
            <a:r>
              <a:rPr dirty="0" u="heavy" sz="30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Primarios</a:t>
            </a:r>
            <a:endParaRPr sz="3000">
              <a:latin typeface="Calibri"/>
              <a:cs typeface="Calibri"/>
            </a:endParaRPr>
          </a:p>
          <a:p>
            <a:pPr algn="just" marL="355600" marR="8890" indent="-342900">
              <a:lnSpc>
                <a:spcPts val="2880"/>
              </a:lnSpc>
              <a:spcBef>
                <a:spcPts val="2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Estos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son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dispositivos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conectan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directamente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redes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potencia.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Están </a:t>
            </a:r>
            <a:r>
              <a:rPr dirty="0" sz="3000" spc="-10">
                <a:latin typeface="Calibri"/>
                <a:cs typeface="Calibri"/>
              </a:rPr>
              <a:t> conectados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tensiones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corrientes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fuerza.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MT"/>
              <a:buChar char="•"/>
            </a:pPr>
            <a:endParaRPr sz="355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protección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Generadores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Potencia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emplearse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comúnmente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diferentes 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dispositivos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primarios: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67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descargadores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valvulares, los transformadores de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de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potencial,</a:t>
            </a:r>
            <a:r>
              <a:rPr dirty="0" u="heavy" sz="3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interruptores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3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 principal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problema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algunos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estos 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dispositivos primario es que no son muy </a:t>
            </a:r>
            <a:r>
              <a:rPr dirty="0" sz="3000" spc="-10">
                <a:latin typeface="Calibri"/>
                <a:cs typeface="Calibri"/>
              </a:rPr>
              <a:t>flexibles. </a:t>
            </a:r>
            <a:r>
              <a:rPr dirty="0" sz="3000" spc="-5">
                <a:latin typeface="Calibri"/>
                <a:cs typeface="Calibri"/>
              </a:rPr>
              <a:t> Tienen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potencia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pero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no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adaptan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distintas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características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circuito,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son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poco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flexibles.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7568" y="1033271"/>
            <a:ext cx="7021195" cy="26034"/>
          </a:xfrm>
          <a:custGeom>
            <a:avLst/>
            <a:gdLst/>
            <a:ahLst/>
            <a:cxnLst/>
            <a:rect l="l" t="t" r="r" b="b"/>
            <a:pathLst>
              <a:path w="7021195" h="26034">
                <a:moveTo>
                  <a:pt x="7021067" y="0"/>
                </a:moveTo>
                <a:lnTo>
                  <a:pt x="0" y="0"/>
                </a:lnTo>
                <a:lnTo>
                  <a:pt x="0" y="25907"/>
                </a:lnTo>
                <a:lnTo>
                  <a:pt x="7021067" y="25907"/>
                </a:lnTo>
                <a:lnTo>
                  <a:pt x="7021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8070" cy="533082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1020444">
              <a:lnSpc>
                <a:spcPct val="100000"/>
              </a:lnSpc>
              <a:spcBef>
                <a:spcPts val="910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u="heavy" sz="3000" spc="-7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Descargas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Atmosféricas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Descargas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spc="-15" b="1" i="1">
                <a:latin typeface="Calibri"/>
                <a:cs typeface="Calibri"/>
              </a:rPr>
              <a:t>Atmosféricas</a:t>
            </a:r>
            <a:r>
              <a:rPr dirty="0" sz="3200" spc="-10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producen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sobretensiones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 </a:t>
            </a:r>
            <a:r>
              <a:rPr dirty="0" sz="3200" spc="-20">
                <a:latin typeface="Calibri"/>
                <a:cs typeface="Calibri"/>
              </a:rPr>
              <a:t>estas </a:t>
            </a:r>
            <a:r>
              <a:rPr dirty="0" sz="3200">
                <a:latin typeface="Calibri"/>
                <a:cs typeface="Calibri"/>
              </a:rPr>
              <a:t>son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muy peligrosas</a:t>
            </a:r>
            <a:r>
              <a:rPr dirty="0" sz="3200" b="1" i="1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aislamiento </a:t>
            </a:r>
            <a:r>
              <a:rPr dirty="0" sz="3200">
                <a:latin typeface="Calibri"/>
                <a:cs typeface="Calibri"/>
              </a:rPr>
              <a:t>de los equipos y </a:t>
            </a:r>
            <a:r>
              <a:rPr dirty="0" sz="3200" spc="-10">
                <a:latin typeface="Calibri"/>
                <a:cs typeface="Calibri"/>
              </a:rPr>
              <a:t>fundamentalmente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15">
                <a:latin typeface="Calibri"/>
                <a:cs typeface="Calibri"/>
              </a:rPr>
              <a:t>transformador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5">
                <a:latin typeface="Calibri"/>
                <a:cs typeface="Calibri"/>
              </a:rPr>
              <a:t> potencia.</a:t>
            </a:r>
            <a:endParaRPr sz="32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Lo </a:t>
            </a:r>
            <a:r>
              <a:rPr dirty="0" sz="3200" spc="-15">
                <a:latin typeface="Calibri"/>
                <a:cs typeface="Calibri"/>
              </a:rPr>
              <a:t>interesante </a:t>
            </a:r>
            <a:r>
              <a:rPr dirty="0" sz="3200">
                <a:latin typeface="Calibri"/>
                <a:cs typeface="Calibri"/>
              </a:rPr>
              <a:t>es que las </a:t>
            </a:r>
            <a:r>
              <a:rPr dirty="0" sz="3200" spc="-10">
                <a:latin typeface="Calibri"/>
                <a:cs typeface="Calibri"/>
              </a:rPr>
              <a:t>sobretensiones </a:t>
            </a:r>
            <a:r>
              <a:rPr dirty="0" sz="3200">
                <a:latin typeface="Calibri"/>
                <a:cs typeface="Calibri"/>
              </a:rPr>
              <a:t>son tan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rápidas </a:t>
            </a:r>
            <a:r>
              <a:rPr dirty="0" sz="3200">
                <a:latin typeface="Calibri"/>
                <a:cs typeface="Calibri"/>
              </a:rPr>
              <a:t>y de magnitudes tan </a:t>
            </a:r>
            <a:r>
              <a:rPr dirty="0" sz="3200" spc="-10">
                <a:latin typeface="Calibri"/>
                <a:cs typeface="Calibri"/>
              </a:rPr>
              <a:t>elevadas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 se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 abrir los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interruptores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sz="3200" spc="-5">
                <a:latin typeface="Calibri"/>
                <a:cs typeface="Calibri"/>
              </a:rPr>
              <a:t>, </a:t>
            </a:r>
            <a:r>
              <a:rPr dirty="0" sz="3200">
                <a:latin typeface="Calibri"/>
                <a:cs typeface="Calibri"/>
              </a:rPr>
              <a:t>dado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-5">
                <a:latin typeface="Calibri"/>
                <a:cs typeface="Calibri"/>
              </a:rPr>
              <a:t> también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destruirían.</a:t>
            </a:r>
            <a:endParaRPr sz="3200">
              <a:latin typeface="Calibri"/>
              <a:cs typeface="Calibri"/>
            </a:endParaRPr>
          </a:p>
          <a:p>
            <a:pPr algn="just" marL="355600" marR="9525" indent="-342900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Por </a:t>
            </a:r>
            <a:r>
              <a:rPr dirty="0" sz="3200">
                <a:latin typeface="Calibri"/>
                <a:cs typeface="Calibri"/>
              </a:rPr>
              <a:t>lo </a:t>
            </a:r>
            <a:r>
              <a:rPr dirty="0" sz="3200" spc="-40">
                <a:latin typeface="Calibri"/>
                <a:cs typeface="Calibri"/>
              </a:rPr>
              <a:t>anterior, </a:t>
            </a:r>
            <a:r>
              <a:rPr dirty="0" sz="3200">
                <a:latin typeface="Calibri"/>
                <a:cs typeface="Calibri"/>
              </a:rPr>
              <a:t>no se pueden emplear </a:t>
            </a:r>
            <a:r>
              <a:rPr dirty="0" sz="3200" spc="-15">
                <a:latin typeface="Calibri"/>
                <a:cs typeface="Calibri"/>
              </a:rPr>
              <a:t>Relés </a:t>
            </a:r>
            <a:r>
              <a:rPr dirty="0" sz="3200">
                <a:latin typeface="Calibri"/>
                <a:cs typeface="Calibri"/>
              </a:rPr>
              <a:t>que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detecten</a:t>
            </a:r>
            <a:r>
              <a:rPr dirty="0" sz="3200" spc="4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49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hagan</a:t>
            </a:r>
            <a:r>
              <a:rPr dirty="0" sz="3200" spc="509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operar</a:t>
            </a:r>
            <a:r>
              <a:rPr dirty="0" sz="3200" spc="5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49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interruptores</a:t>
            </a:r>
            <a:r>
              <a:rPr dirty="0" sz="3200" spc="4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12135" y="5617464"/>
            <a:ext cx="6286500" cy="26034"/>
          </a:xfrm>
          <a:custGeom>
            <a:avLst/>
            <a:gdLst/>
            <a:ahLst/>
            <a:cxnLst/>
            <a:rect l="l" t="t" r="r" b="b"/>
            <a:pathLst>
              <a:path w="6286500" h="26035">
                <a:moveTo>
                  <a:pt x="6286499" y="0"/>
                </a:moveTo>
                <a:lnTo>
                  <a:pt x="0" y="0"/>
                </a:lnTo>
                <a:lnTo>
                  <a:pt x="0" y="25908"/>
                </a:lnTo>
                <a:lnTo>
                  <a:pt x="6286499" y="25908"/>
                </a:lnTo>
                <a:lnTo>
                  <a:pt x="6286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74040" y="5153659"/>
            <a:ext cx="439547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37714" algn="l"/>
                <a:tab pos="2911475" algn="l"/>
              </a:tabLst>
            </a:pPr>
            <a:r>
              <a:rPr dirty="0" sz="3200">
                <a:latin typeface="Calibri"/>
                <a:cs typeface="Calibri"/>
              </a:rPr>
              <a:t>potenci</a:t>
            </a:r>
            <a:r>
              <a:rPr dirty="0" sz="3200" spc="-30">
                <a:latin typeface="Calibri"/>
                <a:cs typeface="Calibri"/>
              </a:rPr>
              <a:t>a</a:t>
            </a:r>
            <a:r>
              <a:rPr dirty="0" sz="3200" spc="-5">
                <a:latin typeface="Calibri"/>
                <a:cs typeface="Calibri"/>
              </a:rPr>
              <a:t>.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Se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emplean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8869" y="5153659"/>
            <a:ext cx="3489960" cy="9531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650"/>
              </a:lnSpc>
              <a:spcBef>
                <a:spcPts val="105"/>
              </a:spcBef>
              <a:tabLst>
                <a:tab pos="972185" algn="l"/>
              </a:tabLst>
            </a:pPr>
            <a:r>
              <a:rPr dirty="0" sz="3200" b="1" i="1">
                <a:latin typeface="Calibri"/>
                <a:cs typeface="Calibri"/>
              </a:rPr>
              <a:t>los</a:t>
            </a:r>
            <a:r>
              <a:rPr dirty="0" sz="3200" b="1" i="1">
                <a:latin typeface="Calibri"/>
                <a:cs typeface="Calibri"/>
              </a:rPr>
              <a:t>	</a:t>
            </a:r>
            <a:r>
              <a:rPr dirty="0" sz="3200" b="1" i="1">
                <a:latin typeface="Calibri"/>
                <a:cs typeface="Calibri"/>
              </a:rPr>
              <a:t>Descargadores</a:t>
            </a:r>
            <a:endParaRPr sz="3200">
              <a:latin typeface="Calibri"/>
              <a:cs typeface="Calibri"/>
            </a:endParaRPr>
          </a:p>
          <a:p>
            <a:pPr marL="80645">
              <a:lnSpc>
                <a:spcPts val="3650"/>
              </a:lnSpc>
              <a:tabLst>
                <a:tab pos="1446530" algn="l"/>
                <a:tab pos="2960370" algn="l"/>
              </a:tabLst>
            </a:pPr>
            <a:r>
              <a:rPr dirty="0" sz="3200">
                <a:latin typeface="Calibri"/>
                <a:cs typeface="Calibri"/>
              </a:rPr>
              <a:t>muy	</a:t>
            </a:r>
            <a:r>
              <a:rPr dirty="0" sz="3200" spc="-15">
                <a:latin typeface="Calibri"/>
                <a:cs typeface="Calibri"/>
              </a:rPr>
              <a:t>cerca	</a:t>
            </a:r>
            <a:r>
              <a:rPr dirty="0" sz="3200">
                <a:latin typeface="Calibri"/>
                <a:cs typeface="Calibri"/>
              </a:rPr>
              <a:t>del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5592571"/>
            <a:ext cx="4307205" cy="9531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  <a:tabLst>
                <a:tab pos="2409825" algn="l"/>
              </a:tabLst>
            </a:pPr>
            <a:r>
              <a:rPr dirty="0" u="heavy" sz="3200" spc="-1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alvulare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conec</a:t>
            </a:r>
            <a:r>
              <a:rPr dirty="0" sz="3200" spc="-8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ados  </a:t>
            </a:r>
            <a:r>
              <a:rPr dirty="0" sz="3200" spc="-35">
                <a:latin typeface="Calibri"/>
                <a:cs typeface="Calibri"/>
              </a:rPr>
              <a:t>transformador.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0942" y="711"/>
            <a:ext cx="65893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Funcionamiento</a:t>
            </a:r>
            <a:r>
              <a:rPr dirty="0" spc="-20"/>
              <a:t> </a:t>
            </a:r>
            <a:r>
              <a:rPr dirty="0"/>
              <a:t>del</a:t>
            </a:r>
            <a:r>
              <a:rPr dirty="0" spc="-15"/>
              <a:t> </a:t>
            </a:r>
            <a:r>
              <a:rPr dirty="0" spc="-10"/>
              <a:t>Descargador</a:t>
            </a:r>
            <a:r>
              <a:rPr dirty="0" spc="-65"/>
              <a:t> </a:t>
            </a:r>
            <a:r>
              <a:rPr dirty="0" spc="-25"/>
              <a:t>Valvular</a:t>
            </a:r>
          </a:p>
        </p:txBody>
      </p:sp>
      <p:sp>
        <p:nvSpPr>
          <p:cNvPr id="3" name="object 3"/>
          <p:cNvSpPr/>
          <p:nvPr/>
        </p:nvSpPr>
        <p:spPr>
          <a:xfrm>
            <a:off x="143255" y="786383"/>
            <a:ext cx="4785360" cy="5928360"/>
          </a:xfrm>
          <a:custGeom>
            <a:avLst/>
            <a:gdLst/>
            <a:ahLst/>
            <a:cxnLst/>
            <a:rect l="l" t="t" r="r" b="b"/>
            <a:pathLst>
              <a:path w="4785360" h="5928359">
                <a:moveTo>
                  <a:pt x="0" y="0"/>
                </a:moveTo>
                <a:lnTo>
                  <a:pt x="4785360" y="0"/>
                </a:lnTo>
                <a:lnTo>
                  <a:pt x="4785360" y="5928360"/>
                </a:lnTo>
                <a:lnTo>
                  <a:pt x="0" y="592836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691" y="802335"/>
            <a:ext cx="4630420" cy="5591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889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es un dispositivo que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 </a:t>
            </a:r>
            <a:r>
              <a:rPr dirty="0" sz="2200" spc="-5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</a:t>
            </a:r>
            <a:r>
              <a:rPr dirty="0" u="heavy" sz="2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fases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tierra.</a:t>
            </a:r>
            <a:endParaRPr sz="2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  <a:tab pos="2486025" algn="l"/>
                <a:tab pos="3612515" algn="l"/>
              </a:tabLst>
            </a:pPr>
            <a:r>
              <a:rPr dirty="0" sz="2200" spc="-5">
                <a:latin typeface="Calibri"/>
                <a:cs typeface="Calibri"/>
              </a:rPr>
              <a:t>Funciona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cortocircuitándose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o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disminuyendo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impedancia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resi</a:t>
            </a:r>
            <a:r>
              <a:rPr dirty="0" sz="2200" spc="-45">
                <a:latin typeface="Calibri"/>
                <a:cs typeface="Calibri"/>
              </a:rPr>
              <a:t>s</a:t>
            </a:r>
            <a:r>
              <a:rPr dirty="0" sz="2200" spc="-5">
                <a:latin typeface="Calibri"/>
                <a:cs typeface="Calibri"/>
              </a:rPr>
              <a:t>ten</a:t>
            </a:r>
            <a:r>
              <a:rPr dirty="0" sz="2200" spc="-45">
                <a:latin typeface="Calibri"/>
                <a:cs typeface="Calibri"/>
              </a:rPr>
              <a:t>c</a:t>
            </a:r>
            <a:r>
              <a:rPr dirty="0" sz="2200" spc="-5">
                <a:latin typeface="Calibri"/>
                <a:cs typeface="Calibri"/>
              </a:rPr>
              <a:t>ia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5">
                <a:latin typeface="Calibri"/>
                <a:cs typeface="Calibri"/>
              </a:rPr>
              <a:t>al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5">
                <a:latin typeface="Calibri"/>
                <a:cs typeface="Calibri"/>
              </a:rPr>
              <a:t>apare</a:t>
            </a:r>
            <a:r>
              <a:rPr dirty="0" sz="2200" spc="-45">
                <a:latin typeface="Calibri"/>
                <a:cs typeface="Calibri"/>
              </a:rPr>
              <a:t>c</a:t>
            </a:r>
            <a:r>
              <a:rPr dirty="0" sz="2200" spc="-5">
                <a:latin typeface="Calibri"/>
                <a:cs typeface="Calibri"/>
              </a:rPr>
              <a:t>er  </a:t>
            </a:r>
            <a:r>
              <a:rPr dirty="0" sz="2200" spc="-10">
                <a:latin typeface="Calibri"/>
                <a:cs typeface="Calibri"/>
              </a:rPr>
              <a:t>sobretensiones</a:t>
            </a:r>
            <a:r>
              <a:rPr dirty="0" sz="2200" spc="-5">
                <a:latin typeface="Calibri"/>
                <a:cs typeface="Calibri"/>
              </a:rPr>
              <a:t> 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circuito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está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protegiendo.</a:t>
            </a:r>
            <a:endParaRPr sz="22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20">
                <a:latin typeface="Calibri"/>
                <a:cs typeface="Calibri"/>
              </a:rPr>
              <a:t>Durante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régimen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normal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apenas </a:t>
            </a:r>
            <a:r>
              <a:rPr dirty="0" sz="2200" spc="-484" b="1" i="1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circula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</a:t>
            </a:r>
            <a:r>
              <a:rPr dirty="0" sz="2200" spc="-10" b="1" i="1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 el </a:t>
            </a:r>
            <a:r>
              <a:rPr dirty="0" sz="2200" spc="-25">
                <a:latin typeface="Calibri"/>
                <a:cs typeface="Calibri"/>
              </a:rPr>
              <a:t>descargador, 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quizá</a:t>
            </a:r>
            <a:r>
              <a:rPr dirty="0" sz="2200" spc="-5">
                <a:latin typeface="Calibri"/>
                <a:cs typeface="Calibri"/>
              </a:rPr>
              <a:t> unos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pocos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Cuando se </a:t>
            </a:r>
            <a:r>
              <a:rPr dirty="0" sz="2200" spc="-10">
                <a:latin typeface="Calibri"/>
                <a:cs typeface="Calibri"/>
              </a:rPr>
              <a:t>incrementa </a:t>
            </a:r>
            <a:r>
              <a:rPr dirty="0" sz="2200" spc="-5">
                <a:latin typeface="Calibri"/>
                <a:cs typeface="Calibri"/>
              </a:rPr>
              <a:t>la tensión, por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cualquier causa alrededor de un 20%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 encima de la nominal del </a:t>
            </a:r>
            <a:r>
              <a:rPr dirty="0" sz="2200" spc="-10">
                <a:latin typeface="Calibri"/>
                <a:cs typeface="Calibri"/>
              </a:rPr>
              <a:t>circuito,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 spc="-10">
                <a:latin typeface="Calibri"/>
                <a:cs typeface="Calibri"/>
              </a:rPr>
              <a:t>cortocircuita </a:t>
            </a:r>
            <a:r>
              <a:rPr dirty="0" sz="2200" spc="-5">
                <a:latin typeface="Calibri"/>
                <a:cs typeface="Calibri"/>
              </a:rPr>
              <a:t>y </a:t>
            </a:r>
            <a:r>
              <a:rPr dirty="0" sz="2200" spc="-15">
                <a:latin typeface="Calibri"/>
                <a:cs typeface="Calibri"/>
              </a:rPr>
              <a:t>recuperará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impedancia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original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vez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desaparezca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tensión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 </a:t>
            </a:r>
            <a:r>
              <a:rPr dirty="0" sz="2200" spc="-10">
                <a:latin typeface="Calibri"/>
                <a:cs typeface="Calibri"/>
              </a:rPr>
              <a:t>circuito.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1854" y="802571"/>
            <a:ext cx="3395281" cy="524084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223128" y="6311900"/>
            <a:ext cx="346646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</a:t>
            </a:r>
            <a:r>
              <a:rPr dirty="0" sz="1200" spc="285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Sobretensiones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Coordinación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607060">
              <a:lnSpc>
                <a:spcPct val="100000"/>
              </a:lnSpc>
            </a:pPr>
            <a:r>
              <a:rPr dirty="0" sz="1200" spc="-15">
                <a:latin typeface="Calibri"/>
                <a:cs typeface="Calibri"/>
              </a:rPr>
              <a:t>Schneider.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1994.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21" y="711"/>
            <a:ext cx="82149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Característica</a:t>
            </a:r>
            <a:r>
              <a:rPr dirty="0" spc="-60"/>
              <a:t> </a:t>
            </a:r>
            <a:r>
              <a:rPr dirty="0" spc="-10"/>
              <a:t>tensión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5"/>
              <a:t> corriente</a:t>
            </a:r>
            <a:r>
              <a:rPr dirty="0" spc="-45"/>
              <a:t> </a:t>
            </a:r>
            <a:r>
              <a:rPr dirty="0"/>
              <a:t>en un </a:t>
            </a:r>
            <a:r>
              <a:rPr dirty="0" spc="-10"/>
              <a:t>descargador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3112"/>
            <a:ext cx="8684895" cy="1930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Los </a:t>
            </a:r>
            <a:r>
              <a:rPr dirty="0" sz="2500" spc="-10">
                <a:latin typeface="Calibri"/>
                <a:cs typeface="Calibri"/>
              </a:rPr>
              <a:t>descargadores </a:t>
            </a:r>
            <a:r>
              <a:rPr dirty="0" sz="2500" spc="-5">
                <a:latin typeface="Calibri"/>
                <a:cs typeface="Calibri"/>
              </a:rPr>
              <a:t>de Oxido Zinc poseen mejores </a:t>
            </a:r>
            <a:r>
              <a:rPr dirty="0" sz="2500" spc="-10">
                <a:latin typeface="Calibri"/>
                <a:cs typeface="Calibri"/>
              </a:rPr>
              <a:t>características </a:t>
            </a:r>
            <a:r>
              <a:rPr dirty="0" sz="2500" spc="-5">
                <a:latin typeface="Calibri"/>
                <a:cs typeface="Calibri"/>
              </a:rPr>
              <a:t> no lineales que los de Carburo de Silicio y los </a:t>
            </a:r>
            <a:r>
              <a:rPr dirty="0" sz="2500" spc="-10">
                <a:latin typeface="Calibri"/>
                <a:cs typeface="Calibri"/>
              </a:rPr>
              <a:t>explosores. </a:t>
            </a:r>
            <a:r>
              <a:rPr dirty="0" sz="2500" spc="-5">
                <a:latin typeface="Calibri"/>
                <a:cs typeface="Calibri"/>
              </a:rPr>
              <a:t>Lo que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quiere </a:t>
            </a:r>
            <a:r>
              <a:rPr dirty="0" sz="2500" spc="-35">
                <a:latin typeface="Calibri"/>
                <a:cs typeface="Calibri"/>
              </a:rPr>
              <a:t>decir,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 tensión normal, los de Oxido Zinc conducen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menor corrientes a tensión normal y son mucho mejores para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protección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contra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sobretensiones.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66436" y="2807507"/>
            <a:ext cx="8392795" cy="3177540"/>
            <a:chOff x="466436" y="2807507"/>
            <a:chExt cx="8392795" cy="31775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436" y="2807507"/>
              <a:ext cx="4460403" cy="31010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7279" y="2857782"/>
              <a:ext cx="3951379" cy="312696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151501" y="6097651"/>
            <a:ext cx="3463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7060" marR="5080" indent="-59499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</a:t>
            </a:r>
            <a:r>
              <a:rPr dirty="0" sz="1200" spc="30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Electrical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Distribution-System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Third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Edition.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COOPER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POWER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1990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4819" y="6097651"/>
            <a:ext cx="34664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</a:t>
            </a:r>
            <a:r>
              <a:rPr dirty="0" sz="1200" spc="285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Sobretensiones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Coordinación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aislamiento.</a:t>
            </a:r>
            <a:endParaRPr sz="1200">
              <a:latin typeface="Calibri"/>
              <a:cs typeface="Calibri"/>
            </a:endParaRPr>
          </a:p>
          <a:p>
            <a:pPr marL="607060">
              <a:lnSpc>
                <a:spcPct val="100000"/>
              </a:lnSpc>
            </a:pPr>
            <a:r>
              <a:rPr dirty="0" sz="1200" spc="-15">
                <a:latin typeface="Calibri"/>
                <a:cs typeface="Calibri"/>
              </a:rPr>
              <a:t>Schneider.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1994.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6280" y="307949"/>
            <a:ext cx="6242685" cy="24638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4000" spc="-5"/>
              <a:t>Los</a:t>
            </a:r>
            <a:r>
              <a:rPr dirty="0" sz="4000" spc="-15"/>
              <a:t> </a:t>
            </a:r>
            <a:r>
              <a:rPr dirty="0" sz="4000" spc="-30"/>
              <a:t>Transformadores</a:t>
            </a:r>
            <a:r>
              <a:rPr dirty="0" sz="4000" spc="-5"/>
              <a:t> de </a:t>
            </a:r>
            <a:r>
              <a:rPr dirty="0" u="none" sz="4000"/>
              <a:t> </a:t>
            </a:r>
            <a:r>
              <a:rPr dirty="0" sz="4000" spc="-15"/>
              <a:t>Instrumentación</a:t>
            </a:r>
            <a:r>
              <a:rPr dirty="0" sz="4000" spc="5"/>
              <a:t> </a:t>
            </a:r>
            <a:r>
              <a:rPr dirty="0" sz="4000" spc="-5"/>
              <a:t>son</a:t>
            </a:r>
            <a:r>
              <a:rPr dirty="0" sz="4000"/>
              <a:t> </a:t>
            </a:r>
            <a:r>
              <a:rPr dirty="0" sz="4000" spc="-5"/>
              <a:t>también </a:t>
            </a:r>
            <a:r>
              <a:rPr dirty="0" u="none" sz="4000" spc="-890"/>
              <a:t> </a:t>
            </a:r>
            <a:r>
              <a:rPr dirty="0" sz="4000" spc="-5"/>
              <a:t>dispositivos primarios que se </a:t>
            </a:r>
            <a:r>
              <a:rPr dirty="0" u="none" sz="4000" spc="-890"/>
              <a:t> </a:t>
            </a:r>
            <a:r>
              <a:rPr dirty="0" sz="4000" spc="-5"/>
              <a:t>emplean</a:t>
            </a:r>
            <a:r>
              <a:rPr dirty="0" sz="4000" spc="-15"/>
              <a:t> </a:t>
            </a:r>
            <a:r>
              <a:rPr dirty="0" sz="4000" spc="-5"/>
              <a:t>en</a:t>
            </a:r>
            <a:r>
              <a:rPr dirty="0" sz="4000" spc="-15"/>
              <a:t> </a:t>
            </a:r>
            <a:r>
              <a:rPr dirty="0" sz="4000" spc="-5"/>
              <a:t>las</a:t>
            </a:r>
            <a:r>
              <a:rPr dirty="0" sz="4000" spc="-10"/>
              <a:t> protecciones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14884" y="3072383"/>
            <a:ext cx="8785860" cy="3429000"/>
          </a:xfrm>
          <a:custGeom>
            <a:avLst/>
            <a:gdLst/>
            <a:ahLst/>
            <a:cxnLst/>
            <a:rect l="l" t="t" r="r" b="b"/>
            <a:pathLst>
              <a:path w="8785860" h="3429000">
                <a:moveTo>
                  <a:pt x="0" y="0"/>
                </a:moveTo>
                <a:lnTo>
                  <a:pt x="8785860" y="0"/>
                </a:lnTo>
                <a:lnTo>
                  <a:pt x="878586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ln w="64007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4" y="3081273"/>
            <a:ext cx="8635365" cy="3226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El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conocimiento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del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funcionamiento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de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los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transformadores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de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corriente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y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potencial,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es de vital 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importancia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20">
                <a:solidFill>
                  <a:srgbClr val="898989"/>
                </a:solidFill>
                <a:latin typeface="Calibri"/>
                <a:cs typeface="Calibri"/>
              </a:rPr>
              <a:t>para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la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comprensión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del</a:t>
            </a:r>
            <a:r>
              <a:rPr dirty="0" sz="3000" spc="66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funcionamiento </a:t>
            </a:r>
            <a:r>
              <a:rPr dirty="0" sz="3000" spc="-66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de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los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dispositivos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secundario.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Estos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dispositivos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no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siempre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funcionan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correctamente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pueden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llegar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a 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provocar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incorrectas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 operaciones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en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los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dispositivos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secundarios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de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protección.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040" y="754316"/>
            <a:ext cx="7931150" cy="5992495"/>
            <a:chOff x="70040" y="754316"/>
            <a:chExt cx="7931150" cy="5992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6812" y="786647"/>
              <a:ext cx="1504056" cy="29532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107" y="786384"/>
              <a:ext cx="5041900" cy="5928360"/>
            </a:xfrm>
            <a:custGeom>
              <a:avLst/>
              <a:gdLst/>
              <a:ahLst/>
              <a:cxnLst/>
              <a:rect l="l" t="t" r="r" b="b"/>
              <a:pathLst>
                <a:path w="5041900" h="5928359">
                  <a:moveTo>
                    <a:pt x="0" y="0"/>
                  </a:moveTo>
                  <a:lnTo>
                    <a:pt x="5041392" y="0"/>
                  </a:lnTo>
                  <a:lnTo>
                    <a:pt x="5041392" y="5928360"/>
                  </a:lnTo>
                  <a:lnTo>
                    <a:pt x="0" y="592836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2164" y="711"/>
            <a:ext cx="49015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Transformadores</a:t>
            </a:r>
            <a:r>
              <a:rPr dirty="0" spc="-30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 spc="-10"/>
              <a:t>Corrientes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0238" y="764235"/>
            <a:ext cx="4888230" cy="563562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just" marL="355600" marR="6985" indent="-343535">
              <a:lnSpc>
                <a:spcPct val="90000"/>
              </a:lnSpc>
              <a:spcBef>
                <a:spcPts val="380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300" spc="-15">
                <a:latin typeface="Calibri"/>
                <a:cs typeface="Calibri"/>
              </a:rPr>
              <a:t>Este</a:t>
            </a:r>
            <a:r>
              <a:rPr dirty="0" sz="2300" spc="-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es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el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dispositivo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primario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encargado de reducir los niveles de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niveles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tolerables</a:t>
            </a:r>
            <a:r>
              <a:rPr dirty="0" sz="2300" spc="-5" b="1" i="1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por los dispositivos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protección</a:t>
            </a:r>
            <a:r>
              <a:rPr dirty="0" sz="2300" spc="-2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y</a:t>
            </a:r>
            <a:r>
              <a:rPr dirty="0" sz="2300" spc="-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medición.</a:t>
            </a:r>
            <a:endParaRPr sz="2300">
              <a:latin typeface="Calibri"/>
              <a:cs typeface="Calibri"/>
            </a:endParaRPr>
          </a:p>
          <a:p>
            <a:pPr algn="just" marL="355600" marR="5080" indent="-343535">
              <a:lnSpc>
                <a:spcPct val="90000"/>
              </a:lnSpc>
              <a:spcBef>
                <a:spcPts val="550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300" spc="-10">
                <a:latin typeface="Calibri"/>
                <a:cs typeface="Calibri"/>
              </a:rPr>
              <a:t>Existen</a:t>
            </a:r>
            <a:r>
              <a:rPr dirty="0" sz="2300" spc="-10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transformadores de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sz="2300" spc="-505" b="1" i="1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medición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sz="2300" spc="-5">
                <a:latin typeface="Calibri"/>
                <a:cs typeface="Calibri"/>
              </a:rPr>
              <a:t>,</a:t>
            </a:r>
            <a:r>
              <a:rPr dirty="0" sz="2300">
                <a:latin typeface="Calibri"/>
                <a:cs typeface="Calibri"/>
              </a:rPr>
              <a:t> los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cuales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se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aplican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cada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uno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con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funciones </a:t>
            </a:r>
            <a:r>
              <a:rPr dirty="0" sz="2300" spc="-15">
                <a:latin typeface="Calibri"/>
                <a:cs typeface="Calibri"/>
              </a:rPr>
              <a:t>diferentes.</a:t>
            </a:r>
            <a:endParaRPr sz="2300">
              <a:latin typeface="Calibri"/>
              <a:cs typeface="Calibri"/>
            </a:endParaRPr>
          </a:p>
          <a:p>
            <a:pPr algn="just" marL="355600" marR="7620" indent="-343535">
              <a:lnSpc>
                <a:spcPct val="90000"/>
              </a:lnSpc>
              <a:spcBef>
                <a:spcPts val="550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u="heavy" sz="23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TCs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medición es bueno que se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saturen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para</a:t>
            </a:r>
            <a:r>
              <a:rPr dirty="0" sz="2300" spc="-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que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protejan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instrumentos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medición</a:t>
            </a:r>
            <a:r>
              <a:rPr dirty="0" sz="2300">
                <a:latin typeface="Calibri"/>
                <a:cs typeface="Calibri"/>
              </a:rPr>
              <a:t>.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 los de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hay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evitar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saturación</a:t>
            </a:r>
            <a:r>
              <a:rPr dirty="0" sz="2300"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  <a:p>
            <a:pPr algn="just" marL="355600" marR="7620" indent="-343535">
              <a:lnSpc>
                <a:spcPts val="2480"/>
              </a:lnSpc>
              <a:spcBef>
                <a:spcPts val="595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300">
                <a:latin typeface="Calibri"/>
                <a:cs typeface="Calibri"/>
              </a:rPr>
              <a:t>Casi </a:t>
            </a:r>
            <a:r>
              <a:rPr dirty="0" sz="2300" spc="-5">
                <a:latin typeface="Calibri"/>
                <a:cs typeface="Calibri"/>
              </a:rPr>
              <a:t>siempre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reducen las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</a:t>
            </a:r>
            <a:r>
              <a:rPr dirty="0" sz="2300" spc="5" b="1" i="1">
                <a:latin typeface="Calibri"/>
                <a:cs typeface="Calibri"/>
              </a:rPr>
              <a:t> </a:t>
            </a:r>
            <a:r>
              <a:rPr dirty="0" u="heavy" sz="23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</a:t>
            </a:r>
            <a:r>
              <a:rPr dirty="0" u="heavy" sz="23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sz="2300" spc="-5">
                <a:latin typeface="Calibri"/>
                <a:cs typeface="Calibri"/>
              </a:rPr>
              <a:t>,</a:t>
            </a:r>
            <a:r>
              <a:rPr dirty="0" sz="2300">
                <a:latin typeface="Calibri"/>
                <a:cs typeface="Calibri"/>
              </a:rPr>
              <a:t> aunque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existen</a:t>
            </a:r>
            <a:r>
              <a:rPr dirty="0" sz="2300" spc="49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aplicaciones</a:t>
            </a:r>
            <a:r>
              <a:rPr dirty="0" sz="2300" spc="51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a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1A.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2832" y="3644159"/>
            <a:ext cx="4010822" cy="3142212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952" y="754316"/>
            <a:ext cx="8932545" cy="6104255"/>
            <a:chOff x="127952" y="754316"/>
            <a:chExt cx="8932545" cy="6104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859" y="3558018"/>
              <a:ext cx="2866429" cy="30671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756" y="3200661"/>
              <a:ext cx="3134606" cy="365733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0019" y="786384"/>
              <a:ext cx="8868410" cy="5928360"/>
            </a:xfrm>
            <a:custGeom>
              <a:avLst/>
              <a:gdLst/>
              <a:ahLst/>
              <a:cxnLst/>
              <a:rect l="l" t="t" r="r" b="b"/>
              <a:pathLst>
                <a:path w="8868410" h="5928359">
                  <a:moveTo>
                    <a:pt x="0" y="0"/>
                  </a:moveTo>
                  <a:lnTo>
                    <a:pt x="8868156" y="0"/>
                  </a:lnTo>
                  <a:lnTo>
                    <a:pt x="8868156" y="5928360"/>
                  </a:lnTo>
                  <a:lnTo>
                    <a:pt x="0" y="592836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6569" y="711"/>
            <a:ext cx="769175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Conexiones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los</a:t>
            </a:r>
            <a:r>
              <a:rPr dirty="0" spc="-15"/>
              <a:t> </a:t>
            </a:r>
            <a:r>
              <a:rPr dirty="0" spc="-20"/>
              <a:t>Transformadores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Corriente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8455" y="802335"/>
            <a:ext cx="8712200" cy="1916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Existen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numerosas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conexiones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Transformadores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</a:t>
            </a:r>
            <a:r>
              <a:rPr dirty="0" sz="2000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todas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tienen una </a:t>
            </a:r>
            <a:r>
              <a:rPr dirty="0" sz="2000" spc="-5">
                <a:latin typeface="Calibri"/>
                <a:cs typeface="Calibri"/>
              </a:rPr>
              <a:t>determinada </a:t>
            </a:r>
            <a:r>
              <a:rPr dirty="0" sz="2000">
                <a:latin typeface="Calibri"/>
                <a:cs typeface="Calibri"/>
              </a:rPr>
              <a:t>aplicación. En el caso de su aplicación con </a:t>
            </a:r>
            <a:r>
              <a:rPr dirty="0" sz="2000" spc="-10">
                <a:latin typeface="Calibri"/>
                <a:cs typeface="Calibri"/>
              </a:rPr>
              <a:t>relés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sobrecorriente</a:t>
            </a:r>
            <a:r>
              <a:rPr dirty="0" sz="2000">
                <a:latin typeface="Calibri"/>
                <a:cs typeface="Calibri"/>
              </a:rPr>
              <a:t> se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emplea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comúnmente</a:t>
            </a:r>
            <a:r>
              <a:rPr dirty="0" sz="2000" spc="-5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sistema</a:t>
            </a:r>
            <a:r>
              <a:rPr dirty="0" sz="2000">
                <a:latin typeface="Calibri"/>
                <a:cs typeface="Calibri"/>
              </a:rPr>
              <a:t> 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potencia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neutros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sólidamente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aterrados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5">
                <a:latin typeface="Calibri"/>
                <a:cs typeface="Calibri"/>
              </a:rPr>
              <a:t>conexión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estrella</a:t>
            </a:r>
            <a:r>
              <a:rPr dirty="0" u="heavy" sz="2000" spc="-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completa</a:t>
            </a:r>
            <a:r>
              <a:rPr dirty="0" sz="2000" spc="-1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Es </a:t>
            </a:r>
            <a:r>
              <a:rPr dirty="0" sz="2000" spc="-10">
                <a:latin typeface="Calibri"/>
                <a:cs typeface="Calibri"/>
              </a:rPr>
              <a:t>importante </a:t>
            </a:r>
            <a:r>
              <a:rPr dirty="0" sz="2000" spc="-5">
                <a:latin typeface="Calibri"/>
                <a:cs typeface="Calibri"/>
              </a:rPr>
              <a:t>tomar </a:t>
            </a:r>
            <a:r>
              <a:rPr dirty="0" sz="2000">
                <a:latin typeface="Calibri"/>
                <a:cs typeface="Calibri"/>
              </a:rPr>
              <a:t>en </a:t>
            </a:r>
            <a:r>
              <a:rPr dirty="0" sz="2000" spc="-10">
                <a:latin typeface="Calibri"/>
                <a:cs typeface="Calibri"/>
              </a:rPr>
              <a:t>cuenta </a:t>
            </a:r>
            <a:r>
              <a:rPr dirty="0" sz="2000">
                <a:latin typeface="Calibri"/>
                <a:cs typeface="Calibri"/>
              </a:rPr>
              <a:t>que los </a:t>
            </a:r>
            <a:r>
              <a:rPr dirty="0" sz="2000" spc="-15">
                <a:latin typeface="Calibri"/>
                <a:cs typeface="Calibri"/>
              </a:rPr>
              <a:t>TCs </a:t>
            </a:r>
            <a:r>
              <a:rPr dirty="0" sz="2000">
                <a:latin typeface="Calibri"/>
                <a:cs typeface="Calibri"/>
              </a:rPr>
              <a:t>no son </a:t>
            </a:r>
            <a:r>
              <a:rPr dirty="0" sz="2000" spc="-5">
                <a:latin typeface="Calibri"/>
                <a:cs typeface="Calibri"/>
              </a:rPr>
              <a:t>dispositivos </a:t>
            </a:r>
            <a:r>
              <a:rPr dirty="0" sz="2000">
                <a:latin typeface="Calibri"/>
                <a:cs typeface="Calibri"/>
              </a:rPr>
              <a:t>ideales, y pueden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trabajar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incorrectamente,</a:t>
            </a:r>
            <a:r>
              <a:rPr dirty="0" sz="2000" spc="-10">
                <a:latin typeface="Calibri"/>
                <a:cs typeface="Calibri"/>
              </a:rPr>
              <a:t> provocando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falsas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operaciones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protecciones.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145" y="2929889"/>
            <a:ext cx="1784985" cy="428625"/>
          </a:xfrm>
          <a:prstGeom prst="rect">
            <a:avLst/>
          </a:prstGeom>
          <a:ln w="25908">
            <a:solidFill>
              <a:srgbClr val="385D8A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484"/>
              </a:spcBef>
            </a:pPr>
            <a:r>
              <a:rPr dirty="0" sz="1800" spc="-10">
                <a:latin typeface="Calibri"/>
                <a:cs typeface="Calibri"/>
              </a:rPr>
              <a:t>Estrella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completa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9761" y="2929889"/>
            <a:ext cx="2036445" cy="428625"/>
          </a:xfrm>
          <a:prstGeom prst="rect">
            <a:avLst/>
          </a:prstGeom>
          <a:ln w="25907">
            <a:solidFill>
              <a:srgbClr val="385D8A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132715">
              <a:lnSpc>
                <a:spcPct val="100000"/>
              </a:lnSpc>
              <a:spcBef>
                <a:spcPts val="484"/>
              </a:spcBef>
            </a:pPr>
            <a:r>
              <a:rPr dirty="0" sz="1800" spc="-10">
                <a:latin typeface="Calibri"/>
                <a:cs typeface="Calibri"/>
              </a:rPr>
              <a:t>Estrella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incompleta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1511" y="3500866"/>
            <a:ext cx="2842021" cy="278563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30517" y="2929889"/>
            <a:ext cx="2036445" cy="428625"/>
          </a:xfrm>
          <a:prstGeom prst="rect">
            <a:avLst/>
          </a:prstGeom>
          <a:ln w="25907">
            <a:solidFill>
              <a:srgbClr val="385D8A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313690">
              <a:lnSpc>
                <a:spcPct val="100000"/>
              </a:lnSpc>
              <a:spcBef>
                <a:spcPts val="484"/>
              </a:spcBef>
            </a:pPr>
            <a:r>
              <a:rPr dirty="0" sz="1800" spc="-10">
                <a:latin typeface="Calibri"/>
                <a:cs typeface="Calibri"/>
              </a:rPr>
              <a:t>Delta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completa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8626" y="711"/>
            <a:ext cx="706882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Saturación</a:t>
            </a:r>
            <a:r>
              <a:rPr dirty="0" spc="-5"/>
              <a:t> </a:t>
            </a:r>
            <a:r>
              <a:rPr dirty="0" spc="-25"/>
              <a:t>de</a:t>
            </a:r>
            <a:r>
              <a:rPr dirty="0"/>
              <a:t> un </a:t>
            </a:r>
            <a:r>
              <a:rPr dirty="0" spc="-15"/>
              <a:t>transformador</a:t>
            </a:r>
            <a:r>
              <a:rPr dirty="0"/>
              <a:t> de </a:t>
            </a:r>
            <a:r>
              <a:rPr dirty="0" spc="-15"/>
              <a:t>corriente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1252" y="754380"/>
            <a:ext cx="8949055" cy="5992495"/>
            <a:chOff x="111252" y="754380"/>
            <a:chExt cx="8949055" cy="5992495"/>
          </a:xfrm>
        </p:grpSpPr>
        <p:sp>
          <p:nvSpPr>
            <p:cNvPr id="4" name="object 4"/>
            <p:cNvSpPr/>
            <p:nvPr/>
          </p:nvSpPr>
          <p:spPr>
            <a:xfrm>
              <a:off x="143256" y="786384"/>
              <a:ext cx="8884920" cy="5928360"/>
            </a:xfrm>
            <a:custGeom>
              <a:avLst/>
              <a:gdLst/>
              <a:ahLst/>
              <a:cxnLst/>
              <a:rect l="l" t="t" r="r" b="b"/>
              <a:pathLst>
                <a:path w="8884920" h="5928359">
                  <a:moveTo>
                    <a:pt x="0" y="0"/>
                  </a:moveTo>
                  <a:lnTo>
                    <a:pt x="8884920" y="0"/>
                  </a:lnTo>
                  <a:lnTo>
                    <a:pt x="8884920" y="5928360"/>
                  </a:lnTo>
                  <a:lnTo>
                    <a:pt x="0" y="592836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77189" y="1812924"/>
              <a:ext cx="8357870" cy="2147570"/>
            </a:xfrm>
            <a:custGeom>
              <a:avLst/>
              <a:gdLst/>
              <a:ahLst/>
              <a:cxnLst/>
              <a:rect l="l" t="t" r="r" b="b"/>
              <a:pathLst>
                <a:path w="8357870" h="2147570">
                  <a:moveTo>
                    <a:pt x="8357641" y="2125980"/>
                  </a:moveTo>
                  <a:lnTo>
                    <a:pt x="0" y="2125980"/>
                  </a:lnTo>
                  <a:lnTo>
                    <a:pt x="0" y="2147316"/>
                  </a:lnTo>
                  <a:lnTo>
                    <a:pt x="8357641" y="2147316"/>
                  </a:lnTo>
                  <a:lnTo>
                    <a:pt x="8357641" y="2125980"/>
                  </a:lnTo>
                  <a:close/>
                </a:path>
                <a:path w="8357870" h="2147570">
                  <a:moveTo>
                    <a:pt x="8357641" y="0"/>
                  </a:moveTo>
                  <a:lnTo>
                    <a:pt x="1796821" y="0"/>
                  </a:lnTo>
                  <a:lnTo>
                    <a:pt x="1796821" y="21336"/>
                  </a:lnTo>
                  <a:lnTo>
                    <a:pt x="8357641" y="21336"/>
                  </a:lnTo>
                  <a:lnTo>
                    <a:pt x="83576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21691" y="761187"/>
            <a:ext cx="8732520" cy="568769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algn="just" marL="355600" marR="5080" indent="-342900">
              <a:lnSpc>
                <a:spcPct val="90000"/>
              </a:lnSpc>
              <a:spcBef>
                <a:spcPts val="3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saturación </a:t>
            </a:r>
            <a:r>
              <a:rPr dirty="0" sz="2500" spc="-5">
                <a:latin typeface="Calibri"/>
                <a:cs typeface="Calibri"/>
              </a:rPr>
              <a:t>de un </a:t>
            </a:r>
            <a:r>
              <a:rPr dirty="0" sz="2500" spc="-30">
                <a:latin typeface="Calibri"/>
                <a:cs typeface="Calibri"/>
              </a:rPr>
              <a:t>TC </a:t>
            </a:r>
            <a:r>
              <a:rPr dirty="0" sz="2500" spc="-5">
                <a:latin typeface="Calibri"/>
                <a:cs typeface="Calibri"/>
              </a:rPr>
              <a:t>depende de numerosos </a:t>
            </a:r>
            <a:r>
              <a:rPr dirty="0" sz="2500" spc="-15">
                <a:latin typeface="Calibri"/>
                <a:cs typeface="Calibri"/>
              </a:rPr>
              <a:t>factores, </a:t>
            </a:r>
            <a:r>
              <a:rPr dirty="0" sz="2500" spc="-5">
                <a:latin typeface="Calibri"/>
                <a:cs typeface="Calibri"/>
              </a:rPr>
              <a:t>pero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además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importante</a:t>
            </a:r>
            <a:r>
              <a:rPr dirty="0" sz="2500" spc="-5">
                <a:latin typeface="Calibri"/>
                <a:cs typeface="Calibri"/>
              </a:rPr>
              <a:t> tomar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cuenta</a:t>
            </a:r>
            <a:r>
              <a:rPr dirty="0" sz="2500" spc="-5">
                <a:latin typeface="Calibri"/>
                <a:cs typeface="Calibri"/>
              </a:rPr>
              <a:t> 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está 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cambiando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y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que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aunque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haya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sido</a:t>
            </a:r>
            <a:r>
              <a:rPr dirty="0" sz="2500" spc="560" b="1" i="1">
                <a:latin typeface="Calibri"/>
                <a:cs typeface="Calibri"/>
              </a:rPr>
              <a:t> </a:t>
            </a:r>
            <a:r>
              <a:rPr dirty="0" sz="2500" spc="-10" b="1" i="1">
                <a:latin typeface="Calibri"/>
                <a:cs typeface="Calibri"/>
              </a:rPr>
              <a:t>correctamente </a:t>
            </a:r>
            <a:r>
              <a:rPr dirty="0" sz="2500" spc="-555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seleccionado,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 que los cambios de nuevas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fuentes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la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adición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otras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líneas,</a:t>
            </a:r>
            <a:r>
              <a:rPr dirty="0" u="heavy" sz="25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haya</a:t>
            </a:r>
            <a:r>
              <a:rPr dirty="0" u="heavy" sz="25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volverlo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cambiar</a:t>
            </a:r>
            <a:r>
              <a:rPr dirty="0" sz="2500" spc="-5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265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factores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muy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importantes</a:t>
            </a:r>
            <a:r>
              <a:rPr dirty="0" sz="2500" spc="-10">
                <a:latin typeface="Calibri"/>
                <a:cs typeface="Calibri"/>
              </a:rPr>
              <a:t>,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magnitud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carga </a:t>
            </a:r>
            <a:r>
              <a:rPr dirty="0" sz="2500" spc="-555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conectada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al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secundario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(Burden),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decir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cantidad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dispositivos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secundarios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y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la</a:t>
            </a:r>
            <a:r>
              <a:rPr dirty="0" sz="2500" spc="560" b="1" i="1">
                <a:latin typeface="Calibri"/>
                <a:cs typeface="Calibri"/>
              </a:rPr>
              <a:t> </a:t>
            </a:r>
            <a:r>
              <a:rPr dirty="0" sz="2500" spc="-10" b="1" i="1">
                <a:latin typeface="Calibri"/>
                <a:cs typeface="Calibri"/>
              </a:rPr>
              <a:t>corriente</a:t>
            </a:r>
            <a:r>
              <a:rPr dirty="0" sz="2500" spc="55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máxima</a:t>
            </a:r>
            <a:r>
              <a:rPr dirty="0" sz="2500" spc="56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de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cortocircuito</a:t>
            </a:r>
            <a:r>
              <a:rPr dirty="0" sz="2500" spc="-10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265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transformador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protección</a:t>
            </a:r>
            <a:r>
              <a:rPr dirty="0" sz="2500" spc="-5">
                <a:latin typeface="Calibri"/>
                <a:cs typeface="Calibri"/>
              </a:rPr>
              <a:t> normalmente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aceptar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hasta </a:t>
            </a:r>
            <a:r>
              <a:rPr dirty="0" sz="2500" spc="-5">
                <a:latin typeface="Calibri"/>
                <a:cs typeface="Calibri"/>
              </a:rPr>
              <a:t>20 veces la </a:t>
            </a: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del primario sin que el error en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magnitud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</a:t>
            </a:r>
            <a:r>
              <a:rPr dirty="0" sz="2500" spc="-5">
                <a:latin typeface="Calibri"/>
                <a:cs typeface="Calibri"/>
              </a:rPr>
              <a:t> 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secundario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supere 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10%.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30">
                <a:latin typeface="Calibri"/>
                <a:cs typeface="Calibri"/>
              </a:rPr>
              <a:t>Pero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todo depende de la cantidad de </a:t>
            </a:r>
            <a:r>
              <a:rPr dirty="0" sz="2500" spc="-20">
                <a:latin typeface="Calibri"/>
                <a:cs typeface="Calibri"/>
              </a:rPr>
              <a:t>carga </a:t>
            </a:r>
            <a:r>
              <a:rPr dirty="0" sz="2500" spc="-5">
                <a:latin typeface="Calibri"/>
                <a:cs typeface="Calibri"/>
              </a:rPr>
              <a:t>conectada al secundario y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tipo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carga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(mayormente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resistiva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inductiva).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8804" y="711"/>
            <a:ext cx="53320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Forma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onda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un</a:t>
            </a:r>
            <a:r>
              <a:rPr dirty="0" spc="-5"/>
              <a:t> </a:t>
            </a:r>
            <a:r>
              <a:rPr dirty="0" spc="-30"/>
              <a:t>TC</a:t>
            </a:r>
            <a:r>
              <a:rPr dirty="0" spc="-10"/>
              <a:t> </a:t>
            </a:r>
            <a:r>
              <a:rPr dirty="0" spc="-15"/>
              <a:t>saturado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18540"/>
            <a:ext cx="8684895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Cuando un </a:t>
            </a:r>
            <a:r>
              <a:rPr dirty="0" sz="3000" spc="-35">
                <a:latin typeface="Calibri"/>
                <a:cs typeface="Calibri"/>
              </a:rPr>
              <a:t>TC</a:t>
            </a:r>
            <a:r>
              <a:rPr dirty="0" sz="3000" spc="60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 </a:t>
            </a:r>
            <a:r>
              <a:rPr dirty="0" sz="3000" spc="-20">
                <a:latin typeface="Calibri"/>
                <a:cs typeface="Calibri"/>
              </a:rPr>
              <a:t>satura durante </a:t>
            </a:r>
            <a:r>
              <a:rPr dirty="0" sz="3000" spc="-5">
                <a:latin typeface="Calibri"/>
                <a:cs typeface="Calibri"/>
              </a:rPr>
              <a:t>un </a:t>
            </a:r>
            <a:r>
              <a:rPr dirty="0" sz="3000" spc="-10">
                <a:latin typeface="Calibri"/>
                <a:cs typeface="Calibri"/>
              </a:rPr>
              <a:t>cortocircuito </a:t>
            </a:r>
            <a:r>
              <a:rPr dirty="0" sz="3000" spc="-5">
                <a:latin typeface="Calibri"/>
                <a:cs typeface="Calibri"/>
              </a:rPr>
              <a:t>o </a:t>
            </a:r>
            <a:r>
              <a:rPr dirty="0" sz="3000">
                <a:latin typeface="Calibri"/>
                <a:cs typeface="Calibri"/>
              </a:rPr>
              <a:t> una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sobrecorriente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gran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magnitud,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onda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 </a:t>
            </a:r>
            <a:r>
              <a:rPr dirty="0" sz="3000" spc="-5">
                <a:latin typeface="Calibri"/>
                <a:cs typeface="Calibri"/>
              </a:rPr>
              <a:t>en el secundario deja de </a:t>
            </a:r>
            <a:r>
              <a:rPr dirty="0" sz="3000">
                <a:latin typeface="Calibri"/>
                <a:cs typeface="Calibri"/>
              </a:rPr>
              <a:t>ser </a:t>
            </a:r>
            <a:r>
              <a:rPr dirty="0" sz="3000" spc="-5">
                <a:latin typeface="Calibri"/>
                <a:cs typeface="Calibri"/>
              </a:rPr>
              <a:t>sinusoidal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el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valor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eficaz </a:t>
            </a:r>
            <a:r>
              <a:rPr dirty="0" sz="3000" spc="-10">
                <a:latin typeface="Calibri"/>
                <a:cs typeface="Calibri"/>
              </a:rPr>
              <a:t>disminuye</a:t>
            </a:r>
            <a:r>
              <a:rPr dirty="0" sz="3000" spc="2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respecto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al </a:t>
            </a:r>
            <a:r>
              <a:rPr dirty="0" sz="3000" spc="-10">
                <a:latin typeface="Calibri"/>
                <a:cs typeface="Calibri"/>
              </a:rPr>
              <a:t>esperado.</a:t>
            </a:r>
            <a:endParaRPr sz="30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28446" y="3357273"/>
          <a:ext cx="3741420" cy="2955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840"/>
                <a:gridCol w="370840"/>
                <a:gridCol w="379730"/>
                <a:gridCol w="370840"/>
                <a:gridCol w="379730"/>
                <a:gridCol w="370839"/>
                <a:gridCol w="370839"/>
                <a:gridCol w="379730"/>
                <a:gridCol w="370839"/>
                <a:gridCol w="379729"/>
              </a:tblGrid>
              <a:tr h="2927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9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9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7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5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9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9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7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9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83430" y="6321063"/>
            <a:ext cx="357759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82905" algn="l"/>
                <a:tab pos="762000" algn="l"/>
                <a:tab pos="1132205" algn="l"/>
                <a:tab pos="1511300" algn="l"/>
                <a:tab pos="1882139" algn="l"/>
                <a:tab pos="2252345" algn="l"/>
                <a:tab pos="2631440" algn="l"/>
                <a:tab pos="3002280" algn="l"/>
                <a:tab pos="3406775" algn="l"/>
              </a:tabLst>
            </a:pP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1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2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3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4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6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7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8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15">
                <a:latin typeface="Arial MT"/>
                <a:cs typeface="Arial MT"/>
              </a:rPr>
              <a:t>9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>
                <a:latin typeface="Arial MT"/>
                <a:cs typeface="Arial MT"/>
              </a:rPr>
              <a:t>0</a:t>
            </a:r>
            <a:r>
              <a:rPr dirty="0" sz="850" spc="30">
                <a:latin typeface="Arial MT"/>
                <a:cs typeface="Arial MT"/>
              </a:rPr>
              <a:t>.</a:t>
            </a:r>
            <a:r>
              <a:rPr dirty="0" sz="850" spc="15">
                <a:latin typeface="Arial MT"/>
                <a:cs typeface="Arial MT"/>
              </a:rPr>
              <a:t>1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6680" y="6226398"/>
            <a:ext cx="251460" cy="2546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885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-80</a:t>
            </a:r>
            <a:endParaRPr sz="850">
              <a:latin typeface="Arial MT"/>
              <a:cs typeface="Arial MT"/>
            </a:endParaRPr>
          </a:p>
          <a:p>
            <a:pPr marL="175895">
              <a:lnSpc>
                <a:spcPts val="885"/>
              </a:lnSpc>
            </a:pP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6680" y="5924821"/>
            <a:ext cx="18288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15">
                <a:latin typeface="Arial MT"/>
                <a:cs typeface="Arial MT"/>
              </a:rPr>
              <a:t>-</a:t>
            </a:r>
            <a:r>
              <a:rPr dirty="0" sz="850">
                <a:latin typeface="Arial MT"/>
                <a:cs typeface="Arial MT"/>
              </a:rPr>
              <a:t>6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6680" y="5631883"/>
            <a:ext cx="18288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15">
                <a:latin typeface="Arial MT"/>
                <a:cs typeface="Arial MT"/>
              </a:rPr>
              <a:t>-</a:t>
            </a:r>
            <a:r>
              <a:rPr dirty="0" sz="850">
                <a:latin typeface="Arial MT"/>
                <a:cs typeface="Arial MT"/>
              </a:rPr>
              <a:t>4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6680" y="5338946"/>
            <a:ext cx="18288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-15">
                <a:latin typeface="Arial MT"/>
                <a:cs typeface="Arial MT"/>
              </a:rPr>
              <a:t>-</a:t>
            </a:r>
            <a:r>
              <a:rPr dirty="0" sz="850">
                <a:latin typeface="Arial MT"/>
                <a:cs typeface="Arial MT"/>
              </a:rPr>
              <a:t>2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1474" y="5046236"/>
            <a:ext cx="8826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269" y="4753299"/>
            <a:ext cx="14859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2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269" y="4451797"/>
            <a:ext cx="14859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4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1269" y="4158859"/>
            <a:ext cx="14859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6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7677" y="395179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597" y="0"/>
                </a:lnTo>
              </a:path>
            </a:pathLst>
          </a:custGeom>
          <a:ln w="85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61269" y="3866074"/>
            <a:ext cx="148590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8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882" y="3573144"/>
            <a:ext cx="20891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10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882" y="3280206"/>
            <a:ext cx="208915" cy="1600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50">
                <a:latin typeface="Arial MT"/>
                <a:cs typeface="Arial MT"/>
              </a:rPr>
              <a:t>12</a:t>
            </a:r>
            <a:r>
              <a:rPr dirty="0" sz="850" spc="1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446" y="3628288"/>
            <a:ext cx="3740480" cy="246465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4974666" y="3931361"/>
            <a:ext cx="3664585" cy="2358390"/>
          </a:xfrm>
          <a:custGeom>
            <a:avLst/>
            <a:gdLst/>
            <a:ahLst/>
            <a:cxnLst/>
            <a:rect l="l" t="t" r="r" b="b"/>
            <a:pathLst>
              <a:path w="3664584" h="2358390">
                <a:moveTo>
                  <a:pt x="3655606" y="0"/>
                </a:moveTo>
                <a:lnTo>
                  <a:pt x="3663988" y="0"/>
                </a:lnTo>
              </a:path>
              <a:path w="3664584" h="2358390">
                <a:moveTo>
                  <a:pt x="3655606" y="0"/>
                </a:moveTo>
                <a:lnTo>
                  <a:pt x="3663988" y="0"/>
                </a:lnTo>
              </a:path>
              <a:path w="3664584" h="2358390">
                <a:moveTo>
                  <a:pt x="0" y="2358034"/>
                </a:moveTo>
                <a:lnTo>
                  <a:pt x="8407" y="2358034"/>
                </a:lnTo>
              </a:path>
              <a:path w="3664584" h="2358390">
                <a:moveTo>
                  <a:pt x="362267" y="2358034"/>
                </a:moveTo>
                <a:lnTo>
                  <a:pt x="370636" y="2358034"/>
                </a:lnTo>
              </a:path>
              <a:path w="3664584" h="2358390">
                <a:moveTo>
                  <a:pt x="724357" y="2358034"/>
                </a:moveTo>
                <a:lnTo>
                  <a:pt x="732726" y="2358034"/>
                </a:lnTo>
              </a:path>
              <a:path w="3664584" h="2358390">
                <a:moveTo>
                  <a:pt x="1095044" y="2358034"/>
                </a:moveTo>
                <a:lnTo>
                  <a:pt x="1103414" y="2358034"/>
                </a:lnTo>
              </a:path>
              <a:path w="3664584" h="2358390">
                <a:moveTo>
                  <a:pt x="1457134" y="2358034"/>
                </a:moveTo>
                <a:lnTo>
                  <a:pt x="1465503" y="2358034"/>
                </a:lnTo>
              </a:path>
              <a:path w="3664584" h="2358390">
                <a:moveTo>
                  <a:pt x="1827822" y="2358034"/>
                </a:moveTo>
                <a:lnTo>
                  <a:pt x="1836204" y="2358034"/>
                </a:lnTo>
              </a:path>
              <a:path w="3664584" h="2358390">
                <a:moveTo>
                  <a:pt x="2189911" y="2358034"/>
                </a:moveTo>
                <a:lnTo>
                  <a:pt x="2198281" y="2358034"/>
                </a:lnTo>
              </a:path>
              <a:path w="3664584" h="2358390">
                <a:moveTo>
                  <a:pt x="2552141" y="2358034"/>
                </a:moveTo>
                <a:lnTo>
                  <a:pt x="2560599" y="2358034"/>
                </a:lnTo>
              </a:path>
              <a:path w="3664584" h="2358390">
                <a:moveTo>
                  <a:pt x="2922828" y="2358034"/>
                </a:moveTo>
                <a:lnTo>
                  <a:pt x="2931210" y="2358034"/>
                </a:lnTo>
              </a:path>
              <a:path w="3664584" h="2358390">
                <a:moveTo>
                  <a:pt x="3284918" y="2358034"/>
                </a:moveTo>
                <a:lnTo>
                  <a:pt x="3293300" y="2358034"/>
                </a:lnTo>
              </a:path>
              <a:path w="3664584" h="2358390">
                <a:moveTo>
                  <a:pt x="3655606" y="2358034"/>
                </a:moveTo>
                <a:lnTo>
                  <a:pt x="3663988" y="2358034"/>
                </a:lnTo>
              </a:path>
            </a:pathLst>
          </a:custGeom>
          <a:ln w="8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969941" y="3442671"/>
          <a:ext cx="3657600" cy="2889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950"/>
                <a:gridCol w="361950"/>
                <a:gridCol w="370840"/>
                <a:gridCol w="361950"/>
                <a:gridCol w="370840"/>
                <a:gridCol w="361950"/>
                <a:gridCol w="361950"/>
                <a:gridCol w="370205"/>
                <a:gridCol w="361314"/>
                <a:gridCol w="370204"/>
              </a:tblGrid>
              <a:tr h="480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0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0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01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0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99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5218932" y="6340017"/>
            <a:ext cx="3497579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74650" algn="l"/>
                <a:tab pos="744855" algn="l"/>
                <a:tab pos="1107440" algn="l"/>
                <a:tab pos="1477645" algn="l"/>
                <a:tab pos="1840230" algn="l"/>
                <a:tab pos="2202180" algn="l"/>
                <a:tab pos="2573020" algn="l"/>
                <a:tab pos="2934970" algn="l"/>
                <a:tab pos="3330575" algn="l"/>
              </a:tabLst>
            </a:pP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1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2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3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4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5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6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7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8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5">
                <a:latin typeface="Arial MT"/>
                <a:cs typeface="Arial MT"/>
              </a:rPr>
              <a:t>9</a:t>
            </a:r>
            <a:r>
              <a:rPr dirty="0" sz="850">
                <a:latin typeface="Arial MT"/>
                <a:cs typeface="Arial MT"/>
              </a:rPr>
              <a:t>	</a:t>
            </a:r>
            <a:r>
              <a:rPr dirty="0" sz="850" spc="-10">
                <a:latin typeface="Arial MT"/>
                <a:cs typeface="Arial MT"/>
              </a:rPr>
              <a:t>0</a:t>
            </a:r>
            <a:r>
              <a:rPr dirty="0" sz="850" spc="25">
                <a:latin typeface="Arial MT"/>
                <a:cs typeface="Arial MT"/>
              </a:rPr>
              <a:t>.</a:t>
            </a:r>
            <a:r>
              <a:rPr dirty="0" sz="850" spc="5">
                <a:latin typeface="Arial MT"/>
                <a:cs typeface="Arial MT"/>
              </a:rPr>
              <a:t>1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65090" y="6247465"/>
            <a:ext cx="154305" cy="24955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110"/>
              </a:spcBef>
            </a:pP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  <a:p>
            <a:pPr marL="80010">
              <a:lnSpc>
                <a:spcPts val="875"/>
              </a:lnSpc>
            </a:pP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06235" y="5767293"/>
            <a:ext cx="14541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1</a:t>
            </a: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06235" y="5287269"/>
            <a:ext cx="14541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2</a:t>
            </a: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06235" y="4807244"/>
            <a:ext cx="14541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3</a:t>
            </a: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06235" y="4327220"/>
            <a:ext cx="14541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4</a:t>
            </a: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08295" y="3931361"/>
            <a:ext cx="3588385" cy="0"/>
          </a:xfrm>
          <a:custGeom>
            <a:avLst/>
            <a:gdLst/>
            <a:ahLst/>
            <a:cxnLst/>
            <a:rect l="l" t="t" r="r" b="b"/>
            <a:pathLst>
              <a:path w="3588384" h="0">
                <a:moveTo>
                  <a:pt x="3579710" y="0"/>
                </a:moveTo>
                <a:lnTo>
                  <a:pt x="3588169" y="0"/>
                </a:lnTo>
              </a:path>
              <a:path w="3588384" h="0">
                <a:moveTo>
                  <a:pt x="0" y="0"/>
                </a:moveTo>
                <a:lnTo>
                  <a:pt x="8407" y="0"/>
                </a:lnTo>
              </a:path>
            </a:pathLst>
          </a:custGeom>
          <a:ln w="8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806235" y="3847048"/>
            <a:ext cx="14541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5</a:t>
            </a: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06235" y="3367031"/>
            <a:ext cx="145415" cy="1568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50" spc="-10">
                <a:latin typeface="Arial MT"/>
                <a:cs typeface="Arial MT"/>
              </a:rPr>
              <a:t>6</a:t>
            </a:r>
            <a:r>
              <a:rPr dirty="0" sz="850" spc="5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9941" y="3447135"/>
            <a:ext cx="3656622" cy="2880728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500377" y="2806445"/>
            <a:ext cx="2072639" cy="500380"/>
          </a:xfrm>
          <a:prstGeom prst="rect">
            <a:avLst/>
          </a:prstGeom>
          <a:ln w="25907">
            <a:solidFill>
              <a:srgbClr val="385D8A"/>
            </a:solidFill>
          </a:ln>
        </p:spPr>
        <p:txBody>
          <a:bodyPr wrap="square" lIns="0" tIns="96520" rIns="0" bIns="0" rtlCol="0" vert="horz">
            <a:spAutoFit/>
          </a:bodyPr>
          <a:lstStyle/>
          <a:p>
            <a:pPr marL="332740">
              <a:lnSpc>
                <a:spcPct val="100000"/>
              </a:lnSpc>
              <a:spcBef>
                <a:spcPts val="760"/>
              </a:spcBef>
            </a:pPr>
            <a:r>
              <a:rPr dirty="0" sz="1800" spc="-10">
                <a:latin typeface="Calibri"/>
                <a:cs typeface="Calibri"/>
              </a:rPr>
              <a:t>Forma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5">
                <a:latin typeface="Calibri"/>
                <a:cs typeface="Calibri"/>
              </a:rPr>
              <a:t>onda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44134" y="2806445"/>
            <a:ext cx="2072639" cy="500380"/>
          </a:xfrm>
          <a:prstGeom prst="rect">
            <a:avLst/>
          </a:prstGeom>
          <a:ln w="25907">
            <a:solidFill>
              <a:srgbClr val="385D8A"/>
            </a:solidFill>
          </a:ln>
        </p:spPr>
        <p:txBody>
          <a:bodyPr wrap="square" lIns="0" tIns="96520" rIns="0" bIns="0" rtlCol="0" vert="horz">
            <a:spAutoFit/>
          </a:bodyPr>
          <a:lstStyle/>
          <a:p>
            <a:pPr marL="505459">
              <a:lnSpc>
                <a:spcPct val="100000"/>
              </a:lnSpc>
              <a:spcBef>
                <a:spcPts val="760"/>
              </a:spcBef>
            </a:pPr>
            <a:r>
              <a:rPr dirty="0" sz="1800" spc="-25">
                <a:latin typeface="Calibri"/>
                <a:cs typeface="Calibri"/>
              </a:rPr>
              <a:t>Valor </a:t>
            </a:r>
            <a:r>
              <a:rPr dirty="0" sz="1800" spc="-5">
                <a:latin typeface="Calibri"/>
                <a:cs typeface="Calibri"/>
              </a:rPr>
              <a:t>eficaz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080" y="711"/>
            <a:ext cx="54857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¿Como</a:t>
            </a:r>
            <a:r>
              <a:rPr dirty="0" spc="-15"/>
              <a:t> </a:t>
            </a:r>
            <a:r>
              <a:rPr dirty="0"/>
              <a:t>depende</a:t>
            </a:r>
            <a:r>
              <a:rPr dirty="0" spc="-10"/>
              <a:t> </a:t>
            </a:r>
            <a:r>
              <a:rPr dirty="0"/>
              <a:t>del</a:t>
            </a:r>
            <a:r>
              <a:rPr dirty="0" spc="-15"/>
              <a:t> </a:t>
            </a:r>
            <a:r>
              <a:rPr dirty="0"/>
              <a:t>tipo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25"/>
              <a:t>carga?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3112"/>
            <a:ext cx="8682355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A </a:t>
            </a:r>
            <a:r>
              <a:rPr dirty="0" sz="2500" spc="-15">
                <a:latin typeface="Calibri"/>
                <a:cs typeface="Calibri"/>
              </a:rPr>
              <a:t>mayor </a:t>
            </a:r>
            <a:r>
              <a:rPr dirty="0" sz="2500" spc="-20">
                <a:latin typeface="Calibri"/>
                <a:cs typeface="Calibri"/>
              </a:rPr>
              <a:t>carga </a:t>
            </a:r>
            <a:r>
              <a:rPr dirty="0" sz="2500" spc="-5">
                <a:latin typeface="Calibri"/>
                <a:cs typeface="Calibri"/>
              </a:rPr>
              <a:t>más </a:t>
            </a:r>
            <a:r>
              <a:rPr dirty="0" sz="2500" spc="-10">
                <a:latin typeface="Calibri"/>
                <a:cs typeface="Calibri"/>
              </a:rPr>
              <a:t>rápido </a:t>
            </a:r>
            <a:r>
              <a:rPr dirty="0" sz="2500" spc="-5">
                <a:latin typeface="Calibri"/>
                <a:cs typeface="Calibri"/>
              </a:rPr>
              <a:t>o a menor </a:t>
            </a: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se puede </a:t>
            </a:r>
            <a:r>
              <a:rPr dirty="0" sz="2500" spc="-45">
                <a:latin typeface="Calibri"/>
                <a:cs typeface="Calibri"/>
              </a:rPr>
              <a:t>saturar. 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 spc="-20">
                <a:latin typeface="Calibri"/>
                <a:cs typeface="Calibri"/>
              </a:rPr>
              <a:t>cargas </a:t>
            </a:r>
            <a:r>
              <a:rPr dirty="0" sz="2500" spc="-10">
                <a:latin typeface="Calibri"/>
                <a:cs typeface="Calibri"/>
              </a:rPr>
              <a:t>resistivas </a:t>
            </a:r>
            <a:r>
              <a:rPr dirty="0" sz="2500" spc="-15">
                <a:latin typeface="Calibri"/>
                <a:cs typeface="Calibri"/>
              </a:rPr>
              <a:t>cortan </a:t>
            </a:r>
            <a:r>
              <a:rPr dirty="0" sz="2500" spc="-10">
                <a:latin typeface="Calibri"/>
                <a:cs typeface="Calibri"/>
              </a:rPr>
              <a:t>verticalmente </a:t>
            </a:r>
            <a:r>
              <a:rPr dirty="0" sz="2500" spc="-5">
                <a:latin typeface="Calibri"/>
                <a:cs typeface="Calibri"/>
              </a:rPr>
              <a:t>la onda, </a:t>
            </a:r>
            <a:r>
              <a:rPr dirty="0" sz="2500" spc="-10">
                <a:latin typeface="Calibri"/>
                <a:cs typeface="Calibri"/>
              </a:rPr>
              <a:t>mientras </a:t>
            </a:r>
            <a:r>
              <a:rPr dirty="0" sz="2500" spc="-5">
                <a:latin typeface="Calibri"/>
                <a:cs typeface="Calibri"/>
              </a:rPr>
              <a:t>que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cargas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inductivas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tienden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cortarla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horizontalmente,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40">
                <a:latin typeface="Calibri"/>
                <a:cs typeface="Calibri"/>
              </a:rPr>
              <a:t>decir,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 spc="-10">
                <a:latin typeface="Calibri"/>
                <a:cs typeface="Calibri"/>
              </a:rPr>
              <a:t> picos.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24913" y="2400846"/>
            <a:ext cx="5189220" cy="4083685"/>
            <a:chOff x="2124913" y="2400846"/>
            <a:chExt cx="5189220" cy="4083685"/>
          </a:xfrm>
        </p:grpSpPr>
        <p:sp>
          <p:nvSpPr>
            <p:cNvPr id="6" name="object 6"/>
            <p:cNvSpPr/>
            <p:nvPr/>
          </p:nvSpPr>
          <p:spPr>
            <a:xfrm>
              <a:off x="2125865" y="2401798"/>
              <a:ext cx="5163820" cy="0"/>
            </a:xfrm>
            <a:custGeom>
              <a:avLst/>
              <a:gdLst/>
              <a:ahLst/>
              <a:cxnLst/>
              <a:rect l="l" t="t" r="r" b="b"/>
              <a:pathLst>
                <a:path w="5163820" h="0">
                  <a:moveTo>
                    <a:pt x="0" y="0"/>
                  </a:moveTo>
                  <a:lnTo>
                    <a:pt x="51638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295654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125865" y="6472008"/>
              <a:ext cx="5163820" cy="0"/>
            </a:xfrm>
            <a:custGeom>
              <a:avLst/>
              <a:gdLst/>
              <a:ahLst/>
              <a:cxnLst/>
              <a:rect l="l" t="t" r="r" b="b"/>
              <a:pathLst>
                <a:path w="5163820" h="0">
                  <a:moveTo>
                    <a:pt x="0" y="0"/>
                  </a:moveTo>
                  <a:lnTo>
                    <a:pt x="51638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295654" y="6472040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289685" y="2401798"/>
              <a:ext cx="0" cy="4070350"/>
            </a:xfrm>
            <a:custGeom>
              <a:avLst/>
              <a:gdLst/>
              <a:ahLst/>
              <a:cxnLst/>
              <a:rect l="l" t="t" r="r" b="b"/>
              <a:pathLst>
                <a:path w="0" h="4070350">
                  <a:moveTo>
                    <a:pt x="0" y="40702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295654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125865" y="2401798"/>
              <a:ext cx="0" cy="4070350"/>
            </a:xfrm>
            <a:custGeom>
              <a:avLst/>
              <a:gdLst/>
              <a:ahLst/>
              <a:cxnLst/>
              <a:rect l="l" t="t" r="r" b="b"/>
              <a:pathLst>
                <a:path w="0" h="4070350">
                  <a:moveTo>
                    <a:pt x="0" y="40702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131796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0" y="11874"/>
                  </a:moveTo>
                  <a:lnTo>
                    <a:pt x="11874" y="11874"/>
                  </a:lnTo>
                  <a:lnTo>
                    <a:pt x="11874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125865" y="6472008"/>
              <a:ext cx="5163820" cy="0"/>
            </a:xfrm>
            <a:custGeom>
              <a:avLst/>
              <a:gdLst/>
              <a:ahLst/>
              <a:cxnLst/>
              <a:rect l="l" t="t" r="r" b="b"/>
              <a:pathLst>
                <a:path w="5163820" h="0">
                  <a:moveTo>
                    <a:pt x="0" y="0"/>
                  </a:moveTo>
                  <a:lnTo>
                    <a:pt x="51638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295654" y="6472040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125865" y="2401798"/>
              <a:ext cx="0" cy="4070350"/>
            </a:xfrm>
            <a:custGeom>
              <a:avLst/>
              <a:gdLst/>
              <a:ahLst/>
              <a:cxnLst/>
              <a:rect l="l" t="t" r="r" b="b"/>
              <a:pathLst>
                <a:path w="0" h="4070350">
                  <a:moveTo>
                    <a:pt x="0" y="40702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131796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0" y="11874"/>
                  </a:moveTo>
                  <a:lnTo>
                    <a:pt x="11874" y="11874"/>
                  </a:lnTo>
                  <a:lnTo>
                    <a:pt x="11874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125865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131796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125865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131796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637548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643517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637548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643517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149028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154997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149028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154997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672662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678631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672662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678631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184141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190110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184141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190110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707775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713744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707775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713744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219255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225224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219255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225224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730938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736907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950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730938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736907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950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254572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260541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254572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260541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766051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772020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6766051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772020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289685" y="6412433"/>
              <a:ext cx="0" cy="59690"/>
            </a:xfrm>
            <a:custGeom>
              <a:avLst/>
              <a:gdLst/>
              <a:ahLst/>
              <a:cxnLst/>
              <a:rect l="l" t="t" r="r" b="b"/>
              <a:pathLst>
                <a:path w="0" h="59689">
                  <a:moveTo>
                    <a:pt x="0" y="5957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295654" y="641840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289685" y="2401798"/>
              <a:ext cx="0" cy="47625"/>
            </a:xfrm>
            <a:custGeom>
              <a:avLst/>
              <a:gdLst/>
              <a:ahLst/>
              <a:cxnLst/>
              <a:rect l="l" t="t" r="r" b="b"/>
              <a:pathLst>
                <a:path w="0" h="47625">
                  <a:moveTo>
                    <a:pt x="0" y="0"/>
                  </a:moveTo>
                  <a:lnTo>
                    <a:pt x="0" y="4749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295654" y="245522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836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2482081" y="6495177"/>
            <a:ext cx="4930140" cy="21145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23875" algn="l"/>
                <a:tab pos="1047750" algn="l"/>
                <a:tab pos="1558925" algn="l"/>
                <a:tab pos="2082800" algn="l"/>
                <a:tab pos="2593975" algn="l"/>
                <a:tab pos="3105785" algn="l"/>
                <a:tab pos="3629660" algn="l"/>
                <a:tab pos="4140835" algn="l"/>
                <a:tab pos="4700270" algn="l"/>
              </a:tabLst>
            </a:pP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1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2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3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4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5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6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7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8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5">
                <a:latin typeface="Arial MT"/>
                <a:cs typeface="Arial MT"/>
              </a:rPr>
              <a:t>9</a:t>
            </a:r>
            <a:r>
              <a:rPr dirty="0" sz="1200">
                <a:latin typeface="Arial MT"/>
                <a:cs typeface="Arial MT"/>
              </a:rPr>
              <a:t>	</a:t>
            </a:r>
            <a:r>
              <a:rPr dirty="0" sz="1200" spc="-20">
                <a:latin typeface="Arial MT"/>
                <a:cs typeface="Arial MT"/>
              </a:rPr>
              <a:t>0</a:t>
            </a:r>
            <a:r>
              <a:rPr dirty="0" sz="1200" spc="40">
                <a:latin typeface="Arial MT"/>
                <a:cs typeface="Arial MT"/>
              </a:rPr>
              <a:t>.</a:t>
            </a:r>
            <a:r>
              <a:rPr dirty="0" sz="1200" spc="5">
                <a:latin typeface="Arial MT"/>
                <a:cs typeface="Arial MT"/>
              </a:rPr>
              <a:t>1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2124913" y="6471056"/>
            <a:ext cx="5165725" cy="13335"/>
            <a:chOff x="2124913" y="6471056"/>
            <a:chExt cx="5165725" cy="13335"/>
          </a:xfrm>
        </p:grpSpPr>
        <p:sp>
          <p:nvSpPr>
            <p:cNvPr id="64" name="object 64"/>
            <p:cNvSpPr/>
            <p:nvPr/>
          </p:nvSpPr>
          <p:spPr>
            <a:xfrm>
              <a:off x="2125865" y="6472009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179307" y="647797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7230084" y="6472009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7235951" y="647797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1851347" y="6364385"/>
            <a:ext cx="337820" cy="3422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ts val="1235"/>
              </a:lnSpc>
              <a:spcBef>
                <a:spcPts val="114"/>
              </a:spcBef>
            </a:pPr>
            <a:r>
              <a:rPr dirty="0" sz="1200" spc="-15">
                <a:latin typeface="Arial MT"/>
                <a:cs typeface="Arial MT"/>
              </a:rPr>
              <a:t>-80</a:t>
            </a:r>
            <a:endParaRPr sz="1200">
              <a:latin typeface="Arial MT"/>
              <a:cs typeface="Arial MT"/>
            </a:endParaRPr>
          </a:p>
          <a:p>
            <a:pPr marL="238760">
              <a:lnSpc>
                <a:spcPts val="1235"/>
              </a:lnSpc>
            </a:pPr>
            <a:r>
              <a:rPr dirty="0" sz="1200" spc="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2124913" y="2400846"/>
            <a:ext cx="5165725" cy="3667125"/>
            <a:chOff x="2124913" y="2400846"/>
            <a:chExt cx="5165725" cy="3667125"/>
          </a:xfrm>
        </p:grpSpPr>
        <p:sp>
          <p:nvSpPr>
            <p:cNvPr id="70" name="object 70"/>
            <p:cNvSpPr/>
            <p:nvPr/>
          </p:nvSpPr>
          <p:spPr>
            <a:xfrm>
              <a:off x="2125865" y="6055448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179307" y="606141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7230084" y="6055448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7235951" y="6061418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125865" y="5650725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179307" y="5656694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230084" y="5650725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235951" y="5656694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125865" y="5246306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179307" y="525217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230084" y="5246306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7235951" y="525217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125865" y="4841570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179307" y="484743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7230084" y="4841570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7235951" y="484743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2125865" y="4436846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179307" y="444271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7230084" y="4436846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235951" y="4442713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2125865" y="4020172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179307" y="402614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7230084" y="4020172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7235951" y="402614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125865" y="3615766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179307" y="3621620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7230084" y="3615766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7235951" y="3621620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125865" y="3211029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179307" y="321689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230084" y="3211029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7235951" y="3216897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125865" y="2806268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2179307" y="281221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7230084" y="2806268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7235951" y="2812211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2125865" y="2401798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 h="0">
                  <a:moveTo>
                    <a:pt x="0" y="0"/>
                  </a:moveTo>
                  <a:lnTo>
                    <a:pt x="4749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2179307" y="240774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4" h="0">
                  <a:moveTo>
                    <a:pt x="0" y="0"/>
                  </a:moveTo>
                  <a:lnTo>
                    <a:pt x="11874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7230084" y="2401798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5960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7235951" y="2407742"/>
              <a:ext cx="12065" cy="0"/>
            </a:xfrm>
            <a:custGeom>
              <a:avLst/>
              <a:gdLst/>
              <a:ahLst/>
              <a:cxnLst/>
              <a:rect l="l" t="t" r="r" b="b"/>
              <a:pathLst>
                <a:path w="12065" h="0">
                  <a:moveTo>
                    <a:pt x="0" y="0"/>
                  </a:moveTo>
                  <a:lnTo>
                    <a:pt x="11938" y="0"/>
                  </a:lnTo>
                </a:path>
              </a:pathLst>
            </a:custGeom>
            <a:ln w="11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0" name="object 110"/>
          <p:cNvSpPr txBox="1"/>
          <p:nvPr/>
        </p:nvSpPr>
        <p:spPr>
          <a:xfrm>
            <a:off x="1815722" y="2293853"/>
            <a:ext cx="278765" cy="38652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14"/>
              </a:spcBef>
            </a:pPr>
            <a:r>
              <a:rPr dirty="0" sz="1200" spc="-20">
                <a:latin typeface="Arial MT"/>
                <a:cs typeface="Arial MT"/>
              </a:rPr>
              <a:t>12</a:t>
            </a:r>
            <a:r>
              <a:rPr dirty="0" sz="1200" spc="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200" spc="-20">
                <a:latin typeface="Arial MT"/>
                <a:cs typeface="Arial MT"/>
              </a:rPr>
              <a:t>10</a:t>
            </a:r>
            <a:r>
              <a:rPr dirty="0" sz="1200" spc="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5">
                <a:latin typeface="Arial MT"/>
                <a:cs typeface="Arial MT"/>
              </a:rPr>
              <a:t>80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5">
                <a:latin typeface="Arial MT"/>
                <a:cs typeface="Arial MT"/>
              </a:rPr>
              <a:t>60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5">
                <a:latin typeface="Arial MT"/>
                <a:cs typeface="Arial MT"/>
              </a:rPr>
              <a:t>40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5">
                <a:latin typeface="Arial MT"/>
                <a:cs typeface="Arial MT"/>
              </a:rPr>
              <a:t>20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5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15">
                <a:latin typeface="Arial MT"/>
                <a:cs typeface="Arial MT"/>
              </a:rPr>
              <a:t>-20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15">
                <a:latin typeface="Arial MT"/>
                <a:cs typeface="Arial MT"/>
              </a:rPr>
              <a:t>-40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200" spc="-15">
                <a:latin typeface="Arial MT"/>
                <a:cs typeface="Arial MT"/>
              </a:rPr>
              <a:t>-60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2125135" y="2401068"/>
            <a:ext cx="5182870" cy="4083050"/>
            <a:chOff x="2125135" y="2401068"/>
            <a:chExt cx="5182870" cy="4083050"/>
          </a:xfrm>
        </p:grpSpPr>
        <p:sp>
          <p:nvSpPr>
            <p:cNvPr id="112" name="object 112"/>
            <p:cNvSpPr/>
            <p:nvPr/>
          </p:nvSpPr>
          <p:spPr>
            <a:xfrm>
              <a:off x="2125865" y="2401798"/>
              <a:ext cx="5163820" cy="0"/>
            </a:xfrm>
            <a:custGeom>
              <a:avLst/>
              <a:gdLst/>
              <a:ahLst/>
              <a:cxnLst/>
              <a:rect l="l" t="t" r="r" b="b"/>
              <a:pathLst>
                <a:path w="5163820" h="0">
                  <a:moveTo>
                    <a:pt x="0" y="0"/>
                  </a:moveTo>
                  <a:lnTo>
                    <a:pt x="51638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7295654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2125865" y="6472009"/>
              <a:ext cx="5163820" cy="0"/>
            </a:xfrm>
            <a:custGeom>
              <a:avLst/>
              <a:gdLst/>
              <a:ahLst/>
              <a:cxnLst/>
              <a:rect l="l" t="t" r="r" b="b"/>
              <a:pathLst>
                <a:path w="5163820" h="0">
                  <a:moveTo>
                    <a:pt x="0" y="0"/>
                  </a:moveTo>
                  <a:lnTo>
                    <a:pt x="516382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7295654" y="6472040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7289685" y="2401798"/>
              <a:ext cx="0" cy="4070350"/>
            </a:xfrm>
            <a:custGeom>
              <a:avLst/>
              <a:gdLst/>
              <a:ahLst/>
              <a:cxnLst/>
              <a:rect l="l" t="t" r="r" b="b"/>
              <a:pathLst>
                <a:path w="0" h="4070350">
                  <a:moveTo>
                    <a:pt x="0" y="40702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7295654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4">
                  <a:moveTo>
                    <a:pt x="0" y="11874"/>
                  </a:moveTo>
                  <a:lnTo>
                    <a:pt x="11836" y="11874"/>
                  </a:lnTo>
                  <a:lnTo>
                    <a:pt x="11836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2125865" y="2401798"/>
              <a:ext cx="0" cy="4070350"/>
            </a:xfrm>
            <a:custGeom>
              <a:avLst/>
              <a:gdLst/>
              <a:ahLst/>
              <a:cxnLst/>
              <a:rect l="l" t="t" r="r" b="b"/>
              <a:pathLst>
                <a:path w="0" h="4070350">
                  <a:moveTo>
                    <a:pt x="0" y="40702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2131796" y="240180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4" h="12064">
                  <a:moveTo>
                    <a:pt x="0" y="11874"/>
                  </a:moveTo>
                  <a:lnTo>
                    <a:pt x="11874" y="11874"/>
                  </a:lnTo>
                  <a:lnTo>
                    <a:pt x="11874" y="0"/>
                  </a:lnTo>
                  <a:lnTo>
                    <a:pt x="0" y="0"/>
                  </a:lnTo>
                  <a:lnTo>
                    <a:pt x="0" y="118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5135" y="2460440"/>
              <a:ext cx="5165280" cy="3667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506" y="711"/>
            <a:ext cx="74669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Contenido </a:t>
            </a:r>
            <a:r>
              <a:rPr dirty="0"/>
              <a:t>armónico</a:t>
            </a:r>
            <a:r>
              <a:rPr dirty="0" spc="-55"/>
              <a:t>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/>
              <a:t>la</a:t>
            </a:r>
            <a:r>
              <a:rPr dirty="0" spc="-10"/>
              <a:t> saturación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60"/>
              <a:t> </a:t>
            </a:r>
            <a:r>
              <a:rPr dirty="0"/>
              <a:t>los</a:t>
            </a:r>
            <a:r>
              <a:rPr dirty="0" spc="5"/>
              <a:t> </a:t>
            </a:r>
            <a:r>
              <a:rPr dirty="0" spc="-20"/>
              <a:t>TCs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18540"/>
            <a:ext cx="868299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Cuando</a:t>
            </a:r>
            <a:r>
              <a:rPr dirty="0" sz="3000" spc="18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 spc="200">
                <a:latin typeface="Calibri"/>
                <a:cs typeface="Calibri"/>
              </a:rPr>
              <a:t> </a:t>
            </a:r>
            <a:r>
              <a:rPr dirty="0" sz="3000" spc="-35">
                <a:latin typeface="Calibri"/>
                <a:cs typeface="Calibri"/>
              </a:rPr>
              <a:t>TC</a:t>
            </a:r>
            <a:r>
              <a:rPr dirty="0" sz="3000" spc="1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 spc="18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satura</a:t>
            </a:r>
            <a:r>
              <a:rPr dirty="0" sz="3000" spc="1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igualmente</a:t>
            </a:r>
            <a:r>
              <a:rPr dirty="0" sz="3000" spc="17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 spc="1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aparecer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armónicos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-15">
                <a:latin typeface="Calibri"/>
                <a:cs typeface="Calibri"/>
              </a:rPr>
              <a:t> elevada</a:t>
            </a:r>
            <a:r>
              <a:rPr dirty="0" sz="3000" spc="-5">
                <a:latin typeface="Calibri"/>
                <a:cs typeface="Calibri"/>
              </a:rPr>
              <a:t> magnitud.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5611" y="1805122"/>
            <a:ext cx="5232689" cy="475331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4642" y="3551682"/>
            <a:ext cx="29851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71500" marR="5080" indent="-55943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 </a:t>
            </a:r>
            <a:r>
              <a:rPr dirty="0" sz="1200" spc="-5">
                <a:latin typeface="Calibri"/>
                <a:cs typeface="Calibri"/>
              </a:rPr>
              <a:t>Considerations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Harmonic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Blocking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Harmonic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Restraint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Techniques </a:t>
            </a:r>
            <a:r>
              <a:rPr dirty="0" sz="1200" spc="-5">
                <a:latin typeface="Calibri"/>
                <a:cs typeface="Calibri"/>
              </a:rPr>
              <a:t>on </a:t>
            </a:r>
            <a:r>
              <a:rPr dirty="0" sz="1200" spc="-15">
                <a:latin typeface="Calibri"/>
                <a:cs typeface="Calibri"/>
              </a:rPr>
              <a:t>Transformer </a:t>
            </a:r>
            <a:r>
              <a:rPr dirty="0" sz="1200" spc="-10">
                <a:latin typeface="Calibri"/>
                <a:cs typeface="Calibri"/>
              </a:rPr>
              <a:t>Differential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Relays.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2006.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0557" y="711"/>
            <a:ext cx="472694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Transformadores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5"/>
              <a:t>Potencial</a:t>
            </a:r>
          </a:p>
        </p:txBody>
      </p:sp>
      <p:sp>
        <p:nvSpPr>
          <p:cNvPr id="3" name="object 3"/>
          <p:cNvSpPr/>
          <p:nvPr/>
        </p:nvSpPr>
        <p:spPr>
          <a:xfrm>
            <a:off x="143255" y="786383"/>
            <a:ext cx="6571615" cy="5928360"/>
          </a:xfrm>
          <a:custGeom>
            <a:avLst/>
            <a:gdLst/>
            <a:ahLst/>
            <a:cxnLst/>
            <a:rect l="l" t="t" r="r" b="b"/>
            <a:pathLst>
              <a:path w="6571615" h="5928359">
                <a:moveTo>
                  <a:pt x="0" y="0"/>
                </a:moveTo>
                <a:lnTo>
                  <a:pt x="6571488" y="0"/>
                </a:lnTo>
                <a:lnTo>
                  <a:pt x="6571488" y="5928360"/>
                </a:lnTo>
                <a:lnTo>
                  <a:pt x="0" y="592836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691" y="796239"/>
            <a:ext cx="6415405" cy="5317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Son los dispositivos primarios </a:t>
            </a:r>
            <a:r>
              <a:rPr dirty="0" sz="2800" spc="-15">
                <a:latin typeface="Calibri"/>
                <a:cs typeface="Calibri"/>
              </a:rPr>
              <a:t>encargados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reducir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sz="2800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sz="2800" spc="-5" b="1" i="1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 los niveles </a:t>
            </a:r>
            <a:r>
              <a:rPr dirty="0" sz="2800" spc="-15">
                <a:latin typeface="Calibri"/>
                <a:cs typeface="Calibri"/>
              </a:rPr>
              <a:t>tolerables </a:t>
            </a:r>
            <a:r>
              <a:rPr dirty="0" sz="2800" spc="-5">
                <a:latin typeface="Calibri"/>
                <a:cs typeface="Calibri"/>
              </a:rPr>
              <a:t>por los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relés</a:t>
            </a:r>
            <a:r>
              <a:rPr dirty="0" sz="2800" spc="-5">
                <a:latin typeface="Calibri"/>
                <a:cs typeface="Calibri"/>
              </a:rPr>
              <a:t> y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los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instrumentos</a:t>
            </a:r>
            <a:r>
              <a:rPr dirty="0" sz="2800" spc="6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medición.</a:t>
            </a:r>
            <a:endParaRPr sz="2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Pueden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existir</a:t>
            </a:r>
            <a:r>
              <a:rPr dirty="0" sz="2800" spc="-5">
                <a:latin typeface="Calibri"/>
                <a:cs typeface="Calibri"/>
              </a:rPr>
              <a:t> los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transformadores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potencia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magnéticos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los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capacitivos.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Estos </a:t>
            </a:r>
            <a:r>
              <a:rPr dirty="0" sz="2800" spc="-5">
                <a:latin typeface="Calibri"/>
                <a:cs typeface="Calibri"/>
              </a:rPr>
              <a:t>últimos, </a:t>
            </a:r>
            <a:r>
              <a:rPr dirty="0" sz="2800" spc="-10">
                <a:latin typeface="Calibri"/>
                <a:cs typeface="Calibri"/>
              </a:rPr>
              <a:t>primero reducen </a:t>
            </a:r>
            <a:r>
              <a:rPr dirty="0" sz="2800" spc="-5">
                <a:latin typeface="Calibri"/>
                <a:cs typeface="Calibri"/>
              </a:rPr>
              <a:t>la tensión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con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capacitores</a:t>
            </a:r>
            <a:r>
              <a:rPr dirty="0" sz="2800" spc="-5">
                <a:latin typeface="Calibri"/>
                <a:cs typeface="Calibri"/>
              </a:rPr>
              <a:t> y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luego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emplean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un 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transformador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 potencial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magnético.</a:t>
            </a:r>
            <a:endParaRPr sz="2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800" spc="-5">
                <a:latin typeface="Calibri"/>
                <a:cs typeface="Calibri"/>
              </a:rPr>
              <a:t>Casi siempre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reducen la tensión a niveles </a:t>
            </a:r>
            <a:r>
              <a:rPr dirty="0" sz="2800" spc="-620" b="1" i="1">
                <a:latin typeface="Calibri"/>
                <a:cs typeface="Calibri"/>
              </a:rPr>
              <a:t> </a:t>
            </a:r>
            <a:r>
              <a:rPr dirty="0" u="heavy" sz="2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100 V o 120V</a:t>
            </a:r>
            <a:r>
              <a:rPr dirty="0" sz="2800" spc="-5">
                <a:latin typeface="Calibri"/>
                <a:cs typeface="Calibri"/>
              </a:rPr>
              <a:t>, según la norma o el país </a:t>
            </a:r>
            <a:r>
              <a:rPr dirty="0" sz="2800" spc="-6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donde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se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trabaje.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6371" y="715159"/>
            <a:ext cx="2357426" cy="6069688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9066" y="711"/>
            <a:ext cx="765111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Conexiones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25"/>
              <a:t>Transformadores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Potencial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3112"/>
            <a:ext cx="8684895" cy="2387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0">
                <a:latin typeface="Calibri"/>
                <a:cs typeface="Calibri"/>
              </a:rPr>
              <a:t>Existen</a:t>
            </a:r>
            <a:r>
              <a:rPr dirty="0" sz="2500" spc="-5">
                <a:latin typeface="Calibri"/>
                <a:cs typeface="Calibri"/>
              </a:rPr>
              <a:t> 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conexiones</a:t>
            </a:r>
            <a:r>
              <a:rPr dirty="0" sz="2500" spc="-5">
                <a:latin typeface="Calibri"/>
                <a:cs typeface="Calibri"/>
              </a:rPr>
              <a:t> fundamentales,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conexión</a:t>
            </a:r>
            <a:r>
              <a:rPr dirty="0" u="heavy" sz="2500" spc="5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delta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abierta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conexión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estrella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completa</a:t>
            </a:r>
            <a:r>
              <a:rPr dirty="0" sz="2500" spc="-10">
                <a:latin typeface="Calibri"/>
                <a:cs typeface="Calibri"/>
              </a:rPr>
              <a:t>,</a:t>
            </a:r>
            <a:r>
              <a:rPr dirty="0" sz="2500" spc="-5">
                <a:latin typeface="Calibri"/>
                <a:cs typeface="Calibri"/>
              </a:rPr>
              <a:t> cada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aplicación y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utilidad.</a:t>
            </a:r>
            <a:endParaRPr sz="25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delta abierta se pueden emplear en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neutros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sólidamente aterrados. Mientras que la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estrella completa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obligatorio</a:t>
            </a:r>
            <a:r>
              <a:rPr dirty="0" u="heavy" sz="25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sistemas</a:t>
            </a:r>
            <a:r>
              <a:rPr dirty="0" u="heavy" sz="25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dirty="0" u="heavy" sz="25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</a:t>
            </a:r>
            <a:r>
              <a:rPr dirty="0" u="heavy" sz="25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aislado.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92933" y="3816296"/>
            <a:ext cx="8156575" cy="2623820"/>
            <a:chOff x="692933" y="3816296"/>
            <a:chExt cx="8156575" cy="26238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933" y="3816296"/>
              <a:ext cx="3845136" cy="25418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3558" y="4076953"/>
              <a:ext cx="4115569" cy="236268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930145" y="3358134"/>
            <a:ext cx="1784985" cy="428625"/>
          </a:xfrm>
          <a:prstGeom prst="rect">
            <a:avLst/>
          </a:prstGeom>
          <a:ln w="25907">
            <a:solidFill>
              <a:srgbClr val="385D8A"/>
            </a:solidFill>
          </a:ln>
        </p:spPr>
        <p:txBody>
          <a:bodyPr wrap="square" lIns="0" tIns="62230" rIns="0" bIns="0" rtlCol="0" vert="horz">
            <a:spAutoFit/>
          </a:bodyPr>
          <a:lstStyle/>
          <a:p>
            <a:pPr marL="290195">
              <a:lnSpc>
                <a:spcPct val="100000"/>
              </a:lnSpc>
              <a:spcBef>
                <a:spcPts val="490"/>
              </a:spcBef>
            </a:pPr>
            <a:r>
              <a:rPr dirty="0" sz="1800" spc="-10">
                <a:latin typeface="Calibri"/>
                <a:cs typeface="Calibri"/>
              </a:rPr>
              <a:t>Delta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abierta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58890" y="3501390"/>
            <a:ext cx="1786255" cy="428625"/>
          </a:xfrm>
          <a:prstGeom prst="rect">
            <a:avLst/>
          </a:prstGeom>
          <a:ln w="25907">
            <a:solidFill>
              <a:srgbClr val="385D8A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484"/>
              </a:spcBef>
            </a:pPr>
            <a:r>
              <a:rPr dirty="0" sz="1800" spc="-10">
                <a:latin typeface="Calibri"/>
                <a:cs typeface="Calibri"/>
              </a:rPr>
              <a:t>Estrella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completa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7435" cy="620903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779780">
              <a:lnSpc>
                <a:spcPct val="100000"/>
              </a:lnSpc>
              <a:spcBef>
                <a:spcPts val="910"/>
              </a:spcBef>
            </a:pP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Fallos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en los </a:t>
            </a:r>
            <a:r>
              <a:rPr dirty="0" u="heavy" sz="30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Transformadores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Potenciales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En principal </a:t>
            </a:r>
            <a:r>
              <a:rPr dirty="0" sz="3200" spc="-5">
                <a:latin typeface="Calibri"/>
                <a:cs typeface="Calibri"/>
              </a:rPr>
              <a:t>problema </a:t>
            </a:r>
            <a:r>
              <a:rPr dirty="0" sz="3200">
                <a:latin typeface="Calibri"/>
                <a:cs typeface="Calibri"/>
              </a:rPr>
              <a:t>en que los </a:t>
            </a:r>
            <a:r>
              <a:rPr dirty="0" sz="3200" spc="-10">
                <a:latin typeface="Calibri"/>
                <a:cs typeface="Calibri"/>
              </a:rPr>
              <a:t>transformadores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 potenciales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afectan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las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</a:t>
            </a:r>
            <a:r>
              <a:rPr dirty="0" sz="3200" spc="-5" b="1" i="1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es en la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actuación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protecciones.</a:t>
            </a:r>
            <a:endParaRPr sz="32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Estos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suelen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protegerse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fusibles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7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primario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interruptores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automáticos</a:t>
            </a:r>
            <a:r>
              <a:rPr dirty="0" sz="3200">
                <a:latin typeface="Calibri"/>
                <a:cs typeface="Calibri"/>
              </a:rPr>
              <a:t> 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secundario,</a:t>
            </a:r>
            <a:r>
              <a:rPr dirty="0" sz="3200">
                <a:latin typeface="Calibri"/>
                <a:cs typeface="Calibri"/>
              </a:rPr>
              <a:t> ambos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operar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dejar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sin</a:t>
            </a:r>
            <a:r>
              <a:rPr dirty="0" u="heavy" sz="32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3200" spc="-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haciéndola</a:t>
            </a:r>
            <a:r>
              <a:rPr dirty="0" u="heavy" sz="3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mal operar</a:t>
            </a:r>
            <a:r>
              <a:rPr dirty="0" sz="320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Estos</a:t>
            </a:r>
            <a:r>
              <a:rPr dirty="0" sz="3200" spc="-5">
                <a:latin typeface="Calibri"/>
                <a:cs typeface="Calibri"/>
              </a:rPr>
              <a:t> problemas</a:t>
            </a:r>
            <a:r>
              <a:rPr dirty="0" sz="3200">
                <a:latin typeface="Calibri"/>
                <a:cs typeface="Calibri"/>
              </a:rPr>
              <a:t> 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realidad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afectan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más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protecciones </a:t>
            </a:r>
            <a:r>
              <a:rPr dirty="0" sz="3200">
                <a:latin typeface="Calibri"/>
                <a:cs typeface="Calibri"/>
              </a:rPr>
              <a:t>de líneas que las del </a:t>
            </a:r>
            <a:r>
              <a:rPr dirty="0" sz="3200" spc="-30">
                <a:latin typeface="Calibri"/>
                <a:cs typeface="Calibri"/>
              </a:rPr>
              <a:t>transformador, 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aunque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existen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algunos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métodos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protección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10">
                <a:latin typeface="Calibri"/>
                <a:cs typeface="Calibri"/>
              </a:rPr>
              <a:t>transformadores </a:t>
            </a:r>
            <a:r>
              <a:rPr dirty="0" sz="3200">
                <a:latin typeface="Calibri"/>
                <a:cs typeface="Calibri"/>
              </a:rPr>
              <a:t>en los que debería </a:t>
            </a:r>
            <a:r>
              <a:rPr dirty="0" sz="3200" spc="-15">
                <a:latin typeface="Calibri"/>
                <a:cs typeface="Calibri"/>
              </a:rPr>
              <a:t>tomarse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cuenta.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77798" rIns="0" bIns="0" rtlCol="0" vert="horz">
            <a:spAutoFit/>
          </a:bodyPr>
          <a:lstStyle/>
          <a:p>
            <a:pPr algn="ctr" marL="85725" marR="5080">
              <a:lnSpc>
                <a:spcPct val="100000"/>
              </a:lnSpc>
              <a:spcBef>
                <a:spcPts val="105"/>
              </a:spcBef>
            </a:pPr>
            <a:r>
              <a:rPr dirty="0" sz="4400"/>
              <a:t>Los</a:t>
            </a:r>
            <a:r>
              <a:rPr dirty="0" sz="4400" spc="-5"/>
              <a:t> </a:t>
            </a:r>
            <a:r>
              <a:rPr dirty="0" sz="4400" spc="-15"/>
              <a:t>Interruptores</a:t>
            </a:r>
            <a:r>
              <a:rPr dirty="0" sz="4400" spc="-90"/>
              <a:t> </a:t>
            </a:r>
            <a:r>
              <a:rPr dirty="0" sz="4400"/>
              <a:t>de</a:t>
            </a:r>
            <a:r>
              <a:rPr dirty="0" sz="4400" spc="-5"/>
              <a:t> </a:t>
            </a:r>
            <a:r>
              <a:rPr dirty="0" sz="4400" spc="-10"/>
              <a:t>Potencia</a:t>
            </a:r>
            <a:r>
              <a:rPr dirty="0" sz="4400" spc="-95"/>
              <a:t> </a:t>
            </a:r>
            <a:r>
              <a:rPr dirty="0" sz="4400"/>
              <a:t>son </a:t>
            </a:r>
            <a:r>
              <a:rPr dirty="0" u="none" sz="4400" spc="-980"/>
              <a:t> </a:t>
            </a:r>
            <a:r>
              <a:rPr dirty="0" sz="4400" spc="-15"/>
              <a:t>otros </a:t>
            </a:r>
            <a:r>
              <a:rPr dirty="0" sz="4400" spc="-5"/>
              <a:t>dispositivos </a:t>
            </a:r>
            <a:r>
              <a:rPr dirty="0" sz="4400"/>
              <a:t>primarios de </a:t>
            </a:r>
            <a:r>
              <a:rPr dirty="0" u="none" sz="4400" spc="5"/>
              <a:t> </a:t>
            </a:r>
            <a:r>
              <a:rPr dirty="0" sz="4400" spc="-10"/>
              <a:t>protección</a:t>
            </a:r>
            <a:r>
              <a:rPr dirty="0" sz="4400" spc="-5"/>
              <a:t> </a:t>
            </a:r>
            <a:r>
              <a:rPr dirty="0" sz="4400"/>
              <a:t>muy</a:t>
            </a:r>
            <a:r>
              <a:rPr dirty="0" sz="4400" spc="-5"/>
              <a:t> </a:t>
            </a:r>
            <a:r>
              <a:rPr dirty="0" sz="4400" spc="-20"/>
              <a:t>importantes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14884" y="3072383"/>
            <a:ext cx="8785860" cy="3429000"/>
          </a:xfrm>
          <a:custGeom>
            <a:avLst/>
            <a:gdLst/>
            <a:ahLst/>
            <a:cxnLst/>
            <a:rect l="l" t="t" r="r" b="b"/>
            <a:pathLst>
              <a:path w="8785860" h="3429000">
                <a:moveTo>
                  <a:pt x="0" y="0"/>
                </a:moveTo>
                <a:lnTo>
                  <a:pt x="8785860" y="0"/>
                </a:lnTo>
                <a:lnTo>
                  <a:pt x="878586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ln w="64007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4" y="2998978"/>
            <a:ext cx="8634095" cy="313499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820"/>
              </a:spcBef>
            </a:pP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Estos</a:t>
            </a:r>
            <a:r>
              <a:rPr dirty="0" sz="3000" spc="30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son</a:t>
            </a:r>
            <a:r>
              <a:rPr dirty="0" sz="3000" spc="3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dispositivos</a:t>
            </a:r>
            <a:r>
              <a:rPr dirty="0" sz="3000" spc="29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fuertes</a:t>
            </a:r>
            <a:r>
              <a:rPr dirty="0" sz="3000" spc="3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que</a:t>
            </a:r>
            <a:r>
              <a:rPr dirty="0" sz="3000" spc="30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pueden</a:t>
            </a:r>
            <a:r>
              <a:rPr dirty="0" sz="3000" spc="28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operar</a:t>
            </a:r>
            <a:r>
              <a:rPr dirty="0" sz="3000" spc="32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bajo </a:t>
            </a:r>
            <a:r>
              <a:rPr dirty="0" sz="3000" spc="-67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la acción de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grandes corrientes, </a:t>
            </a:r>
            <a:r>
              <a:rPr dirty="0" sz="3000" spc="-20">
                <a:solidFill>
                  <a:srgbClr val="898989"/>
                </a:solidFill>
                <a:latin typeface="Calibri"/>
                <a:cs typeface="Calibri"/>
              </a:rPr>
              <a:t>pero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casi nunca son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automáticos,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es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0">
                <a:solidFill>
                  <a:srgbClr val="898989"/>
                </a:solidFill>
                <a:latin typeface="Calibri"/>
                <a:cs typeface="Calibri"/>
              </a:rPr>
              <a:t>decir,</a:t>
            </a:r>
            <a:r>
              <a:rPr dirty="0" sz="3000" spc="-4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necesitan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que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otro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dispositivo </a:t>
            </a:r>
            <a:r>
              <a:rPr dirty="0" sz="3000" spc="-66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secundario lo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opere.</a:t>
            </a:r>
            <a:endParaRPr sz="3000">
              <a:latin typeface="Calibri"/>
              <a:cs typeface="Calibri"/>
            </a:endParaRPr>
          </a:p>
          <a:p>
            <a:pPr algn="just" marL="12700" marR="5715">
              <a:lnSpc>
                <a:spcPct val="80000"/>
              </a:lnSpc>
              <a:spcBef>
                <a:spcPts val="720"/>
              </a:spcBef>
            </a:pP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Estos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también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pueden funcionar 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incorrectamente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y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es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importante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tener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en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cuenta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sus</a:t>
            </a:r>
            <a:r>
              <a:rPr dirty="0" sz="30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problemas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de </a:t>
            </a:r>
            <a:r>
              <a:rPr dirty="0" sz="3000" spc="-66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funcionamiento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20">
                <a:solidFill>
                  <a:srgbClr val="898989"/>
                </a:solidFill>
                <a:latin typeface="Calibri"/>
                <a:cs typeface="Calibri"/>
              </a:rPr>
              <a:t>para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poder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tomar</a:t>
            </a:r>
            <a:r>
              <a:rPr dirty="0" sz="3000" spc="67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acciones 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898989"/>
                </a:solidFill>
                <a:latin typeface="Calibri"/>
                <a:cs typeface="Calibri"/>
              </a:rPr>
              <a:t>importantes</a:t>
            </a:r>
            <a:r>
              <a:rPr dirty="0" sz="3000" spc="-4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en los</a:t>
            </a:r>
            <a:r>
              <a:rPr dirty="0" sz="300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dispositivos</a:t>
            </a:r>
            <a:r>
              <a:rPr dirty="0" sz="3000" spc="-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000" spc="-5">
                <a:solidFill>
                  <a:srgbClr val="898989"/>
                </a:solidFill>
                <a:latin typeface="Calibri"/>
                <a:cs typeface="Calibri"/>
              </a:rPr>
              <a:t>secundario.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1057" y="711"/>
            <a:ext cx="28047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Cantidad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35"/>
              <a:t> </a:t>
            </a:r>
            <a:r>
              <a:rPr dirty="0" spc="-15"/>
              <a:t>fases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32" y="577532"/>
            <a:ext cx="8903335" cy="6160135"/>
            <a:chOff x="120332" y="577532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400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94659" y="1287779"/>
              <a:ext cx="5904230" cy="17145"/>
            </a:xfrm>
            <a:custGeom>
              <a:avLst/>
              <a:gdLst/>
              <a:ahLst/>
              <a:cxnLst/>
              <a:rect l="l" t="t" r="r" b="b"/>
              <a:pathLst>
                <a:path w="5904230" h="17144">
                  <a:moveTo>
                    <a:pt x="5903975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5903975" y="16764"/>
                  </a:lnTo>
                  <a:lnTo>
                    <a:pt x="59039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65810"/>
            <a:ext cx="8683625" cy="270827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10">
                <a:latin typeface="Calibri"/>
                <a:cs typeface="Calibri"/>
              </a:rPr>
              <a:t>Estos </a:t>
            </a:r>
            <a:r>
              <a:rPr dirty="0" sz="2000">
                <a:latin typeface="Calibri"/>
                <a:cs typeface="Calibri"/>
              </a:rPr>
              <a:t>pueden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ser </a:t>
            </a:r>
            <a:r>
              <a:rPr dirty="0" sz="2000" b="1">
                <a:latin typeface="Calibri"/>
                <a:cs typeface="Calibri"/>
              </a:rPr>
              <a:t>mono-polares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y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tri-polares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Normalmente</a:t>
            </a:r>
            <a:r>
              <a:rPr dirty="0" sz="2000">
                <a:latin typeface="Calibri"/>
                <a:cs typeface="Calibri"/>
              </a:rPr>
              <a:t> son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 b="1" i="1">
                <a:latin typeface="Calibri"/>
                <a:cs typeface="Calibri"/>
              </a:rPr>
              <a:t>actuados</a:t>
            </a:r>
            <a:r>
              <a:rPr dirty="0" sz="2000" b="1" i="1">
                <a:latin typeface="Calibri"/>
                <a:cs typeface="Calibri"/>
              </a:rPr>
              <a:t> </a:t>
            </a:r>
            <a:r>
              <a:rPr dirty="0" sz="2000" spc="-5" b="1" i="1">
                <a:latin typeface="Calibri"/>
                <a:cs typeface="Calibri"/>
              </a:rPr>
              <a:t>manualmente</a:t>
            </a:r>
            <a:r>
              <a:rPr dirty="0" sz="2000" b="1" i="1">
                <a:latin typeface="Calibri"/>
                <a:cs typeface="Calibri"/>
              </a:rPr>
              <a:t> por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los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spc="-5" b="1" i="1">
                <a:latin typeface="Calibri"/>
                <a:cs typeface="Calibri"/>
              </a:rPr>
              <a:t>operadores</a:t>
            </a:r>
            <a:r>
              <a:rPr dirty="0" sz="2000" b="1" i="1">
                <a:latin typeface="Calibri"/>
                <a:cs typeface="Calibri"/>
              </a:rPr>
              <a:t> o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automáticamente</a:t>
            </a:r>
            <a:r>
              <a:rPr dirty="0" u="heavy" sz="20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</a:t>
            </a:r>
            <a:r>
              <a:rPr dirty="0" sz="2000" spc="-50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cuando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existen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averías.</a:t>
            </a:r>
            <a:endParaRPr sz="20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mono-polares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desconectar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solo la fase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averiada</a:t>
            </a:r>
            <a:r>
              <a:rPr dirty="0" sz="2000" spc="-5">
                <a:latin typeface="Calibri"/>
                <a:cs typeface="Calibri"/>
              </a:rPr>
              <a:t>, </a:t>
            </a:r>
            <a:r>
              <a:rPr dirty="0" sz="2000">
                <a:latin typeface="Calibri"/>
                <a:cs typeface="Calibri"/>
              </a:rPr>
              <a:t>sin </a:t>
            </a:r>
            <a:r>
              <a:rPr dirty="0" sz="2000" spc="-5">
                <a:latin typeface="Calibri"/>
                <a:cs typeface="Calibri"/>
              </a:rPr>
              <a:t>desconectar </a:t>
            </a:r>
            <a:r>
              <a:rPr dirty="0" sz="2000">
                <a:latin typeface="Calibri"/>
                <a:cs typeface="Calibri"/>
              </a:rPr>
              <a:t>las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demás </a:t>
            </a:r>
            <a:r>
              <a:rPr dirty="0" sz="2000" spc="-10">
                <a:latin typeface="Calibri"/>
                <a:cs typeface="Calibri"/>
              </a:rPr>
              <a:t>fases </a:t>
            </a:r>
            <a:r>
              <a:rPr dirty="0" sz="2000">
                <a:latin typeface="Calibri"/>
                <a:cs typeface="Calibri"/>
              </a:rPr>
              <a:t>que no lo </a:t>
            </a:r>
            <a:r>
              <a:rPr dirty="0" sz="2000" spc="-10">
                <a:latin typeface="Calibri"/>
                <a:cs typeface="Calibri"/>
              </a:rPr>
              <a:t>están.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Esta </a:t>
            </a:r>
            <a:r>
              <a:rPr dirty="0" sz="2000">
                <a:latin typeface="Calibri"/>
                <a:cs typeface="Calibri"/>
              </a:rPr>
              <a:t>es su </a:t>
            </a:r>
            <a:r>
              <a:rPr dirty="0" sz="2000" spc="-15">
                <a:latin typeface="Calibri"/>
                <a:cs typeface="Calibri"/>
              </a:rPr>
              <a:t>ventaja </a:t>
            </a:r>
            <a:r>
              <a:rPr dirty="0" sz="2000">
                <a:latin typeface="Calibri"/>
                <a:cs typeface="Calibri"/>
              </a:rPr>
              <a:t>principal y al mismo tiempo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resulta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desventajoso</a:t>
            </a:r>
            <a:r>
              <a:rPr dirty="0" u="heavy" sz="2000" spc="-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20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recierre</a:t>
            </a:r>
            <a:r>
              <a:rPr dirty="0" sz="200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Poseen</a:t>
            </a:r>
            <a:r>
              <a:rPr dirty="0" sz="2000" spc="91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  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circuito</a:t>
            </a:r>
            <a:r>
              <a:rPr dirty="0" sz="2000" spc="9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  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control</a:t>
            </a:r>
            <a:r>
              <a:rPr dirty="0" sz="2000" spc="9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asociado,</a:t>
            </a:r>
            <a:r>
              <a:rPr dirty="0" sz="2000" spc="9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  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  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cuál  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están</a:t>
            </a:r>
            <a:r>
              <a:rPr dirty="0" sz="2000" spc="93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inmersas</a:t>
            </a:r>
            <a:r>
              <a:rPr dirty="0" sz="2000" spc="9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las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000" spc="-5">
                <a:latin typeface="Calibri"/>
                <a:cs typeface="Calibri"/>
              </a:rPr>
              <a:t>protecciones.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68095" y="3420160"/>
            <a:ext cx="7804784" cy="3218815"/>
            <a:chOff x="768095" y="3420160"/>
            <a:chExt cx="7804784" cy="32188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8095" y="3429356"/>
              <a:ext cx="4257698" cy="320004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1951" y="3420160"/>
              <a:ext cx="2860344" cy="32183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3087" y="3005670"/>
            <a:ext cx="3123207" cy="370450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6595" y="682751"/>
            <a:ext cx="8750935" cy="6207760"/>
            <a:chOff x="196595" y="682751"/>
            <a:chExt cx="8750935" cy="6207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955" y="2929414"/>
              <a:ext cx="4876418" cy="3667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8599" y="714755"/>
              <a:ext cx="8686800" cy="6143625"/>
            </a:xfrm>
            <a:custGeom>
              <a:avLst/>
              <a:gdLst/>
              <a:ahLst/>
              <a:cxnLst/>
              <a:rect l="l" t="t" r="r" b="b"/>
              <a:pathLst>
                <a:path w="8686800" h="6143625">
                  <a:moveTo>
                    <a:pt x="0" y="0"/>
                  </a:moveTo>
                  <a:lnTo>
                    <a:pt x="8686800" y="0"/>
                  </a:lnTo>
                  <a:lnTo>
                    <a:pt x="8686800" y="6143244"/>
                  </a:lnTo>
                  <a:lnTo>
                    <a:pt x="0" y="6143244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75841" y="55879"/>
            <a:ext cx="559308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3620" algn="l"/>
              </a:tabLst>
            </a:pPr>
            <a:r>
              <a:rPr dirty="0" spc="-15"/>
              <a:t>Interruptores	</a:t>
            </a:r>
            <a:r>
              <a:rPr dirty="0" spc="-5"/>
              <a:t>según</a:t>
            </a:r>
            <a:r>
              <a:rPr dirty="0" spc="-25"/>
              <a:t> </a:t>
            </a:r>
            <a:r>
              <a:rPr dirty="0"/>
              <a:t>su</a:t>
            </a:r>
            <a:r>
              <a:rPr dirty="0" spc="-25"/>
              <a:t> </a:t>
            </a:r>
            <a:r>
              <a:rPr dirty="0" spc="-10"/>
              <a:t>localización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7340" y="727963"/>
            <a:ext cx="8530590" cy="2006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interruptores</a:t>
            </a:r>
            <a:r>
              <a:rPr dirty="0" sz="2500" spc="-5">
                <a:latin typeface="Calibri"/>
                <a:cs typeface="Calibri"/>
              </a:rPr>
              <a:t>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localizar</a:t>
            </a:r>
            <a:r>
              <a:rPr dirty="0" sz="2500" spc="-5">
                <a:latin typeface="Calibri"/>
                <a:cs typeface="Calibri"/>
              </a:rPr>
              <a:t> 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intemperie</a:t>
            </a:r>
            <a:r>
              <a:rPr dirty="0" sz="2500" spc="3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cabinas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casas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control.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Los </a:t>
            </a:r>
            <a:r>
              <a:rPr dirty="0" sz="2500" spc="-10">
                <a:latin typeface="Calibri"/>
                <a:cs typeface="Calibri"/>
              </a:rPr>
              <a:t>interruptores </a:t>
            </a:r>
            <a:r>
              <a:rPr dirty="0" sz="2500" spc="-5">
                <a:latin typeface="Calibri"/>
                <a:cs typeface="Calibri"/>
              </a:rPr>
              <a:t>muy </a:t>
            </a:r>
            <a:r>
              <a:rPr dirty="0" sz="2500" spc="-10">
                <a:latin typeface="Calibri"/>
                <a:cs typeface="Calibri"/>
              </a:rPr>
              <a:t>potentes </a:t>
            </a:r>
            <a:r>
              <a:rPr dirty="0" sz="2500" spc="-5">
                <a:latin typeface="Calibri"/>
                <a:cs typeface="Calibri"/>
              </a:rPr>
              <a:t>de alta tensión casi siempre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están</a:t>
            </a:r>
            <a:r>
              <a:rPr dirty="0" sz="2500" spc="-10">
                <a:latin typeface="Calibri"/>
                <a:cs typeface="Calibri"/>
              </a:rPr>
              <a:t> instalados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 la </a:t>
            </a:r>
            <a:r>
              <a:rPr dirty="0" sz="2500" spc="-10">
                <a:latin typeface="Calibri"/>
                <a:cs typeface="Calibri"/>
              </a:rPr>
              <a:t>intemperie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 son fijos , </a:t>
            </a:r>
            <a:r>
              <a:rPr dirty="0" sz="2500" spc="-10">
                <a:latin typeface="Calibri"/>
                <a:cs typeface="Calibri"/>
              </a:rPr>
              <a:t>mientras </a:t>
            </a:r>
            <a:r>
              <a:rPr dirty="0" sz="2500" spc="-5">
                <a:latin typeface="Calibri"/>
                <a:cs typeface="Calibri"/>
              </a:rPr>
              <a:t>que los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media</a:t>
            </a:r>
            <a:r>
              <a:rPr dirty="0" sz="2500" spc="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instalan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 spc="-10">
                <a:latin typeface="Calibri"/>
                <a:cs typeface="Calibri"/>
              </a:rPr>
              <a:t> gabinetes</a:t>
            </a:r>
            <a:r>
              <a:rPr dirty="0" sz="2500" spc="-5">
                <a:latin typeface="Calibri"/>
                <a:cs typeface="Calibri"/>
              </a:rPr>
              <a:t> 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son </a:t>
            </a:r>
            <a:r>
              <a:rPr dirty="0" sz="2500" spc="-10">
                <a:latin typeface="Calibri"/>
                <a:cs typeface="Calibri"/>
              </a:rPr>
              <a:t>extraíbles.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669" y="0"/>
            <a:ext cx="8439785" cy="11849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 indent="106680">
              <a:lnSpc>
                <a:spcPct val="100000"/>
              </a:lnSpc>
              <a:spcBef>
                <a:spcPts val="105"/>
              </a:spcBef>
            </a:pPr>
            <a:r>
              <a:rPr dirty="0" sz="3800"/>
              <a:t>Tipos de </a:t>
            </a:r>
            <a:r>
              <a:rPr dirty="0" sz="3800" spc="-15"/>
              <a:t>interruptores </a:t>
            </a:r>
            <a:r>
              <a:rPr dirty="0" sz="3800"/>
              <a:t>de </a:t>
            </a:r>
            <a:r>
              <a:rPr dirty="0" sz="3800" spc="-5"/>
              <a:t>potencia </a:t>
            </a:r>
            <a:r>
              <a:rPr dirty="0" sz="3800"/>
              <a:t>según </a:t>
            </a:r>
            <a:r>
              <a:rPr dirty="0" u="none" sz="3800" spc="-844"/>
              <a:t> </a:t>
            </a:r>
            <a:r>
              <a:rPr dirty="0" sz="3800"/>
              <a:t>los</a:t>
            </a:r>
            <a:r>
              <a:rPr dirty="0" sz="3800" spc="-10"/>
              <a:t> métodos</a:t>
            </a:r>
            <a:r>
              <a:rPr dirty="0" sz="3800" spc="-5"/>
              <a:t> </a:t>
            </a:r>
            <a:r>
              <a:rPr dirty="0" sz="3800"/>
              <a:t>de</a:t>
            </a:r>
            <a:r>
              <a:rPr dirty="0" sz="3800" spc="-65"/>
              <a:t> </a:t>
            </a:r>
            <a:r>
              <a:rPr dirty="0" sz="3800" spc="-10"/>
              <a:t>apagado</a:t>
            </a:r>
            <a:r>
              <a:rPr dirty="0" sz="3800" spc="-5"/>
              <a:t> </a:t>
            </a:r>
            <a:r>
              <a:rPr dirty="0" sz="3800"/>
              <a:t>del</a:t>
            </a:r>
            <a:r>
              <a:rPr dirty="0" sz="3800" spc="-10"/>
              <a:t> </a:t>
            </a:r>
            <a:r>
              <a:rPr dirty="0" sz="3800" spc="-20"/>
              <a:t>arco</a:t>
            </a:r>
            <a:r>
              <a:rPr dirty="0" sz="3800" spc="-5"/>
              <a:t> </a:t>
            </a:r>
            <a:r>
              <a:rPr dirty="0" sz="3800"/>
              <a:t>eléctrico</a:t>
            </a:r>
            <a:endParaRPr sz="3800"/>
          </a:p>
        </p:txBody>
      </p:sp>
      <p:sp>
        <p:nvSpPr>
          <p:cNvPr id="3" name="object 3"/>
          <p:cNvSpPr txBox="1"/>
          <p:nvPr/>
        </p:nvSpPr>
        <p:spPr>
          <a:xfrm>
            <a:off x="307340" y="1182065"/>
            <a:ext cx="8531860" cy="498030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080" indent="-342900">
              <a:lnSpc>
                <a:spcPct val="9000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Cuando se </a:t>
            </a:r>
            <a:r>
              <a:rPr dirty="0" sz="3000" spc="-10">
                <a:latin typeface="Calibri"/>
                <a:cs typeface="Calibri"/>
              </a:rPr>
              <a:t>desconecta </a:t>
            </a:r>
            <a:r>
              <a:rPr dirty="0" sz="3000">
                <a:latin typeface="Calibri"/>
                <a:cs typeface="Calibri"/>
              </a:rPr>
              <a:t>una </a:t>
            </a:r>
            <a:r>
              <a:rPr dirty="0" sz="3000" spc="-10">
                <a:latin typeface="Calibri"/>
                <a:cs typeface="Calibri"/>
              </a:rPr>
              <a:t>avería </a:t>
            </a:r>
            <a:r>
              <a:rPr dirty="0" sz="3000">
                <a:latin typeface="Calibri"/>
                <a:cs typeface="Calibri"/>
              </a:rPr>
              <a:t>en el </a:t>
            </a:r>
            <a:r>
              <a:rPr dirty="0" sz="3000" spc="-10">
                <a:latin typeface="Calibri"/>
                <a:cs typeface="Calibri"/>
              </a:rPr>
              <a:t>interior </a:t>
            </a:r>
            <a:r>
              <a:rPr dirty="0" sz="3000">
                <a:latin typeface="Calibri"/>
                <a:cs typeface="Calibri"/>
              </a:rPr>
              <a:t>de la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cámara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desconexión</a:t>
            </a:r>
            <a:r>
              <a:rPr dirty="0" sz="3000" spc="-5">
                <a:latin typeface="Calibri"/>
                <a:cs typeface="Calibri"/>
              </a:rPr>
              <a:t> 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interruptor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potencia,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aparece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 </a:t>
            </a:r>
            <a:r>
              <a:rPr dirty="0" sz="3000" spc="-15">
                <a:latin typeface="Calibri"/>
                <a:cs typeface="Calibri"/>
              </a:rPr>
              <a:t>arco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eléctrico.</a:t>
            </a:r>
            <a:endParaRPr sz="3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Existen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varios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tipos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métodos:</a:t>
            </a:r>
            <a:endParaRPr sz="3000">
              <a:latin typeface="Calibri"/>
              <a:cs typeface="Calibri"/>
            </a:endParaRPr>
          </a:p>
          <a:p>
            <a:pPr algn="just" lvl="1" marL="965200" indent="-343535">
              <a:lnSpc>
                <a:spcPct val="100000"/>
              </a:lnSpc>
              <a:spcBef>
                <a:spcPts val="1565"/>
              </a:spcBef>
              <a:buFont typeface="Arial MT"/>
              <a:buChar char="•"/>
              <a:tabLst>
                <a:tab pos="965835" algn="l"/>
              </a:tabLst>
            </a:pPr>
            <a:r>
              <a:rPr dirty="0" sz="3000" spc="-5">
                <a:latin typeface="Calibri"/>
                <a:cs typeface="Calibri"/>
              </a:rPr>
              <a:t>Aire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-10">
                <a:latin typeface="Calibri"/>
                <a:cs typeface="Calibri"/>
              </a:rPr>
              <a:t> presión</a:t>
            </a:r>
            <a:r>
              <a:rPr dirty="0" sz="3000" spc="-5">
                <a:latin typeface="Calibri"/>
                <a:cs typeface="Calibri"/>
              </a:rPr>
              <a:t> (Air </a:t>
            </a:r>
            <a:r>
              <a:rPr dirty="0" sz="3000">
                <a:latin typeface="Calibri"/>
                <a:cs typeface="Calibri"/>
              </a:rPr>
              <a:t>blass)</a:t>
            </a:r>
            <a:endParaRPr sz="3000">
              <a:latin typeface="Calibri"/>
              <a:cs typeface="Calibri"/>
            </a:endParaRPr>
          </a:p>
          <a:p>
            <a:pPr algn="just" lvl="1" marL="965200" indent="-34353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965835" algn="l"/>
              </a:tabLst>
            </a:pPr>
            <a:r>
              <a:rPr dirty="0" sz="3000">
                <a:latin typeface="Calibri"/>
                <a:cs typeface="Calibri"/>
              </a:rPr>
              <a:t>Aceite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(Oil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Filled)</a:t>
            </a:r>
            <a:endParaRPr sz="3000">
              <a:latin typeface="Calibri"/>
              <a:cs typeface="Calibri"/>
            </a:endParaRPr>
          </a:p>
          <a:p>
            <a:pPr algn="just" lvl="2" marL="1422400" indent="-34353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1423035" algn="l"/>
              </a:tabLst>
            </a:pPr>
            <a:r>
              <a:rPr dirty="0" sz="3000" spc="-20">
                <a:latin typeface="Calibri"/>
                <a:cs typeface="Calibri"/>
              </a:rPr>
              <a:t>Gran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volumen</a:t>
            </a:r>
            <a:endParaRPr sz="3000">
              <a:latin typeface="Calibri"/>
              <a:cs typeface="Calibri"/>
            </a:endParaRPr>
          </a:p>
          <a:p>
            <a:pPr algn="just" lvl="2" marL="1422400" indent="-34353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1423035" algn="l"/>
              </a:tabLst>
            </a:pPr>
            <a:r>
              <a:rPr dirty="0" sz="3000" spc="-20">
                <a:latin typeface="Calibri"/>
                <a:cs typeface="Calibri"/>
              </a:rPr>
              <a:t>Volumen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reducido</a:t>
            </a:r>
            <a:endParaRPr sz="3000">
              <a:latin typeface="Calibri"/>
              <a:cs typeface="Calibri"/>
            </a:endParaRPr>
          </a:p>
          <a:p>
            <a:pPr algn="just" lvl="1" marL="965200" indent="-343535">
              <a:lnSpc>
                <a:spcPct val="100000"/>
              </a:lnSpc>
              <a:spcBef>
                <a:spcPts val="365"/>
              </a:spcBef>
              <a:buFont typeface="Arial MT"/>
              <a:buChar char="•"/>
              <a:tabLst>
                <a:tab pos="965835" algn="l"/>
              </a:tabLst>
            </a:pPr>
            <a:r>
              <a:rPr dirty="0" sz="3000" spc="-35">
                <a:latin typeface="Calibri"/>
                <a:cs typeface="Calibri"/>
              </a:rPr>
              <a:t>Vacío</a:t>
            </a:r>
            <a:endParaRPr sz="3000">
              <a:latin typeface="Calibri"/>
              <a:cs typeface="Calibri"/>
            </a:endParaRPr>
          </a:p>
          <a:p>
            <a:pPr algn="just" lvl="1" marL="965200" indent="-343535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965835" algn="l"/>
              </a:tabLst>
            </a:pPr>
            <a:r>
              <a:rPr dirty="0" sz="3000">
                <a:latin typeface="Calibri"/>
                <a:cs typeface="Calibri"/>
              </a:rPr>
              <a:t>SF6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0395" y="1187196"/>
            <a:ext cx="8827135" cy="5245735"/>
            <a:chOff x="120395" y="1187196"/>
            <a:chExt cx="8827135" cy="5245735"/>
          </a:xfrm>
        </p:grpSpPr>
        <p:sp>
          <p:nvSpPr>
            <p:cNvPr id="5" name="object 5"/>
            <p:cNvSpPr/>
            <p:nvPr/>
          </p:nvSpPr>
          <p:spPr>
            <a:xfrm>
              <a:off x="152399" y="1219200"/>
              <a:ext cx="8763000" cy="5181600"/>
            </a:xfrm>
            <a:custGeom>
              <a:avLst/>
              <a:gdLst/>
              <a:ahLst/>
              <a:cxnLst/>
              <a:rect l="l" t="t" r="r" b="b"/>
              <a:pathLst>
                <a:path w="8763000" h="5181600">
                  <a:moveTo>
                    <a:pt x="0" y="0"/>
                  </a:moveTo>
                  <a:lnTo>
                    <a:pt x="8763000" y="0"/>
                  </a:lnTo>
                  <a:lnTo>
                    <a:pt x="8763000" y="5181600"/>
                  </a:lnTo>
                  <a:lnTo>
                    <a:pt x="0" y="51816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9" y="3352950"/>
              <a:ext cx="3386027" cy="25815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937" y="125069"/>
            <a:ext cx="87223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/>
              <a:t>Comparación</a:t>
            </a:r>
            <a:r>
              <a:rPr dirty="0" sz="3200"/>
              <a:t> </a:t>
            </a:r>
            <a:r>
              <a:rPr dirty="0" sz="3200" spc="-15"/>
              <a:t>entre</a:t>
            </a:r>
            <a:r>
              <a:rPr dirty="0" sz="3200"/>
              <a:t> los</a:t>
            </a:r>
            <a:r>
              <a:rPr dirty="0" sz="3200" spc="5"/>
              <a:t> </a:t>
            </a:r>
            <a:r>
              <a:rPr dirty="0" sz="3200"/>
              <a:t>medios</a:t>
            </a:r>
            <a:r>
              <a:rPr dirty="0" sz="3200" spc="-50"/>
              <a:t> </a:t>
            </a:r>
            <a:r>
              <a:rPr dirty="0" sz="3200"/>
              <a:t>de</a:t>
            </a:r>
            <a:r>
              <a:rPr dirty="0" sz="3200" spc="5"/>
              <a:t> </a:t>
            </a:r>
            <a:r>
              <a:rPr dirty="0" sz="3200" spc="-10"/>
              <a:t>Apagado</a:t>
            </a:r>
            <a:r>
              <a:rPr dirty="0" sz="3200"/>
              <a:t> </a:t>
            </a:r>
            <a:r>
              <a:rPr dirty="0" sz="3200" spc="-20"/>
              <a:t>del</a:t>
            </a:r>
            <a:r>
              <a:rPr dirty="0" sz="3200" spc="5"/>
              <a:t> </a:t>
            </a:r>
            <a:r>
              <a:rPr dirty="0" sz="3200"/>
              <a:t>Arco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84988" y="786383"/>
            <a:ext cx="8502650" cy="5928360"/>
          </a:xfrm>
          <a:custGeom>
            <a:avLst/>
            <a:gdLst/>
            <a:ahLst/>
            <a:cxnLst/>
            <a:rect l="l" t="t" r="r" b="b"/>
            <a:pathLst>
              <a:path w="8502650" h="5928359">
                <a:moveTo>
                  <a:pt x="0" y="0"/>
                </a:moveTo>
                <a:lnTo>
                  <a:pt x="8502396" y="0"/>
                </a:lnTo>
                <a:lnTo>
                  <a:pt x="8502396" y="5928360"/>
                </a:lnTo>
                <a:lnTo>
                  <a:pt x="0" y="592836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4642" y="756615"/>
            <a:ext cx="8349615" cy="586994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10160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15">
                <a:latin typeface="Calibri"/>
                <a:cs typeface="Calibri"/>
              </a:rPr>
              <a:t>Estos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medios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tienen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como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función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desconectar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o </a:t>
            </a:r>
            <a:r>
              <a:rPr dirty="0" sz="2700">
                <a:latin typeface="Calibri"/>
                <a:cs typeface="Calibri"/>
              </a:rPr>
              <a:t> eliminar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arco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eléctrico</a:t>
            </a:r>
            <a:r>
              <a:rPr dirty="0" sz="2700">
                <a:latin typeface="Calibri"/>
                <a:cs typeface="Calibri"/>
              </a:rPr>
              <a:t> que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produce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las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desconexiones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interruptores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potencia.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medio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interrupción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utilizando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flujo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aire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comprimido</a:t>
            </a:r>
            <a:r>
              <a:rPr dirty="0" sz="2700" spc="-5">
                <a:latin typeface="Calibri"/>
                <a:cs typeface="Calibri"/>
              </a:rPr>
              <a:t>, </a:t>
            </a:r>
            <a:r>
              <a:rPr dirty="0" sz="2700">
                <a:latin typeface="Calibri"/>
                <a:cs typeface="Calibri"/>
              </a:rPr>
              <a:t>es uno de los </a:t>
            </a:r>
            <a:r>
              <a:rPr dirty="0" sz="2700" spc="-10">
                <a:latin typeface="Calibri"/>
                <a:cs typeface="Calibri"/>
              </a:rPr>
              <a:t>métodos </a:t>
            </a:r>
            <a:r>
              <a:rPr dirty="0" sz="2700">
                <a:latin typeface="Calibri"/>
                <a:cs typeface="Calibri"/>
              </a:rPr>
              <a:t>que </a:t>
            </a:r>
            <a:r>
              <a:rPr dirty="0" sz="2700" spc="-10">
                <a:latin typeface="Calibri"/>
                <a:cs typeface="Calibri"/>
              </a:rPr>
              <a:t>produce </a:t>
            </a:r>
            <a:r>
              <a:rPr dirty="0" sz="2700" spc="-15">
                <a:latin typeface="Calibri"/>
                <a:cs typeface="Calibri"/>
              </a:rPr>
              <a:t>mayor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demora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apertura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durante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avería,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según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tecnología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pueden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durar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</a:t>
            </a:r>
            <a:r>
              <a:rPr dirty="0" u="heavy" sz="2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12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24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ciclos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medio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interrupción</a:t>
            </a:r>
            <a:r>
              <a:rPr dirty="0" sz="2700" spc="-5">
                <a:latin typeface="Calibri"/>
                <a:cs typeface="Calibri"/>
              </a:rPr>
              <a:t> 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emplea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grande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bajo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volumen de </a:t>
            </a:r>
            <a:r>
              <a:rPr dirty="0" u="heavy" sz="2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aceite</a:t>
            </a:r>
            <a:r>
              <a:rPr dirty="0" sz="2700" spc="-10" b="1" i="1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 ha difundido </a:t>
            </a:r>
            <a:r>
              <a:rPr dirty="0" sz="2700" spc="-10">
                <a:latin typeface="Calibri"/>
                <a:cs typeface="Calibri"/>
              </a:rPr>
              <a:t>ampliamente </a:t>
            </a:r>
            <a:r>
              <a:rPr dirty="0" sz="2700" spc="-5">
                <a:latin typeface="Calibri"/>
                <a:cs typeface="Calibri"/>
              </a:rPr>
              <a:t>en la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media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alta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posee tiempos de </a:t>
            </a:r>
            <a:r>
              <a:rPr dirty="0" sz="2700" spc="-15">
                <a:latin typeface="Calibri"/>
                <a:cs typeface="Calibri"/>
              </a:rPr>
              <a:t>apertura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 </a:t>
            </a:r>
            <a:r>
              <a:rPr dirty="0" sz="2700" spc="-6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10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ciclos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9000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medios que emplean vacío y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SF6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son los más </a:t>
            </a:r>
            <a:r>
              <a:rPr dirty="0" sz="2700" spc="-15">
                <a:latin typeface="Calibri"/>
                <a:cs typeface="Calibri"/>
              </a:rPr>
              <a:t>rápidos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todos</a:t>
            </a:r>
            <a:r>
              <a:rPr dirty="0" sz="2700">
                <a:latin typeface="Calibri"/>
                <a:cs typeface="Calibri"/>
              </a:rPr>
              <a:t> 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son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>
                <a:latin typeface="Calibri"/>
                <a:cs typeface="Calibri"/>
              </a:rPr>
              <a:t> más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actuales</a:t>
            </a:r>
            <a:r>
              <a:rPr dirty="0" sz="2700">
                <a:latin typeface="Calibri"/>
                <a:cs typeface="Calibri"/>
              </a:rPr>
              <a:t> 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novedosos.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Estos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interruptores casi </a:t>
            </a:r>
            <a:r>
              <a:rPr dirty="0" sz="2700" spc="-5">
                <a:latin typeface="Calibri"/>
                <a:cs typeface="Calibri"/>
              </a:rPr>
              <a:t>no </a:t>
            </a:r>
            <a:r>
              <a:rPr dirty="0" sz="2700" spc="-10">
                <a:latin typeface="Calibri"/>
                <a:cs typeface="Calibri"/>
              </a:rPr>
              <a:t>necesitan mantenimiento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-5">
                <a:latin typeface="Calibri"/>
                <a:cs typeface="Calibri"/>
              </a:rPr>
              <a:t>poseen </a:t>
            </a:r>
            <a:r>
              <a:rPr dirty="0" sz="2700">
                <a:latin typeface="Calibri"/>
                <a:cs typeface="Calibri"/>
              </a:rPr>
              <a:t> tiempos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muy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rápidos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desconexión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entre</a:t>
            </a:r>
            <a:r>
              <a:rPr dirty="0" u="heavy" sz="27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3</a:t>
            </a:r>
            <a:r>
              <a:rPr dirty="0" u="heavy" sz="2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ciclos</a:t>
            </a:r>
            <a:r>
              <a:rPr dirty="0" sz="270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9536" y="711"/>
            <a:ext cx="580580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Circuitos</a:t>
            </a:r>
            <a:r>
              <a:rPr dirty="0" spc="-5"/>
              <a:t> </a:t>
            </a:r>
            <a:r>
              <a:rPr dirty="0" spc="-25"/>
              <a:t>de</a:t>
            </a:r>
            <a:r>
              <a:rPr dirty="0"/>
              <a:t> </a:t>
            </a:r>
            <a:r>
              <a:rPr dirty="0" spc="-10"/>
              <a:t>Control</a:t>
            </a:r>
            <a:r>
              <a:rPr dirty="0"/>
              <a:t> de</a:t>
            </a:r>
            <a:r>
              <a:rPr dirty="0" spc="-5"/>
              <a:t> </a:t>
            </a:r>
            <a:r>
              <a:rPr dirty="0" spc="-15"/>
              <a:t>Interruptores</a:t>
            </a:r>
          </a:p>
        </p:txBody>
      </p:sp>
      <p:sp>
        <p:nvSpPr>
          <p:cNvPr id="3" name="object 3"/>
          <p:cNvSpPr/>
          <p:nvPr/>
        </p:nvSpPr>
        <p:spPr>
          <a:xfrm>
            <a:off x="76200" y="914400"/>
            <a:ext cx="4343400" cy="5638800"/>
          </a:xfrm>
          <a:custGeom>
            <a:avLst/>
            <a:gdLst/>
            <a:ahLst/>
            <a:cxnLst/>
            <a:rect l="l" t="t" r="r" b="b"/>
            <a:pathLst>
              <a:path w="4343400" h="5638800">
                <a:moveTo>
                  <a:pt x="0" y="0"/>
                </a:moveTo>
                <a:lnTo>
                  <a:pt x="4343400" y="0"/>
                </a:lnTo>
                <a:lnTo>
                  <a:pt x="43434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97840" y="1255216"/>
            <a:ext cx="279654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1014" algn="l"/>
              </a:tabLst>
            </a:pPr>
            <a:r>
              <a:rPr dirty="0" sz="2700">
                <a:latin typeface="Calibri"/>
                <a:cs typeface="Calibri"/>
              </a:rPr>
              <a:t>po</a:t>
            </a:r>
            <a:r>
              <a:rPr dirty="0" sz="2700" spc="-45">
                <a:latin typeface="Calibri"/>
                <a:cs typeface="Calibri"/>
              </a:rPr>
              <a:t>t</a:t>
            </a:r>
            <a:r>
              <a:rPr dirty="0" sz="2700">
                <a:latin typeface="Calibri"/>
                <a:cs typeface="Calibri"/>
              </a:rPr>
              <a:t>encia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>
                <a:latin typeface="Calibri"/>
                <a:cs typeface="Calibri"/>
              </a:rPr>
              <a:t>pose</a:t>
            </a:r>
            <a:r>
              <a:rPr dirty="0" sz="2700" spc="-45">
                <a:latin typeface="Calibri"/>
                <a:cs typeface="Calibri"/>
              </a:rPr>
              <a:t>e</a:t>
            </a:r>
            <a:r>
              <a:rPr dirty="0" sz="2700">
                <a:latin typeface="Calibri"/>
                <a:cs typeface="Calibri"/>
              </a:rPr>
              <a:t>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4939" y="885240"/>
            <a:ext cx="4187190" cy="807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342265" marR="5080" indent="-342265">
              <a:lnSpc>
                <a:spcPts val="3080"/>
              </a:lnSpc>
              <a:spcBef>
                <a:spcPts val="100"/>
              </a:spcBef>
              <a:buFont typeface="Arial MT"/>
              <a:buChar char="•"/>
              <a:tabLst>
                <a:tab pos="342265" algn="l"/>
                <a:tab pos="342900" algn="l"/>
                <a:tab pos="1386840" algn="l"/>
                <a:tab pos="3810000" algn="l"/>
              </a:tabLst>
            </a:pP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 spc="-5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in</a:t>
            </a:r>
            <a:r>
              <a:rPr dirty="0" sz="2700" spc="-80">
                <a:latin typeface="Calibri"/>
                <a:cs typeface="Calibri"/>
              </a:rPr>
              <a:t>t</a:t>
            </a:r>
            <a:r>
              <a:rPr dirty="0" sz="2700" spc="-5">
                <a:latin typeface="Calibri"/>
                <a:cs typeface="Calibri"/>
              </a:rPr>
              <a:t>errup</a:t>
            </a:r>
            <a:r>
              <a:rPr dirty="0" sz="2700" spc="-65">
                <a:latin typeface="Calibri"/>
                <a:cs typeface="Calibri"/>
              </a:rPr>
              <a:t>t</a:t>
            </a:r>
            <a:r>
              <a:rPr dirty="0" sz="2700" spc="-5">
                <a:latin typeface="Calibri"/>
                <a:cs typeface="Calibri"/>
              </a:rPr>
              <a:t>o</a:t>
            </a:r>
            <a:r>
              <a:rPr dirty="0" sz="2700" spc="-60">
                <a:latin typeface="Calibri"/>
                <a:cs typeface="Calibri"/>
              </a:rPr>
              <a:t>r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de</a:t>
            </a:r>
            <a:endParaRPr sz="2700">
              <a:latin typeface="Calibri"/>
              <a:cs typeface="Calibri"/>
            </a:endParaRPr>
          </a:p>
          <a:p>
            <a:pPr algn="r" marR="5080">
              <a:lnSpc>
                <a:spcPts val="3080"/>
              </a:lnSpc>
            </a:pPr>
            <a:r>
              <a:rPr dirty="0" sz="2700">
                <a:latin typeface="Calibri"/>
                <a:cs typeface="Calibri"/>
              </a:rPr>
              <a:t>dos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939" y="1626234"/>
            <a:ext cx="4187825" cy="4840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dirty="0" sz="2700" spc="-5">
                <a:latin typeface="Calibri"/>
                <a:cs typeface="Calibri"/>
              </a:rPr>
              <a:t>bobinas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o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enrollados.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45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9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700" spc="-10">
                <a:latin typeface="Calibri"/>
                <a:cs typeface="Calibri"/>
              </a:rPr>
              <a:t>Poseen </a:t>
            </a:r>
            <a:r>
              <a:rPr dirty="0" sz="2700">
                <a:latin typeface="Calibri"/>
                <a:cs typeface="Calibri"/>
              </a:rPr>
              <a:t>una bobina </a:t>
            </a:r>
            <a:r>
              <a:rPr dirty="0" sz="2700" spc="-25">
                <a:latin typeface="Calibri"/>
                <a:cs typeface="Calibri"/>
              </a:rPr>
              <a:t>para </a:t>
            </a:r>
            <a:r>
              <a:rPr dirty="0" sz="2700">
                <a:latin typeface="Calibri"/>
                <a:cs typeface="Calibri"/>
              </a:rPr>
              <a:t>la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conexión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(CLOSE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COIL)</a:t>
            </a:r>
            <a:r>
              <a:rPr dirty="0" sz="2700">
                <a:latin typeface="Calibri"/>
                <a:cs typeface="Calibri"/>
              </a:rPr>
              <a:t> y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otra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desconexión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(TRIP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COIL).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345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Además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tienen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permitir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conexión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manual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los</a:t>
            </a:r>
            <a:r>
              <a:rPr dirty="0" sz="2700" spc="6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operadores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automática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protecciones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eléctricas.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1448276"/>
            <a:ext cx="4210336" cy="4190523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9997" y="711"/>
            <a:ext cx="60686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Fallos</a:t>
            </a:r>
            <a:r>
              <a:rPr dirty="0" spc="-10"/>
              <a:t>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/>
              <a:t>los</a:t>
            </a:r>
            <a:r>
              <a:rPr dirty="0" spc="-10"/>
              <a:t> </a:t>
            </a:r>
            <a:r>
              <a:rPr dirty="0" spc="-15"/>
              <a:t>Interruptores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 spc="-15"/>
              <a:t>Potencia</a:t>
            </a:r>
          </a:p>
        </p:txBody>
      </p:sp>
      <p:sp>
        <p:nvSpPr>
          <p:cNvPr id="3" name="object 3"/>
          <p:cNvSpPr/>
          <p:nvPr/>
        </p:nvSpPr>
        <p:spPr>
          <a:xfrm>
            <a:off x="160020" y="786383"/>
            <a:ext cx="8882380" cy="5928360"/>
          </a:xfrm>
          <a:custGeom>
            <a:avLst/>
            <a:gdLst/>
            <a:ahLst/>
            <a:cxnLst/>
            <a:rect l="l" t="t" r="r" b="b"/>
            <a:pathLst>
              <a:path w="8882380" h="5928359">
                <a:moveTo>
                  <a:pt x="0" y="0"/>
                </a:moveTo>
                <a:lnTo>
                  <a:pt x="8881872" y="0"/>
                </a:lnTo>
                <a:lnTo>
                  <a:pt x="8881872" y="5928360"/>
                </a:lnTo>
                <a:lnTo>
                  <a:pt x="0" y="592836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455" y="723087"/>
            <a:ext cx="8729980" cy="5908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u="heavy" sz="27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Existen </a:t>
            </a:r>
            <a:r>
              <a:rPr dirty="0" u="heavy" sz="27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r>
              <a:rPr dirty="0" u="heavy" sz="27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mecánicas:</a:t>
            </a:r>
            <a:endParaRPr sz="2700">
              <a:latin typeface="Calibri"/>
              <a:cs typeface="Calibri"/>
            </a:endParaRPr>
          </a:p>
          <a:p>
            <a:pPr algn="just" lvl="1" marL="756285" marR="8255" indent="-287020">
              <a:lnSpc>
                <a:spcPct val="81300"/>
              </a:lnSpc>
              <a:spcBef>
                <a:spcPts val="57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15" b="1" i="1">
                <a:latin typeface="Calibri"/>
                <a:cs typeface="Calibri"/>
              </a:rPr>
              <a:t>Falta </a:t>
            </a:r>
            <a:r>
              <a:rPr dirty="0" sz="2500" spc="-5" b="1" i="1">
                <a:latin typeface="Calibri"/>
                <a:cs typeface="Calibri"/>
              </a:rPr>
              <a:t>de simetría en la apertura o en el cierre</a:t>
            </a:r>
            <a:r>
              <a:rPr dirty="0" sz="1800" spc="-5" b="1" i="1">
                <a:latin typeface="Calibri"/>
                <a:cs typeface="Calibri"/>
              </a:rPr>
              <a:t>, </a:t>
            </a:r>
            <a:r>
              <a:rPr dirty="0" sz="1800" spc="-10">
                <a:latin typeface="Calibri"/>
                <a:cs typeface="Calibri"/>
              </a:rPr>
              <a:t>esto provoca </a:t>
            </a:r>
            <a:r>
              <a:rPr dirty="0" sz="1800" spc="-5">
                <a:latin typeface="Calibri"/>
                <a:cs typeface="Calibri"/>
              </a:rPr>
              <a:t>que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aparezcan </a:t>
            </a:r>
            <a:r>
              <a:rPr dirty="0" sz="1800" spc="-5">
                <a:latin typeface="Calibri"/>
                <a:cs typeface="Calibri"/>
              </a:rPr>
              <a:t>momentáneos fenómenos </a:t>
            </a:r>
            <a:r>
              <a:rPr dirty="0" sz="1800">
                <a:latin typeface="Calibri"/>
                <a:cs typeface="Calibri"/>
              </a:rPr>
              <a:t>de asimetría en las </a:t>
            </a:r>
            <a:r>
              <a:rPr dirty="0" sz="1800" spc="-10">
                <a:latin typeface="Calibri"/>
                <a:cs typeface="Calibri"/>
              </a:rPr>
              <a:t>corrientes </a:t>
            </a:r>
            <a:r>
              <a:rPr dirty="0" sz="1800">
                <a:latin typeface="Calibri"/>
                <a:cs typeface="Calibri"/>
              </a:rPr>
              <a:t>de las </a:t>
            </a:r>
            <a:r>
              <a:rPr dirty="0" sz="1800" spc="-10">
                <a:latin typeface="Calibri"/>
                <a:cs typeface="Calibri"/>
              </a:rPr>
              <a:t>fases </a:t>
            </a:r>
            <a:r>
              <a:rPr dirty="0" sz="1800">
                <a:latin typeface="Calibri"/>
                <a:cs typeface="Calibri"/>
              </a:rPr>
              <a:t>que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pueden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llegar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hacer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operar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incorrectamente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dispositivos</a:t>
            </a:r>
            <a:r>
              <a:rPr dirty="0" sz="1800">
                <a:latin typeface="Calibri"/>
                <a:cs typeface="Calibri"/>
              </a:rPr>
              <a:t> secundarios.</a:t>
            </a:r>
            <a:endParaRPr sz="1800">
              <a:latin typeface="Calibri"/>
              <a:cs typeface="Calibri"/>
            </a:endParaRPr>
          </a:p>
          <a:p>
            <a:pPr algn="just" lvl="1" marL="756285" marR="8255" indent="-287020">
              <a:lnSpc>
                <a:spcPct val="81300"/>
              </a:lnSpc>
              <a:spcBef>
                <a:spcPts val="53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5" b="1" i="1">
                <a:latin typeface="Calibri"/>
                <a:cs typeface="Calibri"/>
              </a:rPr>
              <a:t>No operación de una o dos fases del </a:t>
            </a:r>
            <a:r>
              <a:rPr dirty="0" sz="2500" spc="-10" b="1" i="1">
                <a:latin typeface="Calibri"/>
                <a:cs typeface="Calibri"/>
              </a:rPr>
              <a:t>circuito </a:t>
            </a:r>
            <a:r>
              <a:rPr dirty="0" sz="2500" spc="-5" b="1" i="1">
                <a:latin typeface="Calibri"/>
                <a:cs typeface="Calibri"/>
              </a:rPr>
              <a:t>de </a:t>
            </a:r>
            <a:r>
              <a:rPr dirty="0" sz="2500" spc="-10" b="1" i="1">
                <a:latin typeface="Calibri"/>
                <a:cs typeface="Calibri"/>
              </a:rPr>
              <a:t>fuerza</a:t>
            </a:r>
            <a:r>
              <a:rPr dirty="0" sz="1800" spc="-10" b="1" i="1">
                <a:latin typeface="Calibri"/>
                <a:cs typeface="Calibri"/>
              </a:rPr>
              <a:t>, </a:t>
            </a:r>
            <a:r>
              <a:rPr dirty="0" sz="1800" spc="-10">
                <a:latin typeface="Calibri"/>
                <a:cs typeface="Calibri"/>
              </a:rPr>
              <a:t>esto </a:t>
            </a:r>
            <a:r>
              <a:rPr dirty="0" sz="1800" spc="-5">
                <a:latin typeface="Calibri"/>
                <a:cs typeface="Calibri"/>
              </a:rPr>
              <a:t> puede </a:t>
            </a:r>
            <a:r>
              <a:rPr dirty="0" sz="1800">
                <a:latin typeface="Calibri"/>
                <a:cs typeface="Calibri"/>
              </a:rPr>
              <a:t>ser </a:t>
            </a:r>
            <a:r>
              <a:rPr dirty="0" sz="1800" spc="-10">
                <a:latin typeface="Calibri"/>
                <a:cs typeface="Calibri"/>
              </a:rPr>
              <a:t>peligroso, </a:t>
            </a:r>
            <a:r>
              <a:rPr dirty="0" sz="1800" spc="-5">
                <a:latin typeface="Calibri"/>
                <a:cs typeface="Calibri"/>
              </a:rPr>
              <a:t>dado que si la </a:t>
            </a:r>
            <a:r>
              <a:rPr dirty="0" sz="1800" spc="-10">
                <a:latin typeface="Calibri"/>
                <a:cs typeface="Calibri"/>
              </a:rPr>
              <a:t>fase </a:t>
            </a:r>
            <a:r>
              <a:rPr dirty="0" sz="1800" spc="-5">
                <a:latin typeface="Calibri"/>
                <a:cs typeface="Calibri"/>
              </a:rPr>
              <a:t>que </a:t>
            </a:r>
            <a:r>
              <a:rPr dirty="0" sz="1800" spc="-10">
                <a:latin typeface="Calibri"/>
                <a:cs typeface="Calibri"/>
              </a:rPr>
              <a:t>falla </a:t>
            </a:r>
            <a:r>
              <a:rPr dirty="0" sz="1800" spc="-5">
                <a:latin typeface="Calibri"/>
                <a:cs typeface="Calibri"/>
              </a:rPr>
              <a:t>en el interruptor es en la que </a:t>
            </a:r>
            <a:r>
              <a:rPr dirty="0" sz="1800" spc="-15">
                <a:latin typeface="Calibri"/>
                <a:cs typeface="Calibri"/>
              </a:rPr>
              <a:t>está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avería,</a:t>
            </a:r>
            <a:r>
              <a:rPr dirty="0" sz="1800" spc="-5">
                <a:latin typeface="Calibri"/>
                <a:cs typeface="Calibri"/>
              </a:rPr>
              <a:t> simplemente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daño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permanece,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hasta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actúen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otras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protecciones.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u="heavy" sz="27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Existen fallas</a:t>
            </a:r>
            <a:r>
              <a:rPr dirty="0" u="heavy" sz="27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en</a:t>
            </a:r>
            <a:r>
              <a:rPr dirty="0" u="heavy" sz="27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27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componentes</a:t>
            </a:r>
            <a:r>
              <a:rPr dirty="0" u="heavy" sz="2700" spc="-6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7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circuito</a:t>
            </a:r>
            <a:r>
              <a:rPr dirty="0" u="heavy" sz="2700" spc="-3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7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control:</a:t>
            </a:r>
            <a:endParaRPr sz="2700">
              <a:latin typeface="Calibri"/>
              <a:cs typeface="Calibri"/>
            </a:endParaRPr>
          </a:p>
          <a:p>
            <a:pPr algn="just" lvl="1" marL="756285" marR="5080" indent="-287020">
              <a:lnSpc>
                <a:spcPct val="80700"/>
              </a:lnSpc>
              <a:spcBef>
                <a:spcPts val="59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5" b="1" i="1">
                <a:latin typeface="Calibri"/>
                <a:cs typeface="Calibri"/>
              </a:rPr>
              <a:t>Apertura de las bobinas de cierre o apertura, </a:t>
            </a:r>
            <a:r>
              <a:rPr dirty="0" sz="1800" spc="-15">
                <a:latin typeface="Calibri"/>
                <a:cs typeface="Calibri"/>
              </a:rPr>
              <a:t>esta </a:t>
            </a:r>
            <a:r>
              <a:rPr dirty="0" sz="1800" spc="-10">
                <a:latin typeface="Calibri"/>
                <a:cs typeface="Calibri"/>
              </a:rPr>
              <a:t>avería </a:t>
            </a:r>
            <a:r>
              <a:rPr dirty="0" sz="1800" spc="-5">
                <a:latin typeface="Calibri"/>
                <a:cs typeface="Calibri"/>
              </a:rPr>
              <a:t>resulta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muy dañina, dado que el interruptor </a:t>
            </a:r>
            <a:r>
              <a:rPr dirty="0" sz="1800" spc="-15">
                <a:latin typeface="Calibri"/>
                <a:cs typeface="Calibri"/>
              </a:rPr>
              <a:t>está correcto, </a:t>
            </a:r>
            <a:r>
              <a:rPr dirty="0" sz="1800" spc="-5">
                <a:latin typeface="Calibri"/>
                <a:cs typeface="Calibri"/>
              </a:rPr>
              <a:t>pero no le </a:t>
            </a:r>
            <a:r>
              <a:rPr dirty="0" sz="1800" spc="-10">
                <a:latin typeface="Calibri"/>
                <a:cs typeface="Calibri"/>
              </a:rPr>
              <a:t>llegará </a:t>
            </a:r>
            <a:r>
              <a:rPr dirty="0" sz="1800" spc="-5">
                <a:latin typeface="Calibri"/>
                <a:cs typeface="Calibri"/>
              </a:rPr>
              <a:t>ni la señal ni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cierre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ni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apertura.</a:t>
            </a:r>
            <a:r>
              <a:rPr dirty="0" sz="1800">
                <a:latin typeface="Calibri"/>
                <a:cs typeface="Calibri"/>
              </a:rPr>
              <a:t> Si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detecta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esta</a:t>
            </a:r>
            <a:r>
              <a:rPr dirty="0" sz="1800" spc="-10">
                <a:latin typeface="Calibri"/>
                <a:cs typeface="Calibri"/>
              </a:rPr>
              <a:t> falla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anticipación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pueden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tomar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acciones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protección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muy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importantes,</a:t>
            </a:r>
            <a:r>
              <a:rPr dirty="0" sz="1800" spc="-5">
                <a:latin typeface="Calibri"/>
                <a:cs typeface="Calibri"/>
              </a:rPr>
              <a:t> para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evitar</a:t>
            </a:r>
            <a:r>
              <a:rPr dirty="0" sz="1800" spc="-5">
                <a:latin typeface="Calibri"/>
                <a:cs typeface="Calibri"/>
              </a:rPr>
              <a:t> una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larga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duración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averías.</a:t>
            </a:r>
            <a:endParaRPr sz="1800">
              <a:latin typeface="Calibri"/>
              <a:cs typeface="Calibri"/>
            </a:endParaRPr>
          </a:p>
          <a:p>
            <a:pPr algn="just" lvl="1" marL="756285" marR="7620" indent="-287020">
              <a:lnSpc>
                <a:spcPct val="81300"/>
              </a:lnSpc>
              <a:spcBef>
                <a:spcPts val="53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15" b="1" i="1">
                <a:latin typeface="Calibri"/>
                <a:cs typeface="Calibri"/>
              </a:rPr>
              <a:t>Rotura </a:t>
            </a:r>
            <a:r>
              <a:rPr dirty="0" sz="2500" spc="-5" b="1" i="1">
                <a:latin typeface="Calibri"/>
                <a:cs typeface="Calibri"/>
              </a:rPr>
              <a:t>del motor cargador del resorte de operación, </a:t>
            </a:r>
            <a:r>
              <a:rPr dirty="0" sz="1800" spc="-25">
                <a:latin typeface="Calibri"/>
                <a:cs typeface="Calibri"/>
              </a:rPr>
              <a:t>esta </a:t>
            </a:r>
            <a:r>
              <a:rPr dirty="0" sz="1800" spc="-20">
                <a:latin typeface="Calibri"/>
                <a:cs typeface="Calibri"/>
              </a:rPr>
              <a:t>avería 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tan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dañina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otra,</a:t>
            </a:r>
            <a:r>
              <a:rPr dirty="0" sz="1800" spc="-5">
                <a:latin typeface="Calibri"/>
                <a:cs typeface="Calibri"/>
              </a:rPr>
              <a:t> pero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</a:t>
            </a:r>
            <a:r>
              <a:rPr dirty="0" sz="1800">
                <a:latin typeface="Calibri"/>
                <a:cs typeface="Calibri"/>
              </a:rPr>
              <a:t> más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difícil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detectar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interruptores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antiguos.</a:t>
            </a:r>
            <a:endParaRPr sz="1800">
              <a:latin typeface="Calibri"/>
              <a:cs typeface="Calibri"/>
            </a:endParaRPr>
          </a:p>
          <a:p>
            <a:pPr algn="just" lvl="1" marL="756285" marR="6350" indent="-287020">
              <a:lnSpc>
                <a:spcPct val="80600"/>
              </a:lnSpc>
              <a:spcBef>
                <a:spcPts val="56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500" spc="-5" b="1" i="1">
                <a:latin typeface="Calibri"/>
                <a:cs typeface="Calibri"/>
              </a:rPr>
              <a:t>Falla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 b="1" i="1">
                <a:latin typeface="Calibri"/>
                <a:cs typeface="Calibri"/>
              </a:rPr>
              <a:t>de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10" b="1" i="1">
                <a:latin typeface="Calibri"/>
                <a:cs typeface="Calibri"/>
              </a:rPr>
              <a:t>corriente</a:t>
            </a:r>
            <a:r>
              <a:rPr dirty="0" sz="2500" spc="-5" b="1" i="1">
                <a:latin typeface="Calibri"/>
                <a:cs typeface="Calibri"/>
              </a:rPr>
              <a:t> </a:t>
            </a:r>
            <a:r>
              <a:rPr dirty="0" sz="2500" spc="-10" b="1" i="1">
                <a:latin typeface="Calibri"/>
                <a:cs typeface="Calibri"/>
              </a:rPr>
              <a:t>directa,</a:t>
            </a:r>
            <a:r>
              <a:rPr dirty="0" sz="2500" spc="-5" b="1" i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realidad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esto</a:t>
            </a:r>
            <a:r>
              <a:rPr dirty="0" sz="1800" spc="-5">
                <a:latin typeface="Calibri"/>
                <a:cs typeface="Calibri"/>
              </a:rPr>
              <a:t> elimina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completo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posibilidades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las protecciones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puede ocurrir por numerosos </a:t>
            </a:r>
            <a:r>
              <a:rPr dirty="0" sz="1800" spc="-10">
                <a:latin typeface="Calibri"/>
                <a:cs typeface="Calibri"/>
              </a:rPr>
              <a:t>factores, averías </a:t>
            </a:r>
            <a:r>
              <a:rPr dirty="0" sz="1800" spc="-5">
                <a:latin typeface="Calibri"/>
                <a:cs typeface="Calibri"/>
              </a:rPr>
              <a:t>en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 circuito de </a:t>
            </a:r>
            <a:r>
              <a:rPr dirty="0" sz="1800" spc="-10">
                <a:latin typeface="Calibri"/>
                <a:cs typeface="Calibri"/>
              </a:rPr>
              <a:t>control, </a:t>
            </a:r>
            <a:r>
              <a:rPr dirty="0" sz="1800" spc="-5">
                <a:latin typeface="Calibri"/>
                <a:cs typeface="Calibri"/>
              </a:rPr>
              <a:t>que produjo la desconexión de los </a:t>
            </a:r>
            <a:r>
              <a:rPr dirty="0" sz="1800" spc="-10">
                <a:latin typeface="Calibri"/>
                <a:cs typeface="Calibri"/>
              </a:rPr>
              <a:t>interruptores </a:t>
            </a:r>
            <a:r>
              <a:rPr dirty="0" sz="1800" spc="-5">
                <a:latin typeface="Calibri"/>
                <a:cs typeface="Calibri"/>
              </a:rPr>
              <a:t>automáticos o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fusibles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fallos</a:t>
            </a:r>
            <a:r>
              <a:rPr dirty="0" sz="1800" spc="-5">
                <a:latin typeface="Calibri"/>
                <a:cs typeface="Calibri"/>
              </a:rPr>
              <a:t> 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baterías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situaciones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emergencia,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</a:t>
            </a:r>
            <a:r>
              <a:rPr dirty="0" sz="1800" spc="-5">
                <a:latin typeface="Calibri"/>
                <a:cs typeface="Calibri"/>
              </a:rPr>
              <a:t> numerosos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factores.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28496" rIns="0" bIns="0" rtlCol="0" vert="horz">
            <a:spAutoFit/>
          </a:bodyPr>
          <a:lstStyle/>
          <a:p>
            <a:pPr marL="2020570" marR="5080" indent="-1740535">
              <a:lnSpc>
                <a:spcPct val="100000"/>
              </a:lnSpc>
              <a:spcBef>
                <a:spcPts val="100"/>
              </a:spcBef>
            </a:pPr>
            <a:r>
              <a:rPr dirty="0" sz="6000" spc="-5" i="0">
                <a:latin typeface="Calibri"/>
                <a:cs typeface="Calibri"/>
              </a:rPr>
              <a:t>Dispositivos</a:t>
            </a:r>
            <a:r>
              <a:rPr dirty="0" sz="6000" spc="-40" i="0">
                <a:latin typeface="Calibri"/>
                <a:cs typeface="Calibri"/>
              </a:rPr>
              <a:t> </a:t>
            </a:r>
            <a:r>
              <a:rPr dirty="0" sz="6000" spc="-10" i="0">
                <a:latin typeface="Calibri"/>
                <a:cs typeface="Calibri"/>
              </a:rPr>
              <a:t>Secundarios </a:t>
            </a:r>
            <a:r>
              <a:rPr dirty="0" u="none" sz="6000" spc="-1340" i="0">
                <a:latin typeface="Calibri"/>
                <a:cs typeface="Calibri"/>
              </a:rPr>
              <a:t> </a:t>
            </a:r>
            <a:r>
              <a:rPr dirty="0" sz="6000" spc="-5" i="0">
                <a:latin typeface="Calibri"/>
                <a:cs typeface="Calibri"/>
              </a:rPr>
              <a:t>de</a:t>
            </a:r>
            <a:r>
              <a:rPr dirty="0" sz="6000" spc="-10" i="0">
                <a:latin typeface="Calibri"/>
                <a:cs typeface="Calibri"/>
              </a:rPr>
              <a:t> </a:t>
            </a:r>
            <a:r>
              <a:rPr dirty="0" sz="6000" spc="-15" i="0">
                <a:latin typeface="Calibri"/>
                <a:cs typeface="Calibri"/>
              </a:rPr>
              <a:t>Protección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3886200"/>
            <a:ext cx="8686800" cy="2438400"/>
          </a:xfrm>
          <a:custGeom>
            <a:avLst/>
            <a:gdLst/>
            <a:ahLst/>
            <a:cxnLst/>
            <a:rect l="l" t="t" r="r" b="b"/>
            <a:pathLst>
              <a:path w="8686800" h="2438400">
                <a:moveTo>
                  <a:pt x="0" y="0"/>
                </a:moveTo>
                <a:lnTo>
                  <a:pt x="8686800" y="0"/>
                </a:lnTo>
                <a:lnTo>
                  <a:pt x="8686800" y="2438400"/>
                </a:lnTo>
                <a:lnTo>
                  <a:pt x="0" y="24384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7340" y="3845128"/>
            <a:ext cx="8529955" cy="227076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90"/>
              </a:spcBef>
            </a:pP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Adicionalmente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 a los dispositivos primarios </a:t>
            </a:r>
            <a:r>
              <a:rPr dirty="0" sz="3200" spc="-10">
                <a:solidFill>
                  <a:srgbClr val="898989"/>
                </a:solidFill>
                <a:latin typeface="Calibri"/>
                <a:cs typeface="Calibri"/>
              </a:rPr>
              <a:t>antes 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 explicados,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 se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necesitan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 los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898989"/>
                </a:solidFill>
                <a:latin typeface="Calibri"/>
                <a:cs typeface="Calibri"/>
              </a:rPr>
              <a:t>relés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que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son </a:t>
            </a:r>
            <a:r>
              <a:rPr dirty="0" sz="3200" spc="-7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dispositivos secundarios de </a:t>
            </a:r>
            <a:r>
              <a:rPr dirty="0" sz="3200" spc="-10">
                <a:solidFill>
                  <a:srgbClr val="898989"/>
                </a:solidFill>
                <a:latin typeface="Calibri"/>
                <a:cs typeface="Calibri"/>
              </a:rPr>
              <a:t>protección.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Estos </a:t>
            </a:r>
            <a:r>
              <a:rPr dirty="0" sz="3200" spc="-20">
                <a:solidFill>
                  <a:srgbClr val="898989"/>
                </a:solidFill>
                <a:latin typeface="Calibri"/>
                <a:cs typeface="Calibri"/>
              </a:rPr>
              <a:t>están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898989"/>
                </a:solidFill>
                <a:latin typeface="Calibri"/>
                <a:cs typeface="Calibri"/>
              </a:rPr>
              <a:t>conectados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los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secundarios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de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los 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15">
                <a:solidFill>
                  <a:srgbClr val="898989"/>
                </a:solidFill>
                <a:latin typeface="Calibri"/>
                <a:cs typeface="Calibri"/>
              </a:rPr>
              <a:t>transformadores</a:t>
            </a:r>
            <a:r>
              <a:rPr dirty="0" sz="3200" spc="-4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de</a:t>
            </a:r>
            <a:r>
              <a:rPr dirty="0" sz="3200" spc="5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corriente</a:t>
            </a:r>
            <a:r>
              <a:rPr dirty="0" sz="3200" spc="-6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dirty="0" sz="3200" spc="1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898989"/>
                </a:solidFill>
                <a:latin typeface="Calibri"/>
                <a:cs typeface="Calibri"/>
              </a:rPr>
              <a:t>potencial.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1476" y="711"/>
            <a:ext cx="52444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Métodos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Protección</a:t>
            </a:r>
            <a:r>
              <a:rPr dirty="0" spc="-25"/>
              <a:t> </a:t>
            </a:r>
            <a:r>
              <a:rPr dirty="0"/>
              <a:t>por</a:t>
            </a:r>
            <a:r>
              <a:rPr dirty="0" spc="-25"/>
              <a:t> </a:t>
            </a:r>
            <a:r>
              <a:rPr dirty="0" spc="-10"/>
              <a:t>Relés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2167127"/>
              <a:ext cx="8312150" cy="2245360"/>
            </a:xfrm>
            <a:custGeom>
              <a:avLst/>
              <a:gdLst/>
              <a:ahLst/>
              <a:cxnLst/>
              <a:rect l="l" t="t" r="r" b="b"/>
              <a:pathLst>
                <a:path w="8312150" h="2245360">
                  <a:moveTo>
                    <a:pt x="8311896" y="2221992"/>
                  </a:moveTo>
                  <a:lnTo>
                    <a:pt x="0" y="2221992"/>
                  </a:lnTo>
                  <a:lnTo>
                    <a:pt x="0" y="2244852"/>
                  </a:lnTo>
                  <a:lnTo>
                    <a:pt x="8311896" y="2244852"/>
                  </a:lnTo>
                  <a:lnTo>
                    <a:pt x="8311896" y="2221992"/>
                  </a:lnTo>
                  <a:close/>
                </a:path>
                <a:path w="8312150" h="2245360">
                  <a:moveTo>
                    <a:pt x="8311896" y="1851660"/>
                  </a:moveTo>
                  <a:lnTo>
                    <a:pt x="0" y="1851660"/>
                  </a:lnTo>
                  <a:lnTo>
                    <a:pt x="0" y="1874520"/>
                  </a:lnTo>
                  <a:lnTo>
                    <a:pt x="8311896" y="1874520"/>
                  </a:lnTo>
                  <a:lnTo>
                    <a:pt x="8311896" y="1851660"/>
                  </a:lnTo>
                  <a:close/>
                </a:path>
                <a:path w="8312150" h="2245360">
                  <a:moveTo>
                    <a:pt x="8311896" y="1481328"/>
                  </a:moveTo>
                  <a:lnTo>
                    <a:pt x="0" y="1481328"/>
                  </a:lnTo>
                  <a:lnTo>
                    <a:pt x="0" y="1504188"/>
                  </a:lnTo>
                  <a:lnTo>
                    <a:pt x="8311896" y="1504188"/>
                  </a:lnTo>
                  <a:lnTo>
                    <a:pt x="8311896" y="1481328"/>
                  </a:lnTo>
                  <a:close/>
                </a:path>
                <a:path w="8312150" h="2245360">
                  <a:moveTo>
                    <a:pt x="8311896" y="1110996"/>
                  </a:moveTo>
                  <a:lnTo>
                    <a:pt x="0" y="1110996"/>
                  </a:lnTo>
                  <a:lnTo>
                    <a:pt x="0" y="1133856"/>
                  </a:lnTo>
                  <a:lnTo>
                    <a:pt x="8311896" y="1133856"/>
                  </a:lnTo>
                  <a:lnTo>
                    <a:pt x="8311896" y="1110996"/>
                  </a:lnTo>
                  <a:close/>
                </a:path>
                <a:path w="8312150" h="2245360">
                  <a:moveTo>
                    <a:pt x="8311896" y="740664"/>
                  </a:moveTo>
                  <a:lnTo>
                    <a:pt x="0" y="740664"/>
                  </a:lnTo>
                  <a:lnTo>
                    <a:pt x="0" y="763524"/>
                  </a:lnTo>
                  <a:lnTo>
                    <a:pt x="8311896" y="763524"/>
                  </a:lnTo>
                  <a:lnTo>
                    <a:pt x="8311896" y="740664"/>
                  </a:lnTo>
                  <a:close/>
                </a:path>
                <a:path w="8312150" h="2245360">
                  <a:moveTo>
                    <a:pt x="8311896" y="370332"/>
                  </a:moveTo>
                  <a:lnTo>
                    <a:pt x="0" y="370332"/>
                  </a:lnTo>
                  <a:lnTo>
                    <a:pt x="0" y="393192"/>
                  </a:lnTo>
                  <a:lnTo>
                    <a:pt x="8311896" y="393192"/>
                  </a:lnTo>
                  <a:lnTo>
                    <a:pt x="8311896" y="370332"/>
                  </a:lnTo>
                  <a:close/>
                </a:path>
                <a:path w="8312150" h="2245360">
                  <a:moveTo>
                    <a:pt x="831189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311896" y="22860"/>
                  </a:lnTo>
                  <a:lnTo>
                    <a:pt x="8311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31140" y="580440"/>
            <a:ext cx="8686800" cy="57873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080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Un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Generador</a:t>
            </a:r>
            <a:r>
              <a:rPr dirty="0" sz="2700" spc="-5">
                <a:latin typeface="Calibri"/>
                <a:cs typeface="Calibri"/>
              </a:rPr>
              <a:t> debe</a:t>
            </a:r>
            <a:r>
              <a:rPr dirty="0" sz="2700">
                <a:latin typeface="Calibri"/>
                <a:cs typeface="Calibri"/>
              </a:rPr>
              <a:t> ser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protegido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tanto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averías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internas,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tanto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averías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ocurran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sistema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eléctrico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al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cuál</a:t>
            </a:r>
            <a:r>
              <a:rPr dirty="0" sz="2700" spc="-10">
                <a:latin typeface="Calibri"/>
                <a:cs typeface="Calibri"/>
              </a:rPr>
              <a:t> alimenta.</a:t>
            </a:r>
            <a:endParaRPr sz="27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9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 b="1" i="1">
                <a:latin typeface="Calibri"/>
                <a:cs typeface="Calibri"/>
              </a:rPr>
              <a:t>Se emplean desde relés de sobrecorrientes </a:t>
            </a:r>
            <a:r>
              <a:rPr dirty="0" sz="2700" spc="-20" b="1" i="1">
                <a:latin typeface="Calibri"/>
                <a:cs typeface="Calibri"/>
              </a:rPr>
              <a:t>(50V/51V), </a:t>
            </a:r>
            <a:r>
              <a:rPr dirty="0" sz="2700" spc="-5" b="1" i="1">
                <a:latin typeface="Calibri"/>
                <a:cs typeface="Calibri"/>
              </a:rPr>
              <a:t>de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secuencia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negativa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(46),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relés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de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sobre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y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baja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tensión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(59/27), </a:t>
            </a:r>
            <a:r>
              <a:rPr dirty="0" sz="2700" b="1" i="1">
                <a:latin typeface="Calibri"/>
                <a:cs typeface="Calibri"/>
              </a:rPr>
              <a:t>relés de sobre y baja frecuencia </a:t>
            </a:r>
            <a:r>
              <a:rPr dirty="0" sz="2700" spc="-5" b="1" i="1">
                <a:latin typeface="Calibri"/>
                <a:cs typeface="Calibri"/>
              </a:rPr>
              <a:t>(81U/O), </a:t>
            </a:r>
            <a:r>
              <a:rPr dirty="0" sz="2700" b="1" i="1">
                <a:latin typeface="Calibri"/>
                <a:cs typeface="Calibri"/>
              </a:rPr>
              <a:t>relés de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impedancia (40 o 21), relés direccionales de sobrecorriente </a:t>
            </a:r>
            <a:r>
              <a:rPr dirty="0" sz="2700" spc="-6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(67),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relés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diferenciales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(87),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relés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de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resistencia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 b="1" i="1">
                <a:latin typeface="Calibri"/>
                <a:cs typeface="Calibri"/>
              </a:rPr>
              <a:t>para </a:t>
            </a:r>
            <a:r>
              <a:rPr dirty="0" sz="2700" spc="5" b="1" i="1">
                <a:latin typeface="Calibri"/>
                <a:cs typeface="Calibri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detectar</a:t>
            </a:r>
            <a:r>
              <a:rPr dirty="0" sz="2700" spc="-5" b="1" i="1">
                <a:latin typeface="Calibri"/>
                <a:cs typeface="Calibri"/>
              </a:rPr>
              <a:t> </a:t>
            </a:r>
            <a:r>
              <a:rPr dirty="0" sz="2700" spc="-10" b="1" i="1">
                <a:latin typeface="Calibri"/>
                <a:cs typeface="Calibri"/>
              </a:rPr>
              <a:t>fallas</a:t>
            </a:r>
            <a:r>
              <a:rPr dirty="0" sz="2700" spc="-5" b="1" i="1">
                <a:latin typeface="Calibri"/>
                <a:cs typeface="Calibri"/>
              </a:rPr>
              <a:t> en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el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rotor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(64),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relés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direccionales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de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sz="2700" spc="-5" b="1" i="1">
                <a:latin typeface="Calibri"/>
                <a:cs typeface="Calibri"/>
              </a:rPr>
              <a:t>potencia (32), relés de tensión/frecuencia </a:t>
            </a:r>
            <a:r>
              <a:rPr dirty="0" sz="2700" spc="-30" b="1" i="1">
                <a:latin typeface="Calibri"/>
                <a:cs typeface="Calibri"/>
              </a:rPr>
              <a:t>(V/Hz </a:t>
            </a:r>
            <a:r>
              <a:rPr dirty="0" sz="2700" spc="-5" b="1" i="1">
                <a:latin typeface="Calibri"/>
                <a:cs typeface="Calibri"/>
              </a:rPr>
              <a:t>24), entre </a:t>
            </a:r>
            <a:r>
              <a:rPr dirty="0" sz="2700" b="1" i="1"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otros que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irán</a:t>
            </a:r>
            <a:r>
              <a:rPr dirty="0" u="heavy" sz="2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analizando</a:t>
            </a:r>
            <a:r>
              <a:rPr dirty="0" u="heavy" sz="27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</a:t>
            </a:r>
            <a:r>
              <a:rPr dirty="0" u="heavy" sz="2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curso.</a:t>
            </a:r>
            <a:endParaRPr sz="27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por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esta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cantidad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combinación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relés</a:t>
            </a:r>
            <a:r>
              <a:rPr dirty="0" sz="2700" spc="-5">
                <a:latin typeface="Calibri"/>
                <a:cs typeface="Calibri"/>
              </a:rPr>
              <a:t> 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>
                <a:latin typeface="Calibri"/>
                <a:cs typeface="Calibri"/>
              </a:rPr>
              <a:t>es la máquina más compleja </a:t>
            </a:r>
            <a:r>
              <a:rPr dirty="0" sz="2700" spc="-25">
                <a:latin typeface="Calibri"/>
                <a:cs typeface="Calibri"/>
              </a:rPr>
              <a:t>para </a:t>
            </a:r>
            <a:r>
              <a:rPr dirty="0" sz="2700">
                <a:latin typeface="Calibri"/>
                <a:cs typeface="Calibri"/>
              </a:rPr>
              <a:t>su </a:t>
            </a:r>
            <a:r>
              <a:rPr dirty="0" sz="2700" spc="-10">
                <a:latin typeface="Calibri"/>
                <a:cs typeface="Calibri"/>
              </a:rPr>
              <a:t>protección. </a:t>
            </a:r>
            <a:r>
              <a:rPr dirty="0" sz="2700" spc="-5">
                <a:latin typeface="Calibri"/>
                <a:cs typeface="Calibri"/>
              </a:rPr>
              <a:t> Además, es </a:t>
            </a:r>
            <a:r>
              <a:rPr dirty="0" sz="2700" spc="-10">
                <a:latin typeface="Calibri"/>
                <a:cs typeface="Calibri"/>
              </a:rPr>
              <a:t>preciso conocerlo </a:t>
            </a:r>
            <a:r>
              <a:rPr dirty="0" sz="2700" spc="-25">
                <a:latin typeface="Calibri"/>
                <a:cs typeface="Calibri"/>
              </a:rPr>
              <a:t>tanto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5">
                <a:latin typeface="Calibri"/>
                <a:cs typeface="Calibri"/>
              </a:rPr>
              <a:t>él, como al </a:t>
            </a:r>
            <a:r>
              <a:rPr dirty="0" sz="2700" spc="-10">
                <a:latin typeface="Calibri"/>
                <a:cs typeface="Calibri"/>
              </a:rPr>
              <a:t>sistema </a:t>
            </a:r>
            <a:r>
              <a:rPr dirty="0" sz="2700" spc="-5">
                <a:latin typeface="Calibri"/>
                <a:cs typeface="Calibri"/>
              </a:rPr>
              <a:t> eléctrico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para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realizar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adecuada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protección.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4366" y="711"/>
            <a:ext cx="6658609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0"/>
              <a:t> Disparos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las</a:t>
            </a:r>
            <a:r>
              <a:rPr dirty="0" spc="-5"/>
              <a:t> </a:t>
            </a:r>
            <a:r>
              <a:rPr dirty="0" spc="-10"/>
              <a:t>Protecciones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80440"/>
            <a:ext cx="8684895" cy="595884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715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 </a:t>
            </a:r>
            <a:r>
              <a:rPr dirty="0" sz="2700" spc="-10">
                <a:latin typeface="Calibri"/>
                <a:cs typeface="Calibri"/>
              </a:rPr>
              <a:t>dependencia </a:t>
            </a:r>
            <a:r>
              <a:rPr dirty="0" sz="2700" spc="-5">
                <a:latin typeface="Calibri"/>
                <a:cs typeface="Calibri"/>
              </a:rPr>
              <a:t>del tipo de </a:t>
            </a:r>
            <a:r>
              <a:rPr dirty="0" sz="2700" spc="-15">
                <a:latin typeface="Calibri"/>
                <a:cs typeface="Calibri"/>
              </a:rPr>
              <a:t>falla </a:t>
            </a:r>
            <a:r>
              <a:rPr dirty="0" sz="2700" spc="-5">
                <a:latin typeface="Calibri"/>
                <a:cs typeface="Calibri"/>
              </a:rPr>
              <a:t>que es </a:t>
            </a:r>
            <a:r>
              <a:rPr dirty="0" sz="2700" spc="-20">
                <a:latin typeface="Calibri"/>
                <a:cs typeface="Calibri"/>
              </a:rPr>
              <a:t>detecta </a:t>
            </a:r>
            <a:r>
              <a:rPr dirty="0" sz="2700" spc="-5">
                <a:latin typeface="Calibri"/>
                <a:cs typeface="Calibri"/>
              </a:rPr>
              <a:t>así </a:t>
            </a:r>
            <a:r>
              <a:rPr dirty="0" sz="2700" spc="-25">
                <a:latin typeface="Calibri"/>
                <a:cs typeface="Calibri"/>
              </a:rPr>
              <a:t>será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acciones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involucradas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 spc="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desconexión:</a:t>
            </a:r>
            <a:endParaRPr sz="27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54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Disparo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Simultaneo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Completo</a:t>
            </a:r>
            <a:endParaRPr sz="24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1214120" algn="l"/>
              </a:tabLst>
            </a:pPr>
            <a:r>
              <a:rPr dirty="0"/>
              <a:t>	</a:t>
            </a:r>
            <a:r>
              <a:rPr dirty="0" sz="2000">
                <a:latin typeface="Calibri"/>
                <a:cs typeface="Calibri"/>
              </a:rPr>
              <a:t>Con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fallas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internas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graves,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necesario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disparar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rápidamente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todos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-5">
                <a:latin typeface="Calibri"/>
                <a:cs typeface="Calibri"/>
              </a:rPr>
              <a:t>accionamientos, </a:t>
            </a:r>
            <a:r>
              <a:rPr dirty="0" sz="2000">
                <a:latin typeface="Calibri"/>
                <a:cs typeface="Calibri"/>
              </a:rPr>
              <a:t>turbinas, campo y </a:t>
            </a:r>
            <a:r>
              <a:rPr dirty="0" sz="2000" spc="-25">
                <a:latin typeface="Calibri"/>
                <a:cs typeface="Calibri"/>
              </a:rPr>
              <a:t>generador. </a:t>
            </a:r>
            <a:r>
              <a:rPr dirty="0" sz="2000">
                <a:latin typeface="Calibri"/>
                <a:cs typeface="Calibri"/>
              </a:rPr>
              <a:t>Puede que </a:t>
            </a:r>
            <a:r>
              <a:rPr dirty="0" sz="2000" spc="-10">
                <a:latin typeface="Calibri"/>
                <a:cs typeface="Calibri"/>
              </a:rPr>
              <a:t>aparezcan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sobre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velocidades</a:t>
            </a:r>
            <a:r>
              <a:rPr dirty="0" sz="2000">
                <a:latin typeface="Calibri"/>
                <a:cs typeface="Calibri"/>
              </a:rPr>
              <a:t> 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eje 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turbina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 </a:t>
            </a:r>
            <a:r>
              <a:rPr dirty="0" sz="2000" spc="-25">
                <a:latin typeface="Calibri"/>
                <a:cs typeface="Calibri"/>
              </a:rPr>
              <a:t>generador.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29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Disparo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del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Generador</a:t>
            </a:r>
            <a:endParaRPr sz="2400">
              <a:latin typeface="Calibri"/>
              <a:cs typeface="Calibri"/>
            </a:endParaRPr>
          </a:p>
          <a:p>
            <a:pPr algn="just" lvl="2" marL="1155700" marR="5080" indent="-228600">
              <a:lnSpc>
                <a:spcPts val="2160"/>
              </a:lnSpc>
              <a:spcBef>
                <a:spcPts val="54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Con algunas </a:t>
            </a:r>
            <a:r>
              <a:rPr dirty="0" sz="2000" spc="-5">
                <a:latin typeface="Calibri"/>
                <a:cs typeface="Calibri"/>
              </a:rPr>
              <a:t>fallas externas </a:t>
            </a:r>
            <a:r>
              <a:rPr dirty="0" sz="2000">
                <a:latin typeface="Calibri"/>
                <a:cs typeface="Calibri"/>
              </a:rPr>
              <a:t>o regímenes anormales se puede </a:t>
            </a:r>
            <a:r>
              <a:rPr dirty="0" sz="2000" spc="-10">
                <a:latin typeface="Calibri"/>
                <a:cs typeface="Calibri"/>
              </a:rPr>
              <a:t>optar </a:t>
            </a:r>
            <a:r>
              <a:rPr dirty="0" sz="2000">
                <a:latin typeface="Calibri"/>
                <a:cs typeface="Calibri"/>
              </a:rPr>
              <a:t>por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desconectar el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y el </a:t>
            </a:r>
            <a:r>
              <a:rPr dirty="0" sz="2000" spc="-10">
                <a:latin typeface="Calibri"/>
                <a:cs typeface="Calibri"/>
              </a:rPr>
              <a:t>campo, pero </a:t>
            </a:r>
            <a:r>
              <a:rPr dirty="0" sz="2000">
                <a:latin typeface="Calibri"/>
                <a:cs typeface="Calibri"/>
              </a:rPr>
              <a:t>no el </a:t>
            </a:r>
            <a:r>
              <a:rPr dirty="0" sz="2000" spc="-5">
                <a:latin typeface="Calibri"/>
                <a:cs typeface="Calibri"/>
              </a:rPr>
              <a:t>motor </a:t>
            </a:r>
            <a:r>
              <a:rPr dirty="0" sz="2000">
                <a:latin typeface="Calibri"/>
                <a:cs typeface="Calibri"/>
              </a:rPr>
              <a:t>primerio </a:t>
            </a:r>
            <a:r>
              <a:rPr dirty="0" sz="2000" spc="-10">
                <a:latin typeface="Calibri"/>
                <a:cs typeface="Calibri"/>
              </a:rPr>
              <a:t>para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poder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volverlo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10">
                <a:latin typeface="Calibri"/>
                <a:cs typeface="Calibri"/>
              </a:rPr>
              <a:t> energizar</a:t>
            </a:r>
            <a:r>
              <a:rPr dirty="0" sz="2000">
                <a:latin typeface="Calibri"/>
                <a:cs typeface="Calibri"/>
              </a:rPr>
              <a:t> con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rapidez.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29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spc="-5" b="1">
                <a:latin typeface="Calibri"/>
                <a:cs typeface="Calibri"/>
              </a:rPr>
              <a:t>Separación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la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Unidad</a:t>
            </a:r>
            <a:endParaRPr sz="2400">
              <a:latin typeface="Calibri"/>
              <a:cs typeface="Calibri"/>
            </a:endParaRPr>
          </a:p>
          <a:p>
            <a:pPr algn="just" lvl="2" marL="1155700" marR="7620" indent="-228600">
              <a:lnSpc>
                <a:spcPts val="2160"/>
              </a:lnSpc>
              <a:spcBef>
                <a:spcPts val="54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este</a:t>
            </a:r>
            <a:r>
              <a:rPr dirty="0" sz="2000" spc="4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caso</a:t>
            </a:r>
            <a:r>
              <a:rPr dirty="0" sz="2000" spc="43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</a:t>
            </a:r>
            <a:r>
              <a:rPr dirty="0" sz="2000" spc="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desconecta</a:t>
            </a:r>
            <a:r>
              <a:rPr dirty="0" sz="2000" spc="4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interruptor</a:t>
            </a:r>
            <a:r>
              <a:rPr dirty="0" sz="2000" spc="4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</a:t>
            </a:r>
            <a:r>
              <a:rPr dirty="0" sz="2000" spc="44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generador</a:t>
            </a:r>
            <a:r>
              <a:rPr dirty="0" sz="2000" spc="4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  se</a:t>
            </a:r>
            <a:r>
              <a:rPr dirty="0" sz="2000" spc="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queda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trabajando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10">
                <a:latin typeface="Calibri"/>
                <a:cs typeface="Calibri"/>
              </a:rPr>
              <a:t>excitación</a:t>
            </a:r>
            <a:r>
              <a:rPr dirty="0" sz="2000" spc="-5">
                <a:latin typeface="Calibri"/>
                <a:cs typeface="Calibri"/>
              </a:rPr>
              <a:t> alimentando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15">
                <a:latin typeface="Calibri"/>
                <a:cs typeface="Calibri"/>
              </a:rPr>
              <a:t>carga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auxiliar.</a:t>
            </a:r>
            <a:endParaRPr sz="2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22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Disparo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Secuencial</a:t>
            </a:r>
            <a:endParaRPr sz="2400">
              <a:latin typeface="Calibri"/>
              <a:cs typeface="Calibri"/>
            </a:endParaRPr>
          </a:p>
          <a:p>
            <a:pPr algn="just" lvl="2" marL="1155700" marR="6985" indent="-228600">
              <a:lnSpc>
                <a:spcPts val="2160"/>
              </a:lnSpc>
              <a:spcBef>
                <a:spcPts val="54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000">
                <a:latin typeface="Calibri"/>
                <a:cs typeface="Calibri"/>
              </a:rPr>
              <a:t>Es </a:t>
            </a:r>
            <a:r>
              <a:rPr dirty="0" sz="2000" spc="-10">
                <a:latin typeface="Calibri"/>
                <a:cs typeface="Calibri"/>
              </a:rPr>
              <a:t>mayormente </a:t>
            </a:r>
            <a:r>
              <a:rPr dirty="0" sz="2000">
                <a:latin typeface="Calibri"/>
                <a:cs typeface="Calibri"/>
              </a:rPr>
              <a:t>empleado en turbinas de </a:t>
            </a:r>
            <a:r>
              <a:rPr dirty="0" sz="2000" spc="-40">
                <a:latin typeface="Calibri"/>
                <a:cs typeface="Calibri"/>
              </a:rPr>
              <a:t>vapor.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5">
                <a:latin typeface="Calibri"/>
                <a:cs typeface="Calibri"/>
              </a:rPr>
              <a:t>válvula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-5">
                <a:latin typeface="Calibri"/>
                <a:cs typeface="Calibri"/>
              </a:rPr>
              <a:t>vapor </a:t>
            </a:r>
            <a:r>
              <a:rPr dirty="0" sz="2000">
                <a:latin typeface="Calibri"/>
                <a:cs typeface="Calibri"/>
              </a:rPr>
              <a:t>es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cerrada </a:t>
            </a:r>
            <a:r>
              <a:rPr dirty="0" sz="2000">
                <a:latin typeface="Calibri"/>
                <a:cs typeface="Calibri"/>
              </a:rPr>
              <a:t>y el último en </a:t>
            </a:r>
            <a:r>
              <a:rPr dirty="0" sz="2000" spc="-10">
                <a:latin typeface="Calibri"/>
                <a:cs typeface="Calibri"/>
              </a:rPr>
              <a:t>cerrar </a:t>
            </a:r>
            <a:r>
              <a:rPr dirty="0" sz="2000">
                <a:latin typeface="Calibri"/>
                <a:cs typeface="Calibri"/>
              </a:rPr>
              <a:t>es el </a:t>
            </a:r>
            <a:r>
              <a:rPr dirty="0" sz="2000" spc="-5">
                <a:latin typeface="Calibri"/>
                <a:cs typeface="Calibri"/>
              </a:rPr>
              <a:t>interruptor </a:t>
            </a:r>
            <a:r>
              <a:rPr dirty="0" sz="2000">
                <a:latin typeface="Calibri"/>
                <a:cs typeface="Calibri"/>
              </a:rPr>
              <a:t>del </a:t>
            </a:r>
            <a:r>
              <a:rPr dirty="0" sz="2000" spc="-25">
                <a:latin typeface="Calibri"/>
                <a:cs typeface="Calibri"/>
              </a:rPr>
              <a:t>generador. </a:t>
            </a:r>
            <a:r>
              <a:rPr dirty="0" sz="2000">
                <a:latin typeface="Calibri"/>
                <a:cs typeface="Calibri"/>
              </a:rPr>
              <a:t>Un </a:t>
            </a:r>
            <a:r>
              <a:rPr dirty="0" sz="2000" spc="-10">
                <a:latin typeface="Calibri"/>
                <a:cs typeface="Calibri"/>
              </a:rPr>
              <a:t>Relé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espera </a:t>
            </a:r>
            <a:r>
              <a:rPr dirty="0" sz="2000">
                <a:latin typeface="Calibri"/>
                <a:cs typeface="Calibri"/>
              </a:rPr>
              <a:t>a que el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consuma </a:t>
            </a:r>
            <a:r>
              <a:rPr dirty="0" sz="2000" spc="-5">
                <a:latin typeface="Calibri"/>
                <a:cs typeface="Calibri"/>
              </a:rPr>
              <a:t>potencia </a:t>
            </a:r>
            <a:r>
              <a:rPr dirty="0" sz="2000" spc="-10">
                <a:latin typeface="Calibri"/>
                <a:cs typeface="Calibri"/>
              </a:rPr>
              <a:t>para </a:t>
            </a:r>
            <a:r>
              <a:rPr dirty="0" sz="2000" spc="-20">
                <a:latin typeface="Calibri"/>
                <a:cs typeface="Calibri"/>
              </a:rPr>
              <a:t>desconectar, </a:t>
            </a:r>
            <a:r>
              <a:rPr dirty="0" sz="2000">
                <a:latin typeface="Calibri"/>
                <a:cs typeface="Calibri"/>
              </a:rPr>
              <a:t>así </a:t>
            </a:r>
            <a:r>
              <a:rPr dirty="0" sz="2000" spc="-10">
                <a:latin typeface="Calibri"/>
                <a:cs typeface="Calibri"/>
              </a:rPr>
              <a:t>evita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sobre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velocidad.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5277" y="364337"/>
            <a:ext cx="40036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V.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Métodos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4979" rIns="0" bIns="0" rtlCol="0" vert="horz">
            <a:spAutoFit/>
          </a:bodyPr>
          <a:lstStyle/>
          <a:p>
            <a:pPr marL="1539240" marR="5080" indent="-741045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4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Diferencial</a:t>
            </a:r>
            <a:r>
              <a:rPr dirty="0" u="heavy" sz="4400" spc="-8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cortocircuitos</a:t>
            </a:r>
            <a:r>
              <a:rPr dirty="0" u="heavy" sz="4400" spc="-7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internos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152400" y="3352800"/>
            <a:ext cx="8787765" cy="3148965"/>
          </a:xfrm>
          <a:custGeom>
            <a:avLst/>
            <a:gdLst/>
            <a:ahLst/>
            <a:cxnLst/>
            <a:rect l="l" t="t" r="r" b="b"/>
            <a:pathLst>
              <a:path w="8787765" h="3148965">
                <a:moveTo>
                  <a:pt x="0" y="0"/>
                </a:moveTo>
                <a:lnTo>
                  <a:pt x="8787384" y="0"/>
                </a:lnTo>
                <a:lnTo>
                  <a:pt x="8787384" y="3148584"/>
                </a:lnTo>
                <a:lnTo>
                  <a:pt x="0" y="3148584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3362325"/>
            <a:ext cx="8632825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10">
                <a:latin typeface="Calibri"/>
                <a:cs typeface="Calibri"/>
              </a:rPr>
              <a:t>protección </a:t>
            </a:r>
            <a:r>
              <a:rPr dirty="0" sz="3000" spc="-15">
                <a:latin typeface="Calibri"/>
                <a:cs typeface="Calibri"/>
              </a:rPr>
              <a:t>diferencial </a:t>
            </a:r>
            <a:r>
              <a:rPr dirty="0" sz="3000" spc="-5">
                <a:latin typeface="Calibri"/>
                <a:cs typeface="Calibri"/>
              </a:rPr>
              <a:t>se emplean ampliamente en </a:t>
            </a:r>
            <a:r>
              <a:rPr dirty="0" sz="3000">
                <a:latin typeface="Calibri"/>
                <a:cs typeface="Calibri"/>
              </a:rPr>
              <a:t> casi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todas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máquinas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eléctricas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potentes.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una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protección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costosa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dado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utiliza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numerosos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transformadores</a:t>
            </a:r>
            <a:r>
              <a:rPr dirty="0" sz="3000" spc="-5">
                <a:latin typeface="Calibri"/>
                <a:cs typeface="Calibri"/>
              </a:rPr>
              <a:t> 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corriente,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pero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única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diferencia </a:t>
            </a:r>
            <a:r>
              <a:rPr dirty="0" sz="3000" spc="-5">
                <a:latin typeface="Calibri"/>
                <a:cs typeface="Calibri"/>
              </a:rPr>
              <a:t>los </a:t>
            </a:r>
            <a:r>
              <a:rPr dirty="0" sz="3000" spc="-10">
                <a:latin typeface="Calibri"/>
                <a:cs typeface="Calibri"/>
              </a:rPr>
              <a:t>cortocircuitos internos </a:t>
            </a:r>
            <a:r>
              <a:rPr dirty="0" sz="3000" spc="-5">
                <a:latin typeface="Calibri"/>
                <a:cs typeface="Calibri"/>
              </a:rPr>
              <a:t>de los </a:t>
            </a:r>
            <a:r>
              <a:rPr dirty="0" sz="3000" spc="-15">
                <a:latin typeface="Calibri"/>
                <a:cs typeface="Calibri"/>
              </a:rPr>
              <a:t>externos,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tanto,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logra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una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rápida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desconexión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9682" y="711"/>
            <a:ext cx="348996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</a:t>
            </a:r>
            <a:r>
              <a:rPr dirty="0" spc="-130"/>
              <a:t> </a:t>
            </a:r>
            <a:r>
              <a:rPr dirty="0" spc="-10"/>
              <a:t>Diferencial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3112"/>
            <a:ext cx="8681085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Como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27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 spc="28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restantes</a:t>
            </a:r>
            <a:r>
              <a:rPr dirty="0" sz="2500" spc="27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máquinas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está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protección</a:t>
            </a:r>
            <a:r>
              <a:rPr dirty="0" sz="2500" spc="29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emplea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ley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30">
                <a:latin typeface="Calibri"/>
                <a:cs typeface="Calibri"/>
              </a:rPr>
              <a:t>kirchoff.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 </a:t>
            </a:r>
            <a:r>
              <a:rPr dirty="0" sz="2500" spc="-40">
                <a:latin typeface="Calibri"/>
                <a:cs typeface="Calibri"/>
              </a:rPr>
              <a:t>decir,</a:t>
            </a:r>
            <a:r>
              <a:rPr dirty="0" sz="2500" spc="484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 spc="-10">
                <a:latin typeface="Calibri"/>
                <a:cs typeface="Calibri"/>
              </a:rPr>
              <a:t>corrientes </a:t>
            </a:r>
            <a:r>
              <a:rPr dirty="0" sz="2500" spc="-5">
                <a:latin typeface="Calibri"/>
                <a:cs typeface="Calibri"/>
              </a:rPr>
              <a:t>que </a:t>
            </a:r>
            <a:r>
              <a:rPr dirty="0" sz="2500" spc="-15">
                <a:latin typeface="Calibri"/>
                <a:cs typeface="Calibri"/>
              </a:rPr>
              <a:t>entran </a:t>
            </a:r>
            <a:r>
              <a:rPr dirty="0" sz="2500" spc="-5">
                <a:latin typeface="Calibri"/>
                <a:cs typeface="Calibri"/>
              </a:rPr>
              <a:t>a los </a:t>
            </a:r>
            <a:r>
              <a:rPr dirty="0" sz="2500" spc="-10">
                <a:latin typeface="Calibri"/>
                <a:cs typeface="Calibri"/>
              </a:rPr>
              <a:t>devanados </a:t>
            </a:r>
            <a:r>
              <a:rPr dirty="0" sz="2500" spc="-5">
                <a:latin typeface="Calibri"/>
                <a:cs typeface="Calibri"/>
              </a:rPr>
              <a:t> 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deben </a:t>
            </a:r>
            <a:r>
              <a:rPr dirty="0" sz="2500" spc="-35">
                <a:latin typeface="Calibri"/>
                <a:cs typeface="Calibri"/>
              </a:rPr>
              <a:t>salir, </a:t>
            </a:r>
            <a:r>
              <a:rPr dirty="0" sz="2500" spc="-5">
                <a:latin typeface="Calibri"/>
                <a:cs typeface="Calibri"/>
              </a:rPr>
              <a:t>y sino lo hacen en la misma </a:t>
            </a:r>
            <a:r>
              <a:rPr dirty="0" sz="2500" spc="-10">
                <a:latin typeface="Calibri"/>
                <a:cs typeface="Calibri"/>
              </a:rPr>
              <a:t>cantidad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entonces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debe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existir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avería.</a:t>
            </a:r>
            <a:endParaRPr sz="25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20">
                <a:latin typeface="Calibri"/>
                <a:cs typeface="Calibri"/>
              </a:rPr>
              <a:t>Esta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protección</a:t>
            </a:r>
            <a:r>
              <a:rPr dirty="0" sz="2500" spc="-5">
                <a:latin typeface="Calibri"/>
                <a:cs typeface="Calibri"/>
              </a:rPr>
              <a:t> puede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tanto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fallas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multifásicas </a:t>
            </a:r>
            <a:r>
              <a:rPr dirty="0" sz="2500" spc="-5">
                <a:latin typeface="Calibri"/>
                <a:cs typeface="Calibri"/>
              </a:rPr>
              <a:t> como algunas </a:t>
            </a:r>
            <a:r>
              <a:rPr dirty="0" sz="2500" spc="-10">
                <a:latin typeface="Calibri"/>
                <a:cs typeface="Calibri"/>
              </a:rPr>
              <a:t>monofásicas </a:t>
            </a:r>
            <a:r>
              <a:rPr dirty="0" sz="2500" spc="-5">
                <a:latin typeface="Calibri"/>
                <a:cs typeface="Calibri"/>
              </a:rPr>
              <a:t>a tierra, pero no </a:t>
            </a:r>
            <a:r>
              <a:rPr dirty="0" sz="2500" spc="-10">
                <a:latin typeface="Calibri"/>
                <a:cs typeface="Calibri"/>
              </a:rPr>
              <a:t>detecta </a:t>
            </a: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 spc="-10">
                <a:latin typeface="Calibri"/>
                <a:cs typeface="Calibri"/>
              </a:rPr>
              <a:t>averías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entre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espiras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 mismo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devanado.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3353115"/>
            <a:ext cx="5831874" cy="30674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75175" y="6420358"/>
            <a:ext cx="32740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Fuente: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45235" marR="5080" indent="-95885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</a:t>
            </a:r>
            <a:r>
              <a:rPr dirty="0" spc="-65"/>
              <a:t> </a:t>
            </a:r>
            <a:r>
              <a:rPr dirty="0" spc="-10"/>
              <a:t>Diferencial </a:t>
            </a:r>
            <a:r>
              <a:rPr dirty="0" spc="-5"/>
              <a:t>Longitudinal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Corriente </a:t>
            </a:r>
            <a:r>
              <a:rPr dirty="0" u="none" spc="-660"/>
              <a:t> </a:t>
            </a:r>
            <a:r>
              <a:rPr dirty="0" spc="-5"/>
              <a:t>Funcionamiento </a:t>
            </a:r>
            <a:r>
              <a:rPr dirty="0" spc="-25"/>
              <a:t>para</a:t>
            </a:r>
            <a:r>
              <a:rPr dirty="0" spc="-5"/>
              <a:t> </a:t>
            </a:r>
            <a:r>
              <a:rPr dirty="0" spc="-15"/>
              <a:t>fallas</a:t>
            </a:r>
            <a:r>
              <a:rPr dirty="0" spc="-5"/>
              <a:t> </a:t>
            </a:r>
            <a:r>
              <a:rPr dirty="0" spc="-10"/>
              <a:t>internas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0960"/>
            <a:ext cx="8685530" cy="1769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200" spc="-20">
                <a:latin typeface="Calibri"/>
                <a:cs typeface="Calibri"/>
              </a:rPr>
              <a:t>Esta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protección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instala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detectar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fallas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tierra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desconectar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200" spc="-35">
                <a:latin typeface="Calibri"/>
                <a:cs typeface="Calibri"/>
              </a:rPr>
              <a:t>generador.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ocurre</a:t>
            </a:r>
            <a:r>
              <a:rPr dirty="0" sz="2200" spc="-5">
                <a:latin typeface="Calibri"/>
                <a:cs typeface="Calibri"/>
              </a:rPr>
              <a:t> un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cortocircuito</a:t>
            </a:r>
            <a:r>
              <a:rPr dirty="0" sz="2200" spc="-5">
                <a:latin typeface="Calibri"/>
                <a:cs typeface="Calibri"/>
              </a:rPr>
              <a:t> 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interior</a:t>
            </a:r>
            <a:r>
              <a:rPr dirty="0" sz="2200" spc="-5">
                <a:latin typeface="Calibri"/>
                <a:cs typeface="Calibri"/>
              </a:rPr>
              <a:t> 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devanado,</a:t>
            </a:r>
            <a:r>
              <a:rPr dirty="0" sz="2200" spc="-5">
                <a:latin typeface="Calibri"/>
                <a:cs typeface="Calibri"/>
              </a:rPr>
              <a:t> en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dependencia de si </a:t>
            </a:r>
            <a:r>
              <a:rPr dirty="0" sz="2200" spc="-15">
                <a:latin typeface="Calibri"/>
                <a:cs typeface="Calibri"/>
              </a:rPr>
              <a:t>está </a:t>
            </a:r>
            <a:r>
              <a:rPr dirty="0" sz="2200" spc="-10">
                <a:latin typeface="Calibri"/>
                <a:cs typeface="Calibri"/>
              </a:rPr>
              <a:t>conectado </a:t>
            </a:r>
            <a:r>
              <a:rPr dirty="0" sz="2200" spc="-5">
                <a:latin typeface="Calibri"/>
                <a:cs typeface="Calibri"/>
              </a:rPr>
              <a:t>o no al </a:t>
            </a:r>
            <a:r>
              <a:rPr dirty="0" sz="2200" spc="-10">
                <a:latin typeface="Calibri"/>
                <a:cs typeface="Calibri"/>
              </a:rPr>
              <a:t>sistema, circula corriente </a:t>
            </a:r>
            <a:r>
              <a:rPr dirty="0" sz="2200" spc="-5">
                <a:latin typeface="Calibri"/>
                <a:cs typeface="Calibri"/>
              </a:rPr>
              <a:t>por 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diferencial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provoca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disparo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protección.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8600" y="2578544"/>
            <a:ext cx="8624570" cy="3844925"/>
            <a:chOff x="228600" y="2578544"/>
            <a:chExt cx="8624570" cy="38449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667137"/>
              <a:ext cx="5376260" cy="17341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116" y="4941822"/>
              <a:ext cx="5136910" cy="148160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15761" y="2591562"/>
              <a:ext cx="3124200" cy="1828800"/>
            </a:xfrm>
            <a:custGeom>
              <a:avLst/>
              <a:gdLst/>
              <a:ahLst/>
              <a:cxnLst/>
              <a:rect l="l" t="t" r="r" b="b"/>
              <a:pathLst>
                <a:path w="3124200" h="1828800">
                  <a:moveTo>
                    <a:pt x="0" y="914400"/>
                  </a:moveTo>
                  <a:lnTo>
                    <a:pt x="914399" y="0"/>
                  </a:lnTo>
                  <a:lnTo>
                    <a:pt x="914399" y="457200"/>
                  </a:lnTo>
                  <a:lnTo>
                    <a:pt x="3124199" y="457200"/>
                  </a:lnTo>
                  <a:lnTo>
                    <a:pt x="3124199" y="1371600"/>
                  </a:lnTo>
                  <a:lnTo>
                    <a:pt x="914399" y="1371600"/>
                  </a:lnTo>
                  <a:lnTo>
                    <a:pt x="914399" y="1828800"/>
                  </a:lnTo>
                  <a:lnTo>
                    <a:pt x="0" y="914400"/>
                  </a:lnTo>
                  <a:close/>
                </a:path>
              </a:pathLst>
            </a:custGeom>
            <a:ln w="259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261861" y="3054476"/>
            <a:ext cx="2490470" cy="8794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corriente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que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circula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por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el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relé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es igual a la </a:t>
            </a:r>
            <a:r>
              <a:rPr dirty="0" sz="1400" spc="-5">
                <a:latin typeface="Calibri"/>
                <a:cs typeface="Calibri"/>
              </a:rPr>
              <a:t>corriente </a:t>
            </a:r>
            <a:r>
              <a:rPr dirty="0" sz="1400">
                <a:latin typeface="Calibri"/>
                <a:cs typeface="Calibri"/>
              </a:rPr>
              <a:t>de 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cortocircuito total </a:t>
            </a:r>
            <a:r>
              <a:rPr dirty="0" sz="1400">
                <a:latin typeface="Calibri"/>
                <a:cs typeface="Calibri"/>
              </a:rPr>
              <a:t>con la suma de 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dos </a:t>
            </a:r>
            <a:r>
              <a:rPr dirty="0" sz="1400" spc="-5">
                <a:latin typeface="Calibri"/>
                <a:cs typeface="Calibri"/>
              </a:rPr>
              <a:t>fuentes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15761" y="4572761"/>
            <a:ext cx="3124200" cy="1828800"/>
          </a:xfrm>
          <a:custGeom>
            <a:avLst/>
            <a:gdLst/>
            <a:ahLst/>
            <a:cxnLst/>
            <a:rect l="l" t="t" r="r" b="b"/>
            <a:pathLst>
              <a:path w="3124200" h="1828800">
                <a:moveTo>
                  <a:pt x="0" y="914400"/>
                </a:moveTo>
                <a:lnTo>
                  <a:pt x="914399" y="0"/>
                </a:lnTo>
                <a:lnTo>
                  <a:pt x="914399" y="457200"/>
                </a:lnTo>
                <a:lnTo>
                  <a:pt x="3124199" y="457200"/>
                </a:lnTo>
                <a:lnTo>
                  <a:pt x="3124199" y="1371600"/>
                </a:lnTo>
                <a:lnTo>
                  <a:pt x="914399" y="1371600"/>
                </a:lnTo>
                <a:lnTo>
                  <a:pt x="914399" y="1828800"/>
                </a:lnTo>
                <a:lnTo>
                  <a:pt x="0" y="9144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261861" y="5142738"/>
            <a:ext cx="249047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corriente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que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circula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por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el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relé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es igual a la </a:t>
            </a:r>
            <a:r>
              <a:rPr dirty="0" sz="1400" spc="-5">
                <a:latin typeface="Calibri"/>
                <a:cs typeface="Calibri"/>
              </a:rPr>
              <a:t>corriente </a:t>
            </a:r>
            <a:r>
              <a:rPr dirty="0" sz="1400" spc="-10">
                <a:latin typeface="Calibri"/>
                <a:cs typeface="Calibri"/>
              </a:rPr>
              <a:t>que </a:t>
            </a:r>
            <a:r>
              <a:rPr dirty="0" sz="1400">
                <a:latin typeface="Calibri"/>
                <a:cs typeface="Calibri"/>
              </a:rPr>
              <a:t>viene 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desde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el </a:t>
            </a:r>
            <a:r>
              <a:rPr dirty="0" sz="1400" spc="-20">
                <a:latin typeface="Calibri"/>
                <a:cs typeface="Calibri"/>
              </a:rPr>
              <a:t>generador.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1211580" marR="5080" indent="-925194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</a:t>
            </a:r>
            <a:r>
              <a:rPr dirty="0" spc="-65"/>
              <a:t> </a:t>
            </a:r>
            <a:r>
              <a:rPr dirty="0" spc="-10"/>
              <a:t>Diferencial </a:t>
            </a:r>
            <a:r>
              <a:rPr dirty="0" spc="-5"/>
              <a:t>Longitudinal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Corriente </a:t>
            </a:r>
            <a:r>
              <a:rPr dirty="0" u="none" spc="-660"/>
              <a:t> </a:t>
            </a:r>
            <a:r>
              <a:rPr dirty="0" spc="-5"/>
              <a:t>Funcionamiento </a:t>
            </a:r>
            <a:r>
              <a:rPr dirty="0" spc="-25"/>
              <a:t>para</a:t>
            </a:r>
            <a:r>
              <a:rPr dirty="0" spc="-5"/>
              <a:t> </a:t>
            </a:r>
            <a:r>
              <a:rPr dirty="0" spc="-15"/>
              <a:t>fallas</a:t>
            </a:r>
            <a:r>
              <a:rPr dirty="0"/>
              <a:t> </a:t>
            </a:r>
            <a:r>
              <a:rPr dirty="0" spc="-10"/>
              <a:t>externas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066800"/>
            <a:ext cx="8839200" cy="5638800"/>
          </a:xfrm>
          <a:custGeom>
            <a:avLst/>
            <a:gdLst/>
            <a:ahLst/>
            <a:cxnLst/>
            <a:rect l="l" t="t" r="r" b="b"/>
            <a:pathLst>
              <a:path w="8839200" h="5638800">
                <a:moveTo>
                  <a:pt x="0" y="0"/>
                </a:moveTo>
                <a:lnTo>
                  <a:pt x="8839200" y="0"/>
                </a:lnTo>
                <a:lnTo>
                  <a:pt x="88392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083310"/>
            <a:ext cx="8684895" cy="3177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ocurre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cortocircuitos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externos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condiciones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son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ideales,</a:t>
            </a:r>
            <a:endParaRPr sz="22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2200" spc="-5">
                <a:latin typeface="Calibri"/>
                <a:cs typeface="Calibri"/>
              </a:rPr>
              <a:t>no pasa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por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 relé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diferencial.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forma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ideal,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hasta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ocurrir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cortocircuitos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externos</a:t>
            </a:r>
            <a:r>
              <a:rPr dirty="0" sz="2200" spc="-5">
                <a:latin typeface="Calibri"/>
                <a:cs typeface="Calibri"/>
              </a:rPr>
              <a:t> con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corrientes </a:t>
            </a:r>
            <a:r>
              <a:rPr dirty="0" sz="2200" spc="-5">
                <a:latin typeface="Calibri"/>
                <a:cs typeface="Calibri"/>
              </a:rPr>
              <a:t>muy </a:t>
            </a:r>
            <a:r>
              <a:rPr dirty="0" sz="2200" spc="-10">
                <a:latin typeface="Calibri"/>
                <a:cs typeface="Calibri"/>
              </a:rPr>
              <a:t>elevadas, </a:t>
            </a:r>
            <a:r>
              <a:rPr dirty="0" sz="2200" spc="-5">
                <a:latin typeface="Calibri"/>
                <a:cs typeface="Calibri"/>
              </a:rPr>
              <a:t>que </a:t>
            </a:r>
            <a:r>
              <a:rPr dirty="0" sz="2200" spc="-20">
                <a:latin typeface="Calibri"/>
                <a:cs typeface="Calibri"/>
              </a:rPr>
              <a:t>entran </a:t>
            </a:r>
            <a:r>
              <a:rPr dirty="0" sz="2200" spc="-5">
                <a:latin typeface="Calibri"/>
                <a:cs typeface="Calibri"/>
              </a:rPr>
              <a:t>y salen del </a:t>
            </a:r>
            <a:r>
              <a:rPr dirty="0" sz="2200" spc="-10">
                <a:latin typeface="Calibri"/>
                <a:cs typeface="Calibri"/>
              </a:rPr>
              <a:t>devanado, </a:t>
            </a:r>
            <a:r>
              <a:rPr dirty="0" sz="2200" spc="-5">
                <a:latin typeface="Calibri"/>
                <a:cs typeface="Calibri"/>
              </a:rPr>
              <a:t>por </a:t>
            </a:r>
            <a:r>
              <a:rPr dirty="0" sz="2200" spc="-15">
                <a:latin typeface="Calibri"/>
                <a:cs typeface="Calibri"/>
              </a:rPr>
              <a:t>tanto </a:t>
            </a:r>
            <a:r>
              <a:rPr dirty="0" sz="2200" spc="-5">
                <a:latin typeface="Calibri"/>
                <a:cs typeface="Calibri"/>
              </a:rPr>
              <a:t>no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circulará </a:t>
            </a:r>
            <a:r>
              <a:rPr dirty="0" sz="2200" spc="-10">
                <a:latin typeface="Calibri"/>
                <a:cs typeface="Calibri"/>
              </a:rPr>
              <a:t>corriente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él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relé.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25">
                <a:latin typeface="Calibri"/>
                <a:cs typeface="Calibri"/>
              </a:rPr>
              <a:t>Pero </a:t>
            </a:r>
            <a:r>
              <a:rPr dirty="0" sz="2200" spc="-5">
                <a:latin typeface="Calibri"/>
                <a:cs typeface="Calibri"/>
              </a:rPr>
              <a:t>las condiciones no son ideales, se puede </a:t>
            </a:r>
            <a:r>
              <a:rPr dirty="0" sz="2200" spc="-15">
                <a:latin typeface="Calibri"/>
                <a:cs typeface="Calibri"/>
              </a:rPr>
              <a:t>saturar </a:t>
            </a:r>
            <a:r>
              <a:rPr dirty="0" sz="2200" spc="-5">
                <a:latin typeface="Calibri"/>
                <a:cs typeface="Calibri"/>
              </a:rPr>
              <a:t>un </a:t>
            </a:r>
            <a:r>
              <a:rPr dirty="0" sz="2200" spc="-25">
                <a:latin typeface="Calibri"/>
                <a:cs typeface="Calibri"/>
              </a:rPr>
              <a:t>Transformador 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15">
                <a:latin typeface="Calibri"/>
                <a:cs typeface="Calibri"/>
              </a:rPr>
              <a:t>(TC) </a:t>
            </a:r>
            <a:r>
              <a:rPr dirty="0" sz="2200" spc="-5">
                <a:latin typeface="Calibri"/>
                <a:cs typeface="Calibri"/>
              </a:rPr>
              <a:t>de la </a:t>
            </a:r>
            <a:r>
              <a:rPr dirty="0" sz="2200" spc="-10">
                <a:latin typeface="Calibri"/>
                <a:cs typeface="Calibri"/>
              </a:rPr>
              <a:t>conexión diferencial </a:t>
            </a:r>
            <a:r>
              <a:rPr dirty="0" sz="2200" spc="-5">
                <a:latin typeface="Calibri"/>
                <a:cs typeface="Calibri"/>
              </a:rPr>
              <a:t>y por </a:t>
            </a:r>
            <a:r>
              <a:rPr dirty="0" sz="2200" spc="-25">
                <a:latin typeface="Calibri"/>
                <a:cs typeface="Calibri"/>
              </a:rPr>
              <a:t>tanto, </a:t>
            </a:r>
            <a:r>
              <a:rPr dirty="0" sz="2200" spc="-5">
                <a:latin typeface="Calibri"/>
                <a:cs typeface="Calibri"/>
              </a:rPr>
              <a:t>una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 puede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circular</a:t>
            </a:r>
            <a:r>
              <a:rPr dirty="0" sz="2200" spc="-5">
                <a:latin typeface="Calibri"/>
                <a:cs typeface="Calibri"/>
              </a:rPr>
              <a:t> por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relé.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30">
                <a:latin typeface="Calibri"/>
                <a:cs typeface="Calibri"/>
              </a:rPr>
              <a:t>También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depende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elementos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abarque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 spc="-10">
                <a:latin typeface="Calibri"/>
                <a:cs typeface="Calibri"/>
              </a:rPr>
              <a:t>protección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diferencial.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625" y="4496036"/>
            <a:ext cx="7121544" cy="1950503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1141" y="711"/>
            <a:ext cx="452564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Saturación</a:t>
            </a:r>
            <a:r>
              <a:rPr dirty="0" spc="-15"/>
              <a:t> </a:t>
            </a:r>
            <a:r>
              <a:rPr dirty="0" spc="-25"/>
              <a:t>de</a:t>
            </a:r>
            <a:r>
              <a:rPr dirty="0" spc="-15"/>
              <a:t> </a:t>
            </a:r>
            <a:r>
              <a:rPr dirty="0"/>
              <a:t>uno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los</a:t>
            </a:r>
            <a:r>
              <a:rPr dirty="0" spc="-15"/>
              <a:t> </a:t>
            </a:r>
            <a:r>
              <a:rPr dirty="0" spc="-20"/>
              <a:t>TCs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6160"/>
            <a:ext cx="8682990" cy="29883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Como se conocen son muchas son las causas que pueden </a:t>
            </a:r>
            <a:r>
              <a:rPr dirty="0" sz="2200" spc="-15">
                <a:latin typeface="Calibri"/>
                <a:cs typeface="Calibri"/>
              </a:rPr>
              <a:t>provocar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saturación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TC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pero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fundamentales:</a:t>
            </a:r>
            <a:endParaRPr sz="22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40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5">
                <a:latin typeface="Calibri"/>
                <a:cs typeface="Calibri"/>
              </a:rPr>
              <a:t>La </a:t>
            </a:r>
            <a:r>
              <a:rPr dirty="0" sz="1500" spc="-15">
                <a:latin typeface="Calibri"/>
                <a:cs typeface="Calibri"/>
              </a:rPr>
              <a:t>carga </a:t>
            </a:r>
            <a:r>
              <a:rPr dirty="0" sz="1500" spc="-5">
                <a:latin typeface="Calibri"/>
                <a:cs typeface="Calibri"/>
              </a:rPr>
              <a:t>conectada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al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secundario,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que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traduce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en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cantidad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relés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instalados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en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el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secundario.</a:t>
            </a:r>
            <a:endParaRPr sz="1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6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1500" spc="-5">
                <a:latin typeface="Calibri"/>
                <a:cs typeface="Calibri"/>
              </a:rPr>
              <a:t>La </a:t>
            </a:r>
            <a:r>
              <a:rPr dirty="0" sz="1500">
                <a:latin typeface="Calibri"/>
                <a:cs typeface="Calibri"/>
              </a:rPr>
              <a:t>amplitud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corriente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cortocircuito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que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cirucla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por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el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TC.</a:t>
            </a:r>
            <a:endParaRPr sz="15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cualquier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caso,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debido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diferencias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magnéticas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núcleo,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TC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 puede </a:t>
            </a:r>
            <a:r>
              <a:rPr dirty="0" sz="2200" spc="-10">
                <a:latin typeface="Calibri"/>
                <a:cs typeface="Calibri"/>
              </a:rPr>
              <a:t>saturar </a:t>
            </a:r>
            <a:r>
              <a:rPr dirty="0" sz="2200" spc="-5">
                <a:latin typeface="Calibri"/>
                <a:cs typeface="Calibri"/>
              </a:rPr>
              <a:t>y el </a:t>
            </a:r>
            <a:r>
              <a:rPr dirty="0" sz="2200" spc="-15">
                <a:latin typeface="Calibri"/>
                <a:cs typeface="Calibri"/>
              </a:rPr>
              <a:t>otro </a:t>
            </a:r>
            <a:r>
              <a:rPr dirty="0" sz="2200" spc="-5">
                <a:latin typeface="Calibri"/>
                <a:cs typeface="Calibri"/>
              </a:rPr>
              <a:t>no y eso </a:t>
            </a:r>
            <a:r>
              <a:rPr dirty="0" sz="2200" spc="-15">
                <a:latin typeface="Calibri"/>
                <a:cs typeface="Calibri"/>
              </a:rPr>
              <a:t>provocará </a:t>
            </a:r>
            <a:r>
              <a:rPr dirty="0" sz="2200" spc="-10">
                <a:latin typeface="Calibri"/>
                <a:cs typeface="Calibri"/>
              </a:rPr>
              <a:t>circulación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por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diferencial</a:t>
            </a:r>
            <a:r>
              <a:rPr dirty="0" sz="2200" spc="-5">
                <a:latin typeface="Calibri"/>
                <a:cs typeface="Calibri"/>
              </a:rPr>
              <a:t> 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tanto,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disparo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protección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incorrectamente.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 ambos </a:t>
            </a:r>
            <a:r>
              <a:rPr dirty="0" u="heavy" sz="22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saturan de la misma forma, no pasará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nada</a:t>
            </a:r>
            <a:r>
              <a:rPr dirty="0" sz="220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3241804"/>
            <a:ext cx="4114416" cy="33875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75175" y="6346952"/>
            <a:ext cx="32289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Fuente: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Generadores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2561" y="711"/>
            <a:ext cx="7820659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Introducción </a:t>
            </a:r>
            <a:r>
              <a:rPr dirty="0"/>
              <a:t>a</a:t>
            </a:r>
            <a:r>
              <a:rPr dirty="0" spc="-5"/>
              <a:t>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5"/>
              <a:t>Relés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Porcentaje</a:t>
            </a:r>
            <a:r>
              <a:rPr dirty="0" spc="-50"/>
              <a:t> </a:t>
            </a:r>
            <a:r>
              <a:rPr dirty="0" spc="-5"/>
              <a:t>Diferencial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2984" y="754380"/>
          <a:ext cx="8803005" cy="599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885"/>
                <a:gridCol w="76200"/>
                <a:gridCol w="4343399"/>
              </a:tblGrid>
              <a:tr h="3355848">
                <a:tc rowSpan="2">
                  <a:txBody>
                    <a:bodyPr/>
                    <a:lstStyle/>
                    <a:p>
                      <a:pPr algn="just" marL="434975" marR="83185" indent="-342900">
                        <a:lnSpc>
                          <a:spcPct val="90000"/>
                        </a:lnSpc>
                        <a:spcBef>
                          <a:spcPts val="155"/>
                        </a:spcBef>
                        <a:buFont typeface="Arial MT"/>
                        <a:buChar char="•"/>
                        <a:tabLst>
                          <a:tab pos="435609" algn="l"/>
                        </a:tabLst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En la actualidad </a:t>
                      </a:r>
                      <a:r>
                        <a:rPr dirty="0" sz="3200" spc="-20">
                          <a:latin typeface="Calibri"/>
                          <a:cs typeface="Calibri"/>
                        </a:rPr>
                        <a:t>estos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relés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3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porcentaje </a:t>
                      </a:r>
                      <a:r>
                        <a:rPr dirty="0" sz="3200" spc="-7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diferencial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poseen dos </a:t>
                      </a:r>
                      <a:r>
                        <a:rPr dirty="0" sz="3200" spc="-7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rampas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3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20">
                          <a:latin typeface="Calibri"/>
                          <a:cs typeface="Calibri"/>
                        </a:rPr>
                        <a:t>zonas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3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sensibilidad.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algn="just" marL="434975" marR="86360" indent="-342900">
                        <a:lnSpc>
                          <a:spcPts val="3460"/>
                        </a:lnSpc>
                        <a:spcBef>
                          <a:spcPts val="819"/>
                        </a:spcBef>
                        <a:buFont typeface="Arial MT"/>
                        <a:buChar char="•"/>
                        <a:tabLst>
                          <a:tab pos="435609" algn="l"/>
                        </a:tabLst>
                      </a:pPr>
                      <a:r>
                        <a:rPr dirty="0" sz="3200" spc="-20">
                          <a:latin typeface="Calibri"/>
                          <a:cs typeface="Calibri"/>
                        </a:rPr>
                        <a:t>Estos</a:t>
                      </a:r>
                      <a:r>
                        <a:rPr dirty="0" sz="3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relés</a:t>
                      </a:r>
                      <a:r>
                        <a:rPr dirty="0" sz="3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trabajan </a:t>
                      </a:r>
                      <a:r>
                        <a:rPr dirty="0" sz="3200" spc="-7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3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dos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10">
                          <a:latin typeface="Calibri"/>
                          <a:cs typeface="Calibri"/>
                        </a:rPr>
                        <a:t>corrientes:</a:t>
                      </a:r>
                      <a:endParaRPr sz="3200">
                        <a:latin typeface="Calibri"/>
                        <a:cs typeface="Calibri"/>
                      </a:endParaRPr>
                    </a:p>
                    <a:p>
                      <a:pPr algn="just" lvl="1" marL="835660" marR="84455" indent="-287020">
                        <a:lnSpc>
                          <a:spcPts val="3020"/>
                        </a:lnSpc>
                        <a:spcBef>
                          <a:spcPts val="680"/>
                        </a:spcBef>
                        <a:buFont typeface="Arial MT"/>
                        <a:buChar char="–"/>
                        <a:tabLst>
                          <a:tab pos="836294" algn="l"/>
                        </a:tabLst>
                      </a:pPr>
                      <a:r>
                        <a:rPr dirty="0" sz="2800" spc="-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operación</a:t>
                      </a:r>
                      <a:r>
                        <a:rPr dirty="0" sz="2800" spc="2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-33068" sz="3150" spc="15" i="1">
                          <a:latin typeface="Times New Roman"/>
                          <a:cs typeface="Times New Roman"/>
                        </a:rPr>
                        <a:t>Iop</a:t>
                      </a:r>
                      <a:r>
                        <a:rPr dirty="0" baseline="-33068" sz="315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33068" sz="3150" spc="22">
                          <a:latin typeface="Symbol"/>
                          <a:cs typeface="Symbol"/>
                        </a:rPr>
                        <a:t></a:t>
                      </a:r>
                      <a:r>
                        <a:rPr dirty="0" baseline="-33068" sz="3150" spc="49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baseline="-33068" sz="3150" spc="15" i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33068" sz="3150" spc="352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33068" sz="3150" spc="22">
                          <a:latin typeface="Symbol"/>
                          <a:cs typeface="Symbol"/>
                        </a:rPr>
                        <a:t></a:t>
                      </a:r>
                      <a:r>
                        <a:rPr dirty="0" baseline="-33068" sz="3150" spc="-14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baseline="-33068" sz="3150" spc="15" i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</a:t>
                      </a:r>
                      <a:endParaRPr baseline="-33068" sz="3150">
                        <a:latin typeface="Times New Roman"/>
                        <a:cs typeface="Times New Roman"/>
                      </a:endParaRPr>
                    </a:p>
                    <a:p>
                      <a:pPr algn="ctr" marL="2975610">
                        <a:lnSpc>
                          <a:spcPts val="1400"/>
                        </a:lnSpc>
                        <a:tabLst>
                          <a:tab pos="3452495" algn="l"/>
                        </a:tabLst>
                      </a:pPr>
                      <a:r>
                        <a:rPr dirty="0" sz="1200" spc="20">
                          <a:latin typeface="Times New Roman"/>
                          <a:cs typeface="Times New Roman"/>
                        </a:rPr>
                        <a:t>1	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just" lvl="1" marL="835660" marR="84455" indent="-287020">
                        <a:lnSpc>
                          <a:spcPts val="3020"/>
                        </a:lnSpc>
                        <a:buFont typeface="Arial MT"/>
                        <a:buChar char="–"/>
                        <a:tabLst>
                          <a:tab pos="836294" algn="l"/>
                        </a:tabLst>
                      </a:pPr>
                      <a:r>
                        <a:rPr dirty="0" sz="2800" spc="-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4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ete</a:t>
                      </a:r>
                      <a:r>
                        <a:rPr dirty="0" sz="2800" spc="-45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ción</a:t>
                      </a:r>
                      <a:r>
                        <a:rPr dirty="0" sz="2800">
                          <a:latin typeface="Calibri"/>
                          <a:cs typeface="Calibri"/>
                        </a:rPr>
                        <a:t>   </a:t>
                      </a:r>
                      <a:r>
                        <a:rPr dirty="0" sz="2800" spc="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-31746" sz="3150" i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31746" sz="3150" spc="112" i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baseline="-31746" sz="3150" spc="67" i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baseline="-31746" sz="3150" i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baseline="-31746" sz="3150" spc="-112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31746" sz="3150">
                          <a:latin typeface="Symbol"/>
                          <a:cs typeface="Symbol"/>
                        </a:rPr>
                        <a:t></a:t>
                      </a:r>
                      <a:r>
                        <a:rPr dirty="0" baseline="-31746" sz="3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31746" sz="3150" spc="-22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baseline="3968" sz="3150" i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3968" sz="3150" spc="-494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15555" sz="1875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baseline="-15555" sz="18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15555" sz="1875" spc="-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3968" sz="3150">
                          <a:latin typeface="Symbol"/>
                          <a:cs typeface="Symbol"/>
                        </a:rPr>
                        <a:t></a:t>
                      </a:r>
                      <a:r>
                        <a:rPr dirty="0" baseline="3968" sz="3150" spc="-1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baseline="3968" sz="3150" i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3968" sz="3150" spc="-284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15555" sz="1875">
                          <a:latin typeface="Times New Roman"/>
                          <a:cs typeface="Times New Roman"/>
                        </a:rPr>
                        <a:t>2</a:t>
                      </a:r>
                      <a:endParaRPr baseline="-15555" sz="1875">
                        <a:latin typeface="Times New Roman"/>
                        <a:cs typeface="Times New Roman"/>
                      </a:endParaRPr>
                    </a:p>
                    <a:p>
                      <a:pPr algn="ctr" marL="300926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100">
                          <a:latin typeface="Times New Roman"/>
                          <a:cs typeface="Times New Roman"/>
                        </a:rPr>
                        <a:t>2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685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r" marR="22479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Fuente: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Lessons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Learned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Through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Commissioning and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Analyzing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r" marR="2578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Data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Transformer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Differential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Installations.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2006.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76200">
                      <a:solidFill>
                        <a:srgbClr val="4F81BD"/>
                      </a:solidFill>
                      <a:prstDash val="solid"/>
                    </a:lnL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7937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9685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76200">
                      <a:solidFill>
                        <a:srgbClr val="4F81BD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just" marL="92075" marR="819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u="heavy" sz="18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La sensibilidad de </a:t>
                      </a:r>
                      <a:r>
                        <a:rPr dirty="0" u="heavy" sz="18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este </a:t>
                      </a:r>
                      <a:r>
                        <a:rPr dirty="0" u="heavy" sz="18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relé cambia con la </a:t>
                      </a:r>
                      <a:r>
                        <a:rPr dirty="0" sz="18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8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u="heavy" sz="18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8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u="heavy" sz="18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retención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.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800" spc="-3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retención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es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40">
                          <a:latin typeface="Calibri"/>
                          <a:cs typeface="Calibri"/>
                        </a:rPr>
                        <a:t>mayor,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entonces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800" spc="3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relé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opere,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mayor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1800" spc="3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operación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debe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existir.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retención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es 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menor,</a:t>
                      </a:r>
                      <a:r>
                        <a:rPr dirty="0" sz="1800" spc="3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la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sensibilidad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del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relé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se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hace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40">
                          <a:latin typeface="Calibri"/>
                          <a:cs typeface="Calibri"/>
                        </a:rPr>
                        <a:t>mayor,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dado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que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corriente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de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operación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puede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ser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menor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y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provocar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la </a:t>
                      </a:r>
                      <a:r>
                        <a:rPr dirty="0" sz="1800" spc="-3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operación</a:t>
                      </a:r>
                      <a:r>
                        <a:rPr dirty="0" sz="1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relé.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2759964" y="4582667"/>
            <a:ext cx="1565275" cy="548640"/>
            <a:chOff x="2759964" y="4582667"/>
            <a:chExt cx="1565275" cy="548640"/>
          </a:xfrm>
        </p:grpSpPr>
        <p:sp>
          <p:nvSpPr>
            <p:cNvPr id="5" name="object 5"/>
            <p:cNvSpPr/>
            <p:nvPr/>
          </p:nvSpPr>
          <p:spPr>
            <a:xfrm>
              <a:off x="3485375" y="4671479"/>
              <a:ext cx="753745" cy="367030"/>
            </a:xfrm>
            <a:custGeom>
              <a:avLst/>
              <a:gdLst/>
              <a:ahLst/>
              <a:cxnLst/>
              <a:rect l="l" t="t" r="r" b="b"/>
              <a:pathLst>
                <a:path w="753745" h="367029">
                  <a:moveTo>
                    <a:pt x="0" y="22593"/>
                  </a:moveTo>
                  <a:lnTo>
                    <a:pt x="0" y="344106"/>
                  </a:lnTo>
                </a:path>
                <a:path w="753745" h="367029">
                  <a:moveTo>
                    <a:pt x="753694" y="0"/>
                  </a:moveTo>
                  <a:lnTo>
                    <a:pt x="753694" y="366687"/>
                  </a:lnTo>
                </a:path>
              </a:pathLst>
            </a:custGeom>
            <a:ln w="11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72918" y="4595621"/>
              <a:ext cx="1539240" cy="523240"/>
            </a:xfrm>
            <a:custGeom>
              <a:avLst/>
              <a:gdLst/>
              <a:ahLst/>
              <a:cxnLst/>
              <a:rect l="l" t="t" r="r" b="b"/>
              <a:pathLst>
                <a:path w="1539239" h="523239">
                  <a:moveTo>
                    <a:pt x="0" y="0"/>
                  </a:moveTo>
                  <a:lnTo>
                    <a:pt x="1539240" y="0"/>
                  </a:lnTo>
                  <a:lnTo>
                    <a:pt x="1539240" y="522731"/>
                  </a:lnTo>
                  <a:lnTo>
                    <a:pt x="0" y="522731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759964" y="5760720"/>
            <a:ext cx="1655445" cy="818515"/>
            <a:chOff x="2759964" y="5760720"/>
            <a:chExt cx="1655445" cy="818515"/>
          </a:xfrm>
        </p:grpSpPr>
        <p:sp>
          <p:nvSpPr>
            <p:cNvPr id="8" name="object 8"/>
            <p:cNvSpPr/>
            <p:nvPr/>
          </p:nvSpPr>
          <p:spPr>
            <a:xfrm>
              <a:off x="3524440" y="5837085"/>
              <a:ext cx="803275" cy="665480"/>
            </a:xfrm>
            <a:custGeom>
              <a:avLst/>
              <a:gdLst/>
              <a:ahLst/>
              <a:cxnLst/>
              <a:rect l="l" t="t" r="r" b="b"/>
              <a:pathLst>
                <a:path w="803275" h="665479">
                  <a:moveTo>
                    <a:pt x="32486" y="332828"/>
                  </a:moveTo>
                  <a:lnTo>
                    <a:pt x="776439" y="332828"/>
                  </a:lnTo>
                </a:path>
                <a:path w="803275" h="665479">
                  <a:moveTo>
                    <a:pt x="0" y="0"/>
                  </a:moveTo>
                  <a:lnTo>
                    <a:pt x="0" y="665124"/>
                  </a:lnTo>
                </a:path>
                <a:path w="803275" h="665479">
                  <a:moveTo>
                    <a:pt x="802970" y="0"/>
                  </a:moveTo>
                  <a:lnTo>
                    <a:pt x="802970" y="665124"/>
                  </a:lnTo>
                </a:path>
              </a:pathLst>
            </a:custGeom>
            <a:ln w="11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72918" y="5773674"/>
              <a:ext cx="1629410" cy="792480"/>
            </a:xfrm>
            <a:custGeom>
              <a:avLst/>
              <a:gdLst/>
              <a:ahLst/>
              <a:cxnLst/>
              <a:rect l="l" t="t" r="r" b="b"/>
              <a:pathLst>
                <a:path w="1629410" h="792479">
                  <a:moveTo>
                    <a:pt x="0" y="0"/>
                  </a:moveTo>
                  <a:lnTo>
                    <a:pt x="1629156" y="0"/>
                  </a:lnTo>
                  <a:lnTo>
                    <a:pt x="1629156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5261" y="857585"/>
            <a:ext cx="4047088" cy="2565631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2355" cy="206248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865505">
              <a:lnSpc>
                <a:spcPct val="100000"/>
              </a:lnSpc>
              <a:spcBef>
                <a:spcPts val="910"/>
              </a:spcBef>
            </a:pP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Existen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numerosas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formas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30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calcular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Iret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Cada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fabricante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incorporado</a:t>
            </a:r>
            <a:r>
              <a:rPr dirty="0" sz="3200">
                <a:latin typeface="Calibri"/>
                <a:cs typeface="Calibri"/>
              </a:rPr>
              <a:t> una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forma 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diferente </a:t>
            </a:r>
            <a:r>
              <a:rPr dirty="0" sz="3200">
                <a:latin typeface="Calibri"/>
                <a:cs typeface="Calibri"/>
              </a:rPr>
              <a:t>de calcular </a:t>
            </a:r>
            <a:r>
              <a:rPr dirty="0" sz="3200" spc="-15">
                <a:latin typeface="Calibri"/>
                <a:cs typeface="Calibri"/>
              </a:rPr>
              <a:t>Iret </a:t>
            </a:r>
            <a:r>
              <a:rPr dirty="0" sz="3200">
                <a:latin typeface="Calibri"/>
                <a:cs typeface="Calibri"/>
              </a:rPr>
              <a:t>y por </a:t>
            </a:r>
            <a:r>
              <a:rPr dirty="0" sz="3200" spc="-25">
                <a:latin typeface="Calibri"/>
                <a:cs typeface="Calibri"/>
              </a:rPr>
              <a:t>tanto, </a:t>
            </a:r>
            <a:r>
              <a:rPr dirty="0" sz="3200">
                <a:latin typeface="Calibri"/>
                <a:cs typeface="Calibri"/>
              </a:rPr>
              <a:t>es </a:t>
            </a:r>
            <a:r>
              <a:rPr dirty="0" sz="3200" spc="-10">
                <a:latin typeface="Calibri"/>
                <a:cs typeface="Calibri"/>
              </a:rPr>
              <a:t>preciso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verificar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cada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relé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particular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como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hace.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5202427"/>
            <a:ext cx="8680450" cy="9531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354965" algn="l"/>
                <a:tab pos="355600" algn="l"/>
                <a:tab pos="1353820" algn="l"/>
                <a:tab pos="2152015" algn="l"/>
                <a:tab pos="2743835" algn="l"/>
                <a:tab pos="3760470" algn="l"/>
                <a:tab pos="5188585" algn="l"/>
                <a:tab pos="6101715" algn="l"/>
                <a:tab pos="8378825" algn="l"/>
              </a:tabLst>
            </a:pPr>
            <a:r>
              <a:rPr dirty="0" sz="3200">
                <a:latin typeface="Calibri"/>
                <a:cs typeface="Calibri"/>
              </a:rPr>
              <a:t>Cada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una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es</a:t>
            </a:r>
            <a:r>
              <a:rPr dirty="0" sz="3200" spc="-8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as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85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ormas,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ha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á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compor</a:t>
            </a:r>
            <a:r>
              <a:rPr dirty="0" sz="3200" spc="-6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50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al  </a:t>
            </a:r>
            <a:r>
              <a:rPr dirty="0" sz="3200">
                <a:latin typeface="Calibri"/>
                <a:cs typeface="Calibri"/>
              </a:rPr>
              <a:t>relé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forma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diferente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 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ajustes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cambiarán.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66519" y="2471927"/>
            <a:ext cx="894715" cy="855980"/>
          </a:xfrm>
          <a:custGeom>
            <a:avLst/>
            <a:gdLst/>
            <a:ahLst/>
            <a:cxnLst/>
            <a:rect l="l" t="t" r="r" b="b"/>
            <a:pathLst>
              <a:path w="894714" h="855979">
                <a:moveTo>
                  <a:pt x="60921" y="31737"/>
                </a:moveTo>
                <a:lnTo>
                  <a:pt x="188798" y="31737"/>
                </a:lnTo>
              </a:path>
              <a:path w="894714" h="855979">
                <a:moveTo>
                  <a:pt x="577875" y="31737"/>
                </a:moveTo>
                <a:lnTo>
                  <a:pt x="705764" y="31737"/>
                </a:lnTo>
              </a:path>
              <a:path w="894714" h="855979">
                <a:moveTo>
                  <a:pt x="36194" y="428078"/>
                </a:moveTo>
                <a:lnTo>
                  <a:pt x="865022" y="428078"/>
                </a:lnTo>
              </a:path>
              <a:path w="894714" h="855979">
                <a:moveTo>
                  <a:pt x="0" y="0"/>
                </a:moveTo>
                <a:lnTo>
                  <a:pt x="0" y="855599"/>
                </a:lnTo>
              </a:path>
              <a:path w="894714" h="855979">
                <a:moveTo>
                  <a:pt x="894575" y="0"/>
                </a:moveTo>
                <a:lnTo>
                  <a:pt x="894575" y="855599"/>
                </a:lnTo>
              </a:path>
            </a:pathLst>
          </a:custGeom>
          <a:ln w="126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33254" y="2895524"/>
            <a:ext cx="17780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20">
                <a:latin typeface="Times New Roman"/>
                <a:cs typeface="Times New Roman"/>
              </a:rPr>
              <a:t>2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9587" y="2469226"/>
            <a:ext cx="78041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15" i="1">
                <a:latin typeface="Times New Roman"/>
                <a:cs typeface="Times New Roman"/>
              </a:rPr>
              <a:t>I</a:t>
            </a:r>
            <a:r>
              <a:rPr dirty="0" sz="2350" spc="-370" i="1">
                <a:latin typeface="Times New Roman"/>
                <a:cs typeface="Times New Roman"/>
              </a:rPr>
              <a:t> </a:t>
            </a:r>
            <a:r>
              <a:rPr dirty="0" baseline="-4115" sz="2025" spc="30">
                <a:latin typeface="Times New Roman"/>
                <a:cs typeface="Times New Roman"/>
              </a:rPr>
              <a:t>1</a:t>
            </a:r>
            <a:r>
              <a:rPr dirty="0" baseline="-4115" sz="2025">
                <a:latin typeface="Times New Roman"/>
                <a:cs typeface="Times New Roman"/>
              </a:rPr>
              <a:t> </a:t>
            </a:r>
            <a:r>
              <a:rPr dirty="0" baseline="-4115" sz="2025" spc="-217">
                <a:latin typeface="Times New Roman"/>
                <a:cs typeface="Times New Roman"/>
              </a:rPr>
              <a:t> </a:t>
            </a:r>
            <a:r>
              <a:rPr dirty="0" sz="2350" spc="25">
                <a:latin typeface="Symbol"/>
                <a:cs typeface="Symbol"/>
              </a:rPr>
              <a:t></a:t>
            </a:r>
            <a:r>
              <a:rPr dirty="0" sz="2350" spc="-80">
                <a:latin typeface="Times New Roman"/>
                <a:cs typeface="Times New Roman"/>
              </a:rPr>
              <a:t> </a:t>
            </a:r>
            <a:r>
              <a:rPr dirty="0" sz="2350" spc="15" i="1">
                <a:latin typeface="Times New Roman"/>
                <a:cs typeface="Times New Roman"/>
              </a:rPr>
              <a:t>I</a:t>
            </a:r>
            <a:r>
              <a:rPr dirty="0" sz="2350" spc="-215" i="1">
                <a:latin typeface="Times New Roman"/>
                <a:cs typeface="Times New Roman"/>
              </a:rPr>
              <a:t> </a:t>
            </a:r>
            <a:r>
              <a:rPr dirty="0" baseline="-4115" sz="2025" spc="30">
                <a:latin typeface="Times New Roman"/>
                <a:cs typeface="Times New Roman"/>
              </a:rPr>
              <a:t>2</a:t>
            </a:r>
            <a:endParaRPr baseline="-4115" sz="202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916" y="2659626"/>
            <a:ext cx="71310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15" i="1">
                <a:latin typeface="Times New Roman"/>
                <a:cs typeface="Times New Roman"/>
              </a:rPr>
              <a:t>I</a:t>
            </a:r>
            <a:r>
              <a:rPr dirty="0" sz="2350" spc="95" i="1">
                <a:latin typeface="Times New Roman"/>
                <a:cs typeface="Times New Roman"/>
              </a:rPr>
              <a:t>r</a:t>
            </a:r>
            <a:r>
              <a:rPr dirty="0" sz="2350" spc="65" i="1">
                <a:latin typeface="Times New Roman"/>
                <a:cs typeface="Times New Roman"/>
              </a:rPr>
              <a:t>e</a:t>
            </a:r>
            <a:r>
              <a:rPr dirty="0" sz="2350" spc="10" i="1">
                <a:latin typeface="Times New Roman"/>
                <a:cs typeface="Times New Roman"/>
              </a:rPr>
              <a:t>t</a:t>
            </a:r>
            <a:r>
              <a:rPr dirty="0" sz="2350" spc="-85" i="1">
                <a:latin typeface="Times New Roman"/>
                <a:cs typeface="Times New Roman"/>
              </a:rPr>
              <a:t> </a:t>
            </a:r>
            <a:r>
              <a:rPr dirty="0" sz="2350" spc="25">
                <a:latin typeface="Symbol"/>
                <a:cs typeface="Symbol"/>
              </a:rPr>
              <a:t>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91157" y="3733495"/>
            <a:ext cx="991235" cy="502284"/>
          </a:xfrm>
          <a:custGeom>
            <a:avLst/>
            <a:gdLst/>
            <a:ahLst/>
            <a:cxnLst/>
            <a:rect l="l" t="t" r="r" b="b"/>
            <a:pathLst>
              <a:path w="991235" h="502285">
                <a:moveTo>
                  <a:pt x="38608" y="33172"/>
                </a:moveTo>
                <a:lnTo>
                  <a:pt x="174917" y="33172"/>
                </a:lnTo>
              </a:path>
              <a:path w="991235" h="502285">
                <a:moveTo>
                  <a:pt x="0" y="0"/>
                </a:moveTo>
                <a:lnTo>
                  <a:pt x="0" y="502119"/>
                </a:lnTo>
              </a:path>
              <a:path w="991235" h="502285">
                <a:moveTo>
                  <a:pt x="313791" y="0"/>
                </a:moveTo>
                <a:lnTo>
                  <a:pt x="313791" y="502119"/>
                </a:lnTo>
              </a:path>
              <a:path w="991235" h="502285">
                <a:moveTo>
                  <a:pt x="679653" y="33172"/>
                </a:moveTo>
                <a:lnTo>
                  <a:pt x="816000" y="33172"/>
                </a:lnTo>
              </a:path>
              <a:path w="991235" h="502285">
                <a:moveTo>
                  <a:pt x="641083" y="0"/>
                </a:moveTo>
                <a:lnTo>
                  <a:pt x="641083" y="502119"/>
                </a:lnTo>
              </a:path>
              <a:path w="991235" h="502285">
                <a:moveTo>
                  <a:pt x="990892" y="0"/>
                </a:moveTo>
                <a:lnTo>
                  <a:pt x="990892" y="502119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60569" y="3731447"/>
            <a:ext cx="1781175" cy="4095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73760" algn="l"/>
              </a:tabLst>
            </a:pPr>
            <a:r>
              <a:rPr dirty="0" sz="2500" spc="10" i="1">
                <a:latin typeface="Times New Roman"/>
                <a:cs typeface="Times New Roman"/>
              </a:rPr>
              <a:t>I</a:t>
            </a:r>
            <a:r>
              <a:rPr dirty="0" sz="2500" spc="110" i="1">
                <a:latin typeface="Times New Roman"/>
                <a:cs typeface="Times New Roman"/>
              </a:rPr>
              <a:t>r</a:t>
            </a:r>
            <a:r>
              <a:rPr dirty="0" sz="2500" spc="70" i="1">
                <a:latin typeface="Times New Roman"/>
                <a:cs typeface="Times New Roman"/>
              </a:rPr>
              <a:t>e</a:t>
            </a:r>
            <a:r>
              <a:rPr dirty="0" sz="2500" spc="5" i="1">
                <a:latin typeface="Times New Roman"/>
                <a:cs typeface="Times New Roman"/>
              </a:rPr>
              <a:t>t</a:t>
            </a:r>
            <a:r>
              <a:rPr dirty="0" sz="2500" spc="-80" i="1">
                <a:latin typeface="Times New Roman"/>
                <a:cs typeface="Times New Roman"/>
              </a:rPr>
              <a:t> </a:t>
            </a:r>
            <a:r>
              <a:rPr dirty="0" sz="2500" spc="15">
                <a:latin typeface="Symbol"/>
                <a:cs typeface="Symbol"/>
              </a:rPr>
              <a:t></a:t>
            </a:r>
            <a:r>
              <a:rPr dirty="0" sz="2500">
                <a:latin typeface="Times New Roman"/>
                <a:cs typeface="Times New Roman"/>
              </a:rPr>
              <a:t>	</a:t>
            </a:r>
            <a:r>
              <a:rPr dirty="0" sz="2500" spc="10" i="1">
                <a:latin typeface="Times New Roman"/>
                <a:cs typeface="Times New Roman"/>
              </a:rPr>
              <a:t>I</a:t>
            </a:r>
            <a:r>
              <a:rPr dirty="0" sz="2500" spc="-385" i="1">
                <a:latin typeface="Times New Roman"/>
                <a:cs typeface="Times New Roman"/>
              </a:rPr>
              <a:t> </a:t>
            </a:r>
            <a:r>
              <a:rPr dirty="0" baseline="-3831" sz="2175" spc="15">
                <a:latin typeface="Times New Roman"/>
                <a:cs typeface="Times New Roman"/>
              </a:rPr>
              <a:t>1</a:t>
            </a:r>
            <a:r>
              <a:rPr dirty="0" baseline="-3831" sz="2175">
                <a:latin typeface="Times New Roman"/>
                <a:cs typeface="Times New Roman"/>
              </a:rPr>
              <a:t>  </a:t>
            </a:r>
            <a:r>
              <a:rPr dirty="0" baseline="-3831" sz="2175" spc="-247">
                <a:latin typeface="Times New Roman"/>
                <a:cs typeface="Times New Roman"/>
              </a:rPr>
              <a:t> </a:t>
            </a:r>
            <a:r>
              <a:rPr dirty="0" sz="2500" spc="15">
                <a:latin typeface="Symbol"/>
                <a:cs typeface="Symbol"/>
              </a:rPr>
              <a:t></a:t>
            </a:r>
            <a:r>
              <a:rPr dirty="0" sz="2500" spc="280">
                <a:latin typeface="Times New Roman"/>
                <a:cs typeface="Times New Roman"/>
              </a:rPr>
              <a:t> </a:t>
            </a:r>
            <a:r>
              <a:rPr dirty="0" sz="2500" spc="10" i="1">
                <a:latin typeface="Times New Roman"/>
                <a:cs typeface="Times New Roman"/>
              </a:rPr>
              <a:t>I</a:t>
            </a:r>
            <a:r>
              <a:rPr dirty="0" sz="2500" spc="-220" i="1">
                <a:latin typeface="Times New Roman"/>
                <a:cs typeface="Times New Roman"/>
              </a:rPr>
              <a:t> </a:t>
            </a:r>
            <a:r>
              <a:rPr dirty="0" baseline="-3831" sz="2175" spc="15">
                <a:latin typeface="Times New Roman"/>
                <a:cs typeface="Times New Roman"/>
              </a:rPr>
              <a:t>2</a:t>
            </a:r>
            <a:endParaRPr baseline="-3831" sz="217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47517" y="4384217"/>
            <a:ext cx="895350" cy="558165"/>
          </a:xfrm>
          <a:custGeom>
            <a:avLst/>
            <a:gdLst/>
            <a:ahLst/>
            <a:cxnLst/>
            <a:rect l="l" t="t" r="r" b="b"/>
            <a:pathLst>
              <a:path w="895350" h="558164">
                <a:moveTo>
                  <a:pt x="42430" y="36868"/>
                </a:moveTo>
                <a:lnTo>
                  <a:pt x="193408" y="36868"/>
                </a:lnTo>
              </a:path>
              <a:path w="895350" h="558164">
                <a:moveTo>
                  <a:pt x="0" y="0"/>
                </a:moveTo>
                <a:lnTo>
                  <a:pt x="0" y="558038"/>
                </a:lnTo>
              </a:path>
              <a:path w="895350" h="558164">
                <a:moveTo>
                  <a:pt x="347306" y="0"/>
                </a:moveTo>
                <a:lnTo>
                  <a:pt x="347306" y="558038"/>
                </a:lnTo>
              </a:path>
              <a:path w="895350" h="558164">
                <a:moveTo>
                  <a:pt x="551522" y="36868"/>
                </a:moveTo>
                <a:lnTo>
                  <a:pt x="702538" y="36868"/>
                </a:lnTo>
              </a:path>
              <a:path w="895350" h="558164">
                <a:moveTo>
                  <a:pt x="509092" y="0"/>
                </a:moveTo>
                <a:lnTo>
                  <a:pt x="509092" y="558038"/>
                </a:lnTo>
              </a:path>
              <a:path w="895350" h="558164">
                <a:moveTo>
                  <a:pt x="895172" y="0"/>
                </a:moveTo>
                <a:lnTo>
                  <a:pt x="895172" y="558038"/>
                </a:lnTo>
              </a:path>
            </a:pathLst>
          </a:custGeom>
          <a:ln w="15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837735" y="4054223"/>
            <a:ext cx="1422400" cy="8445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47750" algn="l"/>
              </a:tabLst>
            </a:pPr>
            <a:r>
              <a:rPr dirty="0" sz="5350" spc="-855">
                <a:latin typeface="Symbol"/>
                <a:cs typeface="Symbol"/>
              </a:rPr>
              <a:t></a:t>
            </a:r>
            <a:r>
              <a:rPr dirty="0" sz="5350" spc="-855">
                <a:latin typeface="Times New Roman"/>
                <a:cs typeface="Times New Roman"/>
              </a:rPr>
              <a:t>	</a:t>
            </a:r>
            <a:r>
              <a:rPr dirty="0" sz="5350" spc="-885">
                <a:latin typeface="Symbol"/>
                <a:cs typeface="Symbol"/>
              </a:rPr>
              <a:t></a:t>
            </a:r>
            <a:r>
              <a:rPr dirty="0" u="sng" sz="5350">
                <a:uFill>
                  <a:solidFill>
                    <a:srgbClr val="4A7EB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5350" spc="-95">
                <a:uFill>
                  <a:solidFill>
                    <a:srgbClr val="4A7EBB"/>
                  </a:solidFill>
                </a:uFill>
                <a:latin typeface="Times New Roman"/>
                <a:cs typeface="Times New Roman"/>
              </a:rPr>
              <a:t> </a:t>
            </a:r>
            <a:endParaRPr sz="5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6798" y="4383363"/>
            <a:ext cx="303149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10" i="1">
                <a:latin typeface="Times New Roman"/>
                <a:cs typeface="Times New Roman"/>
              </a:rPr>
              <a:t>I</a:t>
            </a:r>
            <a:r>
              <a:rPr dirty="0" sz="2800" spc="110" i="1">
                <a:latin typeface="Times New Roman"/>
                <a:cs typeface="Times New Roman"/>
              </a:rPr>
              <a:t>r</a:t>
            </a:r>
            <a:r>
              <a:rPr dirty="0" sz="2800" spc="65" i="1">
                <a:latin typeface="Times New Roman"/>
                <a:cs typeface="Times New Roman"/>
              </a:rPr>
              <a:t>e</a:t>
            </a:r>
            <a:r>
              <a:rPr dirty="0" sz="2800" spc="5" i="1">
                <a:latin typeface="Times New Roman"/>
                <a:cs typeface="Times New Roman"/>
              </a:rPr>
              <a:t>t</a:t>
            </a:r>
            <a:r>
              <a:rPr dirty="0" sz="2800" spc="-120" i="1">
                <a:latin typeface="Times New Roman"/>
                <a:cs typeface="Times New Roman"/>
              </a:rPr>
              <a:t> </a:t>
            </a:r>
            <a:r>
              <a:rPr dirty="0" sz="2800" spc="15">
                <a:latin typeface="Symbol"/>
                <a:cs typeface="Symbol"/>
              </a:rPr>
              <a:t></a:t>
            </a:r>
            <a:r>
              <a:rPr dirty="0" sz="2800" spc="-15">
                <a:latin typeface="Times New Roman"/>
                <a:cs typeface="Times New Roman"/>
              </a:rPr>
              <a:t> </a:t>
            </a:r>
            <a:r>
              <a:rPr dirty="0" sz="2800" spc="20" i="1">
                <a:latin typeface="Times New Roman"/>
                <a:cs typeface="Times New Roman"/>
              </a:rPr>
              <a:t>Ma</a:t>
            </a:r>
            <a:r>
              <a:rPr dirty="0" sz="2800" spc="105" i="1">
                <a:latin typeface="Times New Roman"/>
                <a:cs typeface="Times New Roman"/>
              </a:rPr>
              <a:t>x</a:t>
            </a:r>
            <a:r>
              <a:rPr dirty="0" sz="2800" spc="50" i="1">
                <a:latin typeface="Times New Roman"/>
                <a:cs typeface="Times New Roman"/>
              </a:rPr>
              <a:t>i</a:t>
            </a:r>
            <a:r>
              <a:rPr dirty="0" sz="2800" spc="15" i="1">
                <a:latin typeface="Times New Roman"/>
                <a:cs typeface="Times New Roman"/>
              </a:rPr>
              <a:t>mo</a:t>
            </a:r>
            <a:r>
              <a:rPr dirty="0" sz="2800" spc="260" i="1">
                <a:latin typeface="Times New Roman"/>
                <a:cs typeface="Times New Roman"/>
              </a:rPr>
              <a:t> </a:t>
            </a:r>
            <a:r>
              <a:rPr dirty="0" sz="2800" spc="10" i="1">
                <a:latin typeface="Times New Roman"/>
                <a:cs typeface="Times New Roman"/>
              </a:rPr>
              <a:t>I</a:t>
            </a:r>
            <a:r>
              <a:rPr dirty="0" sz="2800" spc="-445" i="1">
                <a:latin typeface="Times New Roman"/>
                <a:cs typeface="Times New Roman"/>
              </a:rPr>
              <a:t> </a:t>
            </a:r>
            <a:r>
              <a:rPr dirty="0" baseline="-5208" sz="2400" spc="37">
                <a:latin typeface="Times New Roman"/>
                <a:cs typeface="Times New Roman"/>
              </a:rPr>
              <a:t>1</a:t>
            </a:r>
            <a:r>
              <a:rPr dirty="0" baseline="-5208" sz="2400">
                <a:latin typeface="Times New Roman"/>
                <a:cs typeface="Times New Roman"/>
              </a:rPr>
              <a:t> </a:t>
            </a:r>
            <a:r>
              <a:rPr dirty="0" baseline="-5208" sz="2400" spc="-202">
                <a:latin typeface="Times New Roman"/>
                <a:cs typeface="Times New Roman"/>
              </a:rPr>
              <a:t> </a:t>
            </a:r>
            <a:r>
              <a:rPr dirty="0" sz="2800" spc="5" i="1">
                <a:latin typeface="Times New Roman"/>
                <a:cs typeface="Times New Roman"/>
              </a:rPr>
              <a:t>,</a:t>
            </a:r>
            <a:r>
              <a:rPr dirty="0" sz="2800" spc="-95" i="1">
                <a:latin typeface="Times New Roman"/>
                <a:cs typeface="Times New Roman"/>
              </a:rPr>
              <a:t> </a:t>
            </a:r>
            <a:r>
              <a:rPr dirty="0" sz="2800" spc="10" i="1">
                <a:latin typeface="Times New Roman"/>
                <a:cs typeface="Times New Roman"/>
              </a:rPr>
              <a:t>I</a:t>
            </a:r>
            <a:r>
              <a:rPr dirty="0" sz="2800" spc="-265" i="1">
                <a:latin typeface="Times New Roman"/>
                <a:cs typeface="Times New Roman"/>
              </a:rPr>
              <a:t> </a:t>
            </a:r>
            <a:r>
              <a:rPr dirty="0" baseline="-5208" sz="2400" spc="37">
                <a:latin typeface="Times New Roman"/>
                <a:cs typeface="Times New Roman"/>
              </a:rPr>
              <a:t>2</a:t>
            </a:r>
            <a:endParaRPr baseline="-5208" sz="2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985452" y="2045144"/>
            <a:ext cx="5601335" cy="1235075"/>
            <a:chOff x="2985452" y="2045144"/>
            <a:chExt cx="5601335" cy="1235075"/>
          </a:xfrm>
        </p:grpSpPr>
        <p:sp>
          <p:nvSpPr>
            <p:cNvPr id="14" name="object 14"/>
            <p:cNvSpPr/>
            <p:nvPr/>
          </p:nvSpPr>
          <p:spPr>
            <a:xfrm>
              <a:off x="2998469" y="2058162"/>
              <a:ext cx="5575300" cy="1209040"/>
            </a:xfrm>
            <a:custGeom>
              <a:avLst/>
              <a:gdLst/>
              <a:ahLst/>
              <a:cxnLst/>
              <a:rect l="l" t="t" r="r" b="b"/>
              <a:pathLst>
                <a:path w="5575300" h="1209039">
                  <a:moveTo>
                    <a:pt x="604266" y="0"/>
                  </a:moveTo>
                  <a:lnTo>
                    <a:pt x="0" y="604265"/>
                  </a:lnTo>
                  <a:lnTo>
                    <a:pt x="604266" y="1208532"/>
                  </a:lnTo>
                  <a:lnTo>
                    <a:pt x="604266" y="906399"/>
                  </a:lnTo>
                  <a:lnTo>
                    <a:pt x="5574791" y="906399"/>
                  </a:lnTo>
                  <a:lnTo>
                    <a:pt x="5574791" y="302133"/>
                  </a:lnTo>
                  <a:lnTo>
                    <a:pt x="604266" y="302133"/>
                  </a:lnTo>
                  <a:lnTo>
                    <a:pt x="60426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98469" y="2058162"/>
              <a:ext cx="5575300" cy="1209040"/>
            </a:xfrm>
            <a:custGeom>
              <a:avLst/>
              <a:gdLst/>
              <a:ahLst/>
              <a:cxnLst/>
              <a:rect l="l" t="t" r="r" b="b"/>
              <a:pathLst>
                <a:path w="5575300" h="1209039">
                  <a:moveTo>
                    <a:pt x="0" y="604265"/>
                  </a:moveTo>
                  <a:lnTo>
                    <a:pt x="604266" y="0"/>
                  </a:lnTo>
                  <a:lnTo>
                    <a:pt x="604266" y="302133"/>
                  </a:lnTo>
                  <a:lnTo>
                    <a:pt x="5574791" y="302133"/>
                  </a:lnTo>
                  <a:lnTo>
                    <a:pt x="5574791" y="906399"/>
                  </a:lnTo>
                  <a:lnTo>
                    <a:pt x="604266" y="906399"/>
                  </a:lnTo>
                  <a:lnTo>
                    <a:pt x="604266" y="1208532"/>
                  </a:lnTo>
                  <a:lnTo>
                    <a:pt x="0" y="604265"/>
                  </a:lnTo>
                  <a:close/>
                </a:path>
              </a:pathLst>
            </a:custGeom>
            <a:ln w="259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560445" y="2359914"/>
            <a:ext cx="475234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sensibilidad depende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8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ubicación,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fallas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internas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más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sensibles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74691" y="3046476"/>
            <a:ext cx="3773804" cy="2132330"/>
            <a:chOff x="4774691" y="3046476"/>
            <a:chExt cx="3773804" cy="2132330"/>
          </a:xfrm>
        </p:grpSpPr>
        <p:sp>
          <p:nvSpPr>
            <p:cNvPr id="18" name="object 18"/>
            <p:cNvSpPr/>
            <p:nvPr/>
          </p:nvSpPr>
          <p:spPr>
            <a:xfrm>
              <a:off x="4787645" y="3059430"/>
              <a:ext cx="3747770" cy="2106295"/>
            </a:xfrm>
            <a:custGeom>
              <a:avLst/>
              <a:gdLst/>
              <a:ahLst/>
              <a:cxnLst/>
              <a:rect l="l" t="t" r="r" b="b"/>
              <a:pathLst>
                <a:path w="3747770" h="2106295">
                  <a:moveTo>
                    <a:pt x="1053083" y="0"/>
                  </a:moveTo>
                  <a:lnTo>
                    <a:pt x="0" y="1053084"/>
                  </a:lnTo>
                  <a:lnTo>
                    <a:pt x="1053083" y="2106168"/>
                  </a:lnTo>
                  <a:lnTo>
                    <a:pt x="1053083" y="1579626"/>
                  </a:lnTo>
                  <a:lnTo>
                    <a:pt x="3747515" y="1579626"/>
                  </a:lnTo>
                  <a:lnTo>
                    <a:pt x="3747515" y="526542"/>
                  </a:lnTo>
                  <a:lnTo>
                    <a:pt x="1053083" y="526542"/>
                  </a:lnTo>
                  <a:lnTo>
                    <a:pt x="105308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787645" y="3059430"/>
              <a:ext cx="3747770" cy="2106295"/>
            </a:xfrm>
            <a:custGeom>
              <a:avLst/>
              <a:gdLst/>
              <a:ahLst/>
              <a:cxnLst/>
              <a:rect l="l" t="t" r="r" b="b"/>
              <a:pathLst>
                <a:path w="3747770" h="2106295">
                  <a:moveTo>
                    <a:pt x="0" y="1053084"/>
                  </a:moveTo>
                  <a:lnTo>
                    <a:pt x="1053083" y="0"/>
                  </a:lnTo>
                  <a:lnTo>
                    <a:pt x="1053083" y="526542"/>
                  </a:lnTo>
                  <a:lnTo>
                    <a:pt x="3747515" y="526542"/>
                  </a:lnTo>
                  <a:lnTo>
                    <a:pt x="3747515" y="1579626"/>
                  </a:lnTo>
                  <a:lnTo>
                    <a:pt x="1053083" y="1579626"/>
                  </a:lnTo>
                  <a:lnTo>
                    <a:pt x="1053083" y="2106168"/>
                  </a:lnTo>
                  <a:lnTo>
                    <a:pt x="0" y="1053084"/>
                  </a:lnTo>
                  <a:close/>
                </a:path>
              </a:pathLst>
            </a:custGeom>
            <a:ln w="259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398770" y="3536695"/>
            <a:ext cx="304990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sensibilidad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depende</a:t>
            </a:r>
            <a:r>
              <a:rPr dirty="0" sz="1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dirty="0" sz="1800" spc="-3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ubicación</a:t>
            </a:r>
            <a:r>
              <a:rPr dirty="0" sz="180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sino</a:t>
            </a:r>
            <a:r>
              <a:rPr dirty="0" sz="180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80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magnitud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 avería.</a:t>
            </a:r>
            <a:r>
              <a:rPr dirty="0" sz="1800" spc="3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Averías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más 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grandes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 relé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menos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sensible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2920" y="653732"/>
            <a:ext cx="8708390" cy="6093460"/>
            <a:chOff x="252920" y="653732"/>
            <a:chExt cx="8708390" cy="6093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5300" y="3129071"/>
              <a:ext cx="3720438" cy="33999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4988" y="685799"/>
              <a:ext cx="8644255" cy="6029325"/>
            </a:xfrm>
            <a:custGeom>
              <a:avLst/>
              <a:gdLst/>
              <a:ahLst/>
              <a:cxnLst/>
              <a:rect l="l" t="t" r="r" b="b"/>
              <a:pathLst>
                <a:path w="8644255" h="6029325">
                  <a:moveTo>
                    <a:pt x="0" y="0"/>
                  </a:moveTo>
                  <a:lnTo>
                    <a:pt x="8644128" y="0"/>
                  </a:lnTo>
                  <a:lnTo>
                    <a:pt x="8644128" y="6028944"/>
                  </a:lnTo>
                  <a:lnTo>
                    <a:pt x="0" y="6028944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4149" y="0"/>
            <a:ext cx="838454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Existen</a:t>
            </a:r>
            <a:r>
              <a:rPr dirty="0" spc="5"/>
              <a:t> </a:t>
            </a:r>
            <a:r>
              <a:rPr dirty="0" spc="-15"/>
              <a:t>otras</a:t>
            </a:r>
            <a:r>
              <a:rPr dirty="0" spc="10"/>
              <a:t> </a:t>
            </a:r>
            <a:r>
              <a:rPr dirty="0" spc="-15"/>
              <a:t>características</a:t>
            </a:r>
            <a:r>
              <a:rPr dirty="0" spc="-55"/>
              <a:t> </a:t>
            </a:r>
            <a:r>
              <a:rPr dirty="0" spc="-5"/>
              <a:t>de</a:t>
            </a:r>
            <a:r>
              <a:rPr dirty="0" spc="10"/>
              <a:t> </a:t>
            </a:r>
            <a:r>
              <a:rPr dirty="0" spc="-10"/>
              <a:t>porcentaje</a:t>
            </a:r>
            <a:r>
              <a:rPr dirty="0" spc="15"/>
              <a:t> </a:t>
            </a:r>
            <a:r>
              <a:rPr dirty="0" spc="-10"/>
              <a:t>diferencial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4642" y="702360"/>
            <a:ext cx="8488045" cy="2104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Aunque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mayoría</a:t>
            </a:r>
            <a:r>
              <a:rPr dirty="0" sz="2200" spc="1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actuales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utilizan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dos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rampas,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todos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</a:t>
            </a:r>
            <a:r>
              <a:rPr dirty="0" sz="2200" spc="4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hacen</a:t>
            </a:r>
            <a:r>
              <a:rPr dirty="0" sz="2200" spc="459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misma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forma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siguiendo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mismas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características.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Algunos pueden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emplear </a:t>
            </a:r>
            <a:r>
              <a:rPr dirty="0" sz="2200" spc="-15">
                <a:latin typeface="Calibri"/>
                <a:cs typeface="Calibri"/>
              </a:rPr>
              <a:t>características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más complejas.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25">
                <a:latin typeface="Calibri"/>
                <a:cs typeface="Calibri"/>
              </a:rPr>
              <a:t>Para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corriente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pequeñas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sensibilidad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relé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5">
                <a:latin typeface="Calibri"/>
                <a:cs typeface="Calibri"/>
              </a:rPr>
              <a:t>retención mayores, </a:t>
            </a:r>
            <a:r>
              <a:rPr dirty="0" sz="2200" spc="-5">
                <a:latin typeface="Calibri"/>
                <a:cs typeface="Calibri"/>
              </a:rPr>
              <a:t>cuando se pueden </a:t>
            </a:r>
            <a:r>
              <a:rPr dirty="0" sz="2200" spc="-15">
                <a:latin typeface="Calibri"/>
                <a:cs typeface="Calibri"/>
              </a:rPr>
              <a:t>saturar </a:t>
            </a:r>
            <a:r>
              <a:rPr dirty="0" sz="2200" spc="-5">
                <a:latin typeface="Calibri"/>
                <a:cs typeface="Calibri"/>
              </a:rPr>
              <a:t>más los </a:t>
            </a:r>
            <a:r>
              <a:rPr dirty="0" sz="2200" spc="-25">
                <a:latin typeface="Calibri"/>
                <a:cs typeface="Calibri"/>
              </a:rPr>
              <a:t>TC, 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entonces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sensibilidad es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otra.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625" y="3202692"/>
            <a:ext cx="3846106" cy="3236874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289" y="0"/>
            <a:ext cx="8350884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7655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 </a:t>
            </a:r>
            <a:r>
              <a:rPr dirty="0" spc="-10"/>
              <a:t>Diferencial </a:t>
            </a:r>
            <a:r>
              <a:rPr dirty="0" spc="-5"/>
              <a:t>Longitudinal </a:t>
            </a:r>
            <a:r>
              <a:rPr dirty="0"/>
              <a:t>de </a:t>
            </a:r>
            <a:r>
              <a:rPr dirty="0" spc="-10"/>
              <a:t>Corriente </a:t>
            </a:r>
            <a:r>
              <a:rPr dirty="0" u="none" spc="-5"/>
              <a:t> </a:t>
            </a:r>
            <a:r>
              <a:rPr dirty="0" spc="-5"/>
              <a:t>Funcionamiento </a:t>
            </a:r>
            <a:r>
              <a:rPr dirty="0" spc="-20"/>
              <a:t>para</a:t>
            </a:r>
            <a:r>
              <a:rPr dirty="0"/>
              <a:t> </a:t>
            </a:r>
            <a:r>
              <a:rPr dirty="0" spc="-15"/>
              <a:t>fallas</a:t>
            </a:r>
            <a:r>
              <a:rPr dirty="0"/>
              <a:t> </a:t>
            </a:r>
            <a:r>
              <a:rPr dirty="0" spc="-10"/>
              <a:t>externas</a:t>
            </a:r>
            <a:r>
              <a:rPr dirty="0" spc="-5"/>
              <a:t> con </a:t>
            </a:r>
            <a:r>
              <a:rPr dirty="0" spc="-45"/>
              <a:t>TC</a:t>
            </a:r>
            <a:r>
              <a:rPr dirty="0" spc="-5"/>
              <a:t> </a:t>
            </a:r>
            <a:r>
              <a:rPr dirty="0" spc="-15"/>
              <a:t>saturado</a:t>
            </a:r>
          </a:p>
        </p:txBody>
      </p:sp>
      <p:sp>
        <p:nvSpPr>
          <p:cNvPr id="3" name="object 3"/>
          <p:cNvSpPr/>
          <p:nvPr/>
        </p:nvSpPr>
        <p:spPr>
          <a:xfrm>
            <a:off x="105155" y="1066800"/>
            <a:ext cx="8918575" cy="5638800"/>
          </a:xfrm>
          <a:custGeom>
            <a:avLst/>
            <a:gdLst/>
            <a:ahLst/>
            <a:cxnLst/>
            <a:rect l="l" t="t" r="r" b="b"/>
            <a:pathLst>
              <a:path w="8918575" h="5638800">
                <a:moveTo>
                  <a:pt x="0" y="0"/>
                </a:moveTo>
                <a:lnTo>
                  <a:pt x="8918448" y="0"/>
                </a:lnTo>
                <a:lnTo>
                  <a:pt x="8918448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4505" y="1083310"/>
            <a:ext cx="8763000" cy="2104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Si ocurre un </a:t>
            </a:r>
            <a:r>
              <a:rPr dirty="0" sz="2200" spc="-15">
                <a:latin typeface="Calibri"/>
                <a:cs typeface="Calibri"/>
              </a:rPr>
              <a:t>cortocircuito</a:t>
            </a:r>
            <a:r>
              <a:rPr dirty="0" sz="2200" spc="-10">
                <a:latin typeface="Calibri"/>
                <a:cs typeface="Calibri"/>
              </a:rPr>
              <a:t> externo</a:t>
            </a:r>
            <a:r>
              <a:rPr dirty="0" sz="2200" spc="-5">
                <a:latin typeface="Calibri"/>
                <a:cs typeface="Calibri"/>
              </a:rPr>
              <a:t> y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saturan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ampliamente </a:t>
            </a:r>
            <a:r>
              <a:rPr dirty="0" sz="2200" spc="-5">
                <a:latin typeface="Calibri"/>
                <a:cs typeface="Calibri"/>
              </a:rPr>
              <a:t>uno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los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TC, </a:t>
            </a:r>
            <a:r>
              <a:rPr dirty="0" sz="2200" spc="-5">
                <a:latin typeface="Calibri"/>
                <a:cs typeface="Calibri"/>
              </a:rPr>
              <a:t>la corriente en </a:t>
            </a: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 spc="-10">
                <a:latin typeface="Calibri"/>
                <a:cs typeface="Calibri"/>
              </a:rPr>
              <a:t>deformará </a:t>
            </a:r>
            <a:r>
              <a:rPr dirty="0" sz="2200" spc="-5">
                <a:latin typeface="Calibri"/>
                <a:cs typeface="Calibri"/>
              </a:rPr>
              <a:t>y el </a:t>
            </a:r>
            <a:r>
              <a:rPr dirty="0" sz="2200" spc="-10">
                <a:latin typeface="Calibri"/>
                <a:cs typeface="Calibri"/>
              </a:rPr>
              <a:t>valor eficaz </a:t>
            </a:r>
            <a:r>
              <a:rPr dirty="0" sz="2200" spc="-20">
                <a:latin typeface="Calibri"/>
                <a:cs typeface="Calibri"/>
              </a:rPr>
              <a:t>ya </a:t>
            </a:r>
            <a:r>
              <a:rPr dirty="0" sz="2200" spc="-5">
                <a:latin typeface="Calibri"/>
                <a:cs typeface="Calibri"/>
              </a:rPr>
              <a:t>no </a:t>
            </a:r>
            <a:r>
              <a:rPr dirty="0" sz="2200" spc="-15">
                <a:latin typeface="Calibri"/>
                <a:cs typeface="Calibri"/>
              </a:rPr>
              <a:t>será </a:t>
            </a:r>
            <a:r>
              <a:rPr dirty="0" sz="2200" spc="-5">
                <a:latin typeface="Calibri"/>
                <a:cs typeface="Calibri"/>
              </a:rPr>
              <a:t>el </a:t>
            </a:r>
            <a:r>
              <a:rPr dirty="0" sz="2200" spc="-10">
                <a:latin typeface="Calibri"/>
                <a:cs typeface="Calibri"/>
              </a:rPr>
              <a:t>valor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esperado </a:t>
            </a:r>
            <a:r>
              <a:rPr dirty="0" sz="2200" spc="-5">
                <a:latin typeface="Calibri"/>
                <a:cs typeface="Calibri"/>
              </a:rPr>
              <a:t>en el </a:t>
            </a:r>
            <a:r>
              <a:rPr dirty="0" sz="2200" spc="-10">
                <a:latin typeface="Calibri"/>
                <a:cs typeface="Calibri"/>
              </a:rPr>
              <a:t>secundario, </a:t>
            </a:r>
            <a:r>
              <a:rPr dirty="0" sz="2200" spc="-15">
                <a:latin typeface="Calibri"/>
                <a:cs typeface="Calibri"/>
              </a:rPr>
              <a:t>provocando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 spc="-10">
                <a:latin typeface="Calibri"/>
                <a:cs typeface="Calibri"/>
              </a:rPr>
              <a:t>circulación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por 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relé.</a:t>
            </a:r>
            <a:endParaRPr sz="2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200" spc="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</a:t>
            </a:r>
            <a:r>
              <a:rPr dirty="0" u="heavy" sz="2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200" spc="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circulará</a:t>
            </a:r>
            <a:r>
              <a:rPr dirty="0" u="heavy" sz="2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200" spc="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200" spc="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22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estará</a:t>
            </a:r>
            <a:r>
              <a:rPr dirty="0" u="heavy" sz="2200" spc="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200" spc="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dependencia</a:t>
            </a:r>
            <a:r>
              <a:rPr dirty="0" u="heavy" sz="2200" spc="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200" spc="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grado</a:t>
            </a:r>
            <a:r>
              <a:rPr dirty="0" u="heavy" sz="2200" spc="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endParaRPr sz="22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saturación</a:t>
            </a:r>
            <a:r>
              <a:rPr dirty="0" u="heavy" sz="2200" spc="114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200" spc="1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</a:t>
            </a:r>
            <a:r>
              <a:rPr dirty="0" sz="2200" spc="-15">
                <a:latin typeface="Calibri"/>
                <a:cs typeface="Calibri"/>
              </a:rPr>
              <a:t>,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pudiendo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saturación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muy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profunda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provocar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405" y="3162680"/>
            <a:ext cx="367792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latin typeface="Calibri"/>
                <a:cs typeface="Calibri"/>
              </a:rPr>
              <a:t>operación incorrecta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mismo.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242" y="3566259"/>
            <a:ext cx="4693064" cy="147222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08996" y="4714900"/>
            <a:ext cx="5112385" cy="1819910"/>
            <a:chOff x="3708996" y="4714900"/>
            <a:chExt cx="5112385" cy="1819910"/>
          </a:xfrm>
        </p:grpSpPr>
        <p:sp>
          <p:nvSpPr>
            <p:cNvPr id="8" name="object 8"/>
            <p:cNvSpPr/>
            <p:nvPr/>
          </p:nvSpPr>
          <p:spPr>
            <a:xfrm>
              <a:off x="3709631" y="4715535"/>
              <a:ext cx="5111115" cy="1818639"/>
            </a:xfrm>
            <a:custGeom>
              <a:avLst/>
              <a:gdLst/>
              <a:ahLst/>
              <a:cxnLst/>
              <a:rect l="l" t="t" r="r" b="b"/>
              <a:pathLst>
                <a:path w="5111115" h="1818640">
                  <a:moveTo>
                    <a:pt x="5110594" y="0"/>
                  </a:moveTo>
                  <a:lnTo>
                    <a:pt x="0" y="0"/>
                  </a:lnTo>
                  <a:lnTo>
                    <a:pt x="0" y="1818639"/>
                  </a:lnTo>
                  <a:lnTo>
                    <a:pt x="5110594" y="1818639"/>
                  </a:lnTo>
                  <a:lnTo>
                    <a:pt x="51105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709631" y="4715535"/>
              <a:ext cx="5111115" cy="1818639"/>
            </a:xfrm>
            <a:custGeom>
              <a:avLst/>
              <a:gdLst/>
              <a:ahLst/>
              <a:cxnLst/>
              <a:rect l="l" t="t" r="r" b="b"/>
              <a:pathLst>
                <a:path w="5111115" h="1818640">
                  <a:moveTo>
                    <a:pt x="0" y="1818639"/>
                  </a:moveTo>
                  <a:lnTo>
                    <a:pt x="0" y="0"/>
                  </a:lnTo>
                  <a:lnTo>
                    <a:pt x="5110607" y="0"/>
                  </a:lnTo>
                  <a:lnTo>
                    <a:pt x="5110607" y="1818639"/>
                  </a:lnTo>
                  <a:lnTo>
                    <a:pt x="0" y="181863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12209" y="4764506"/>
              <a:ext cx="5715" cy="1720850"/>
            </a:xfrm>
            <a:custGeom>
              <a:avLst/>
              <a:gdLst/>
              <a:ahLst/>
              <a:cxnLst/>
              <a:rect l="l" t="t" r="r" b="b"/>
              <a:pathLst>
                <a:path w="5714" h="1720850">
                  <a:moveTo>
                    <a:pt x="0" y="1720850"/>
                  </a:moveTo>
                  <a:lnTo>
                    <a:pt x="5143" y="1720850"/>
                  </a:lnTo>
                </a:path>
                <a:path w="5714" h="1720850">
                  <a:moveTo>
                    <a:pt x="0" y="0"/>
                  </a:moveTo>
                  <a:lnTo>
                    <a:pt x="5143" y="0"/>
                  </a:lnTo>
                </a:path>
              </a:pathLst>
            </a:custGeom>
            <a:ln w="5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671172" y="6531666"/>
            <a:ext cx="8001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10">
                <a:latin typeface="Arial MT"/>
                <a:cs typeface="Arial MT"/>
              </a:rPr>
              <a:t>0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22318" y="4764506"/>
            <a:ext cx="2050414" cy="1720850"/>
          </a:xfrm>
          <a:custGeom>
            <a:avLst/>
            <a:gdLst/>
            <a:ahLst/>
            <a:cxnLst/>
            <a:rect l="l" t="t" r="r" b="b"/>
            <a:pathLst>
              <a:path w="2050414" h="1720850">
                <a:moveTo>
                  <a:pt x="0" y="1720850"/>
                </a:moveTo>
                <a:lnTo>
                  <a:pt x="5143" y="1720850"/>
                </a:lnTo>
              </a:path>
              <a:path w="2050414" h="1720850">
                <a:moveTo>
                  <a:pt x="0" y="0"/>
                </a:moveTo>
                <a:lnTo>
                  <a:pt x="5143" y="0"/>
                </a:lnTo>
              </a:path>
              <a:path w="2050414" h="1720850">
                <a:moveTo>
                  <a:pt x="510006" y="1720850"/>
                </a:moveTo>
                <a:lnTo>
                  <a:pt x="515150" y="1720850"/>
                </a:lnTo>
              </a:path>
              <a:path w="2050414" h="1720850">
                <a:moveTo>
                  <a:pt x="510006" y="0"/>
                </a:moveTo>
                <a:lnTo>
                  <a:pt x="515150" y="0"/>
                </a:lnTo>
              </a:path>
              <a:path w="2050414" h="1720850">
                <a:moveTo>
                  <a:pt x="1020013" y="1720850"/>
                </a:moveTo>
                <a:lnTo>
                  <a:pt x="1025156" y="1720850"/>
                </a:lnTo>
              </a:path>
              <a:path w="2050414" h="1720850">
                <a:moveTo>
                  <a:pt x="1020013" y="0"/>
                </a:moveTo>
                <a:lnTo>
                  <a:pt x="1025156" y="0"/>
                </a:lnTo>
              </a:path>
              <a:path w="2050414" h="1720850">
                <a:moveTo>
                  <a:pt x="1530019" y="1720850"/>
                </a:moveTo>
                <a:lnTo>
                  <a:pt x="1535163" y="1720850"/>
                </a:lnTo>
              </a:path>
              <a:path w="2050414" h="1720850">
                <a:moveTo>
                  <a:pt x="1530019" y="0"/>
                </a:moveTo>
                <a:lnTo>
                  <a:pt x="1535163" y="0"/>
                </a:lnTo>
              </a:path>
              <a:path w="2050414" h="1720850">
                <a:moveTo>
                  <a:pt x="2045157" y="1720850"/>
                </a:moveTo>
                <a:lnTo>
                  <a:pt x="2050351" y="1720850"/>
                </a:lnTo>
              </a:path>
              <a:path w="2050414" h="1720850">
                <a:moveTo>
                  <a:pt x="2045157" y="0"/>
                </a:moveTo>
                <a:lnTo>
                  <a:pt x="2050351" y="0"/>
                </a:lnTo>
              </a:path>
            </a:pathLst>
          </a:custGeom>
          <a:ln w="5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139984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1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9990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2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59995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3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70155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4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85303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5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777532" y="4764506"/>
            <a:ext cx="5715" cy="1720850"/>
          </a:xfrm>
          <a:custGeom>
            <a:avLst/>
            <a:gdLst/>
            <a:ahLst/>
            <a:cxnLst/>
            <a:rect l="l" t="t" r="r" b="b"/>
            <a:pathLst>
              <a:path w="5715" h="1720850">
                <a:moveTo>
                  <a:pt x="0" y="1720850"/>
                </a:moveTo>
                <a:lnTo>
                  <a:pt x="5143" y="1720850"/>
                </a:lnTo>
              </a:path>
              <a:path w="5715" h="1720850">
                <a:moveTo>
                  <a:pt x="0" y="0"/>
                </a:moveTo>
                <a:lnTo>
                  <a:pt x="5143" y="0"/>
                </a:lnTo>
              </a:path>
            </a:pathLst>
          </a:custGeom>
          <a:ln w="5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695308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6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287641" y="4764506"/>
            <a:ext cx="5715" cy="1720850"/>
          </a:xfrm>
          <a:custGeom>
            <a:avLst/>
            <a:gdLst/>
            <a:ahLst/>
            <a:cxnLst/>
            <a:rect l="l" t="t" r="r" b="b"/>
            <a:pathLst>
              <a:path w="5715" h="1720850">
                <a:moveTo>
                  <a:pt x="0" y="1720850"/>
                </a:moveTo>
                <a:lnTo>
                  <a:pt x="5143" y="1720850"/>
                </a:lnTo>
              </a:path>
              <a:path w="5715" h="1720850">
                <a:moveTo>
                  <a:pt x="0" y="0"/>
                </a:moveTo>
                <a:lnTo>
                  <a:pt x="5143" y="0"/>
                </a:lnTo>
              </a:path>
            </a:pathLst>
          </a:custGeom>
          <a:ln w="5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205313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7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797647" y="4764506"/>
            <a:ext cx="5715" cy="1720850"/>
          </a:xfrm>
          <a:custGeom>
            <a:avLst/>
            <a:gdLst/>
            <a:ahLst/>
            <a:cxnLst/>
            <a:rect l="l" t="t" r="r" b="b"/>
            <a:pathLst>
              <a:path w="5715" h="1720850">
                <a:moveTo>
                  <a:pt x="0" y="1720850"/>
                </a:moveTo>
                <a:lnTo>
                  <a:pt x="5143" y="1720850"/>
                </a:lnTo>
              </a:path>
              <a:path w="5715" h="1720850">
                <a:moveTo>
                  <a:pt x="0" y="0"/>
                </a:moveTo>
                <a:lnTo>
                  <a:pt x="5143" y="0"/>
                </a:lnTo>
              </a:path>
            </a:pathLst>
          </a:custGeom>
          <a:ln w="5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715318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8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307654" y="4764506"/>
            <a:ext cx="5715" cy="1720850"/>
          </a:xfrm>
          <a:custGeom>
            <a:avLst/>
            <a:gdLst/>
            <a:ahLst/>
            <a:cxnLst/>
            <a:rect l="l" t="t" r="r" b="b"/>
            <a:pathLst>
              <a:path w="5715" h="1720850">
                <a:moveTo>
                  <a:pt x="0" y="1720850"/>
                </a:moveTo>
                <a:lnTo>
                  <a:pt x="5143" y="1720850"/>
                </a:lnTo>
              </a:path>
              <a:path w="5715" h="1720850">
                <a:moveTo>
                  <a:pt x="0" y="0"/>
                </a:moveTo>
                <a:lnTo>
                  <a:pt x="5143" y="0"/>
                </a:lnTo>
              </a:path>
            </a:pathLst>
          </a:custGeom>
          <a:ln w="5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225478" y="6531666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9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822804" y="4764506"/>
            <a:ext cx="5715" cy="1720850"/>
          </a:xfrm>
          <a:custGeom>
            <a:avLst/>
            <a:gdLst/>
            <a:ahLst/>
            <a:cxnLst/>
            <a:rect l="l" t="t" r="r" b="b"/>
            <a:pathLst>
              <a:path w="5715" h="1720850">
                <a:moveTo>
                  <a:pt x="0" y="1720850"/>
                </a:moveTo>
                <a:lnTo>
                  <a:pt x="5143" y="1720850"/>
                </a:lnTo>
              </a:path>
              <a:path w="5715" h="1720850">
                <a:moveTo>
                  <a:pt x="0" y="0"/>
                </a:moveTo>
                <a:lnTo>
                  <a:pt x="5143" y="0"/>
                </a:lnTo>
              </a:path>
            </a:pathLst>
          </a:custGeom>
          <a:ln w="5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781819" y="6531666"/>
            <a:ext cx="8001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10">
                <a:latin typeface="Arial MT"/>
                <a:cs typeface="Arial MT"/>
              </a:rPr>
              <a:t>1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19693" y="6459561"/>
            <a:ext cx="8001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10">
                <a:latin typeface="Arial MT"/>
                <a:cs typeface="Arial MT"/>
              </a:rPr>
              <a:t>0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37204" y="6093848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2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7204" y="5727981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4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37204" y="5367407"/>
            <a:ext cx="162560" cy="1435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6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37204" y="4640950"/>
            <a:ext cx="162560" cy="5041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20"/>
              </a:spcBef>
            </a:pPr>
            <a:r>
              <a:rPr dirty="0" sz="750" spc="10">
                <a:latin typeface="Arial MT"/>
                <a:cs typeface="Arial MT"/>
              </a:rPr>
              <a:t>1</a:t>
            </a:r>
            <a:endParaRPr sz="7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50">
              <a:latin typeface="Arial MT"/>
              <a:cs typeface="Arial MT"/>
            </a:endParaRPr>
          </a:p>
          <a:p>
            <a:pPr algn="r" marR="5080">
              <a:lnSpc>
                <a:spcPct val="100000"/>
              </a:lnSpc>
            </a:pPr>
            <a:r>
              <a:rPr dirty="0" sz="750" spc="25">
                <a:latin typeface="Arial MT"/>
                <a:cs typeface="Arial MT"/>
              </a:rPr>
              <a:t>0</a:t>
            </a:r>
            <a:r>
              <a:rPr dirty="0" sz="750" spc="-10">
                <a:latin typeface="Arial MT"/>
                <a:cs typeface="Arial MT"/>
              </a:rPr>
              <a:t>.</a:t>
            </a:r>
            <a:r>
              <a:rPr dirty="0" sz="750" spc="10">
                <a:latin typeface="Arial MT"/>
                <a:cs typeface="Arial MT"/>
              </a:rPr>
              <a:t>8</a:t>
            </a:r>
            <a:endParaRPr sz="750">
              <a:latin typeface="Arial MT"/>
              <a:cs typeface="Arial MT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3709270" y="4712779"/>
          <a:ext cx="5111750" cy="1824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9905"/>
                <a:gridCol w="509905"/>
                <a:gridCol w="509904"/>
                <a:gridCol w="509905"/>
                <a:gridCol w="514984"/>
                <a:gridCol w="509905"/>
                <a:gridCol w="509905"/>
                <a:gridCol w="509904"/>
                <a:gridCol w="509904"/>
                <a:gridCol w="514985"/>
              </a:tblGrid>
              <a:tr h="360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8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700" spc="20" b="1">
                          <a:latin typeface="Arial"/>
                          <a:cs typeface="Arial"/>
                        </a:rPr>
                        <a:t>80%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06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700" spc="20" b="1">
                          <a:latin typeface="Arial"/>
                          <a:cs typeface="Arial"/>
                        </a:rPr>
                        <a:t>60%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9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320">
                        <a:lnSpc>
                          <a:spcPct val="100000"/>
                        </a:lnSpc>
                      </a:pPr>
                      <a:r>
                        <a:rPr dirty="0" sz="700" spc="20" b="1">
                          <a:latin typeface="Arial"/>
                          <a:cs typeface="Arial"/>
                        </a:rPr>
                        <a:t>40%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700" spc="20" b="1">
                          <a:latin typeface="Arial"/>
                          <a:cs typeface="Arial"/>
                        </a:rPr>
                        <a:t>20%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144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34" name="object 34"/>
          <p:cNvGrpSpPr/>
          <p:nvPr/>
        </p:nvGrpSpPr>
        <p:grpSpPr>
          <a:xfrm>
            <a:off x="6243973" y="4694612"/>
            <a:ext cx="2597785" cy="1861185"/>
            <a:chOff x="6243973" y="4694612"/>
            <a:chExt cx="2597785" cy="1861185"/>
          </a:xfrm>
        </p:grpSpPr>
        <p:sp>
          <p:nvSpPr>
            <p:cNvPr id="35" name="object 35"/>
            <p:cNvSpPr/>
            <p:nvPr/>
          </p:nvSpPr>
          <p:spPr>
            <a:xfrm>
              <a:off x="6244335" y="4694974"/>
              <a:ext cx="2596515" cy="1859914"/>
            </a:xfrm>
            <a:custGeom>
              <a:avLst/>
              <a:gdLst/>
              <a:ahLst/>
              <a:cxnLst/>
              <a:rect l="l" t="t" r="r" b="b"/>
              <a:pathLst>
                <a:path w="2596515" h="1859915">
                  <a:moveTo>
                    <a:pt x="20574" y="20561"/>
                  </a:moveTo>
                  <a:lnTo>
                    <a:pt x="530631" y="381127"/>
                  </a:lnTo>
                  <a:lnTo>
                    <a:pt x="1040739" y="747001"/>
                  </a:lnTo>
                  <a:lnTo>
                    <a:pt x="1550746" y="1107630"/>
                  </a:lnTo>
                  <a:lnTo>
                    <a:pt x="2060752" y="1473441"/>
                  </a:lnTo>
                  <a:lnTo>
                    <a:pt x="2575902" y="1839201"/>
                  </a:lnTo>
                </a:path>
                <a:path w="2596515" h="1859915">
                  <a:moveTo>
                    <a:pt x="0" y="20561"/>
                  </a:moveTo>
                  <a:lnTo>
                    <a:pt x="1768" y="28113"/>
                  </a:lnTo>
                  <a:lnTo>
                    <a:pt x="6429" y="34699"/>
                  </a:lnTo>
                  <a:lnTo>
                    <a:pt x="13019" y="39356"/>
                  </a:lnTo>
                  <a:lnTo>
                    <a:pt x="20574" y="41122"/>
                  </a:lnTo>
                  <a:lnTo>
                    <a:pt x="28157" y="39356"/>
                  </a:lnTo>
                  <a:lnTo>
                    <a:pt x="34763" y="34699"/>
                  </a:lnTo>
                  <a:lnTo>
                    <a:pt x="39429" y="28113"/>
                  </a:lnTo>
                  <a:lnTo>
                    <a:pt x="41198" y="20561"/>
                  </a:lnTo>
                  <a:lnTo>
                    <a:pt x="39429" y="13014"/>
                  </a:lnTo>
                  <a:lnTo>
                    <a:pt x="34763" y="6427"/>
                  </a:lnTo>
                  <a:lnTo>
                    <a:pt x="28157" y="1767"/>
                  </a:lnTo>
                  <a:lnTo>
                    <a:pt x="20574" y="0"/>
                  </a:lnTo>
                  <a:lnTo>
                    <a:pt x="13019" y="1767"/>
                  </a:lnTo>
                  <a:lnTo>
                    <a:pt x="6429" y="6427"/>
                  </a:lnTo>
                  <a:lnTo>
                    <a:pt x="1768" y="13014"/>
                  </a:lnTo>
                  <a:lnTo>
                    <a:pt x="0" y="20561"/>
                  </a:lnTo>
                  <a:close/>
                </a:path>
                <a:path w="2596515" h="1859915">
                  <a:moveTo>
                    <a:pt x="510006" y="381127"/>
                  </a:moveTo>
                  <a:lnTo>
                    <a:pt x="511775" y="388767"/>
                  </a:lnTo>
                  <a:lnTo>
                    <a:pt x="516442" y="395398"/>
                  </a:lnTo>
                  <a:lnTo>
                    <a:pt x="523047" y="400072"/>
                  </a:lnTo>
                  <a:lnTo>
                    <a:pt x="530631" y="401840"/>
                  </a:lnTo>
                  <a:lnTo>
                    <a:pt x="538201" y="400072"/>
                  </a:lnTo>
                  <a:lnTo>
                    <a:pt x="544826" y="395398"/>
                  </a:lnTo>
                  <a:lnTo>
                    <a:pt x="549523" y="388767"/>
                  </a:lnTo>
                  <a:lnTo>
                    <a:pt x="551307" y="381127"/>
                  </a:lnTo>
                  <a:lnTo>
                    <a:pt x="549523" y="373583"/>
                  </a:lnTo>
                  <a:lnTo>
                    <a:pt x="544826" y="367006"/>
                  </a:lnTo>
                  <a:lnTo>
                    <a:pt x="538201" y="362355"/>
                  </a:lnTo>
                  <a:lnTo>
                    <a:pt x="530631" y="360591"/>
                  </a:lnTo>
                  <a:lnTo>
                    <a:pt x="523047" y="362355"/>
                  </a:lnTo>
                  <a:lnTo>
                    <a:pt x="516442" y="367006"/>
                  </a:lnTo>
                  <a:lnTo>
                    <a:pt x="511775" y="373583"/>
                  </a:lnTo>
                  <a:lnTo>
                    <a:pt x="510006" y="381127"/>
                  </a:lnTo>
                  <a:close/>
                </a:path>
                <a:path w="2596515" h="1859915">
                  <a:moveTo>
                    <a:pt x="1020013" y="747001"/>
                  </a:moveTo>
                  <a:lnTo>
                    <a:pt x="1021805" y="754548"/>
                  </a:lnTo>
                  <a:lnTo>
                    <a:pt x="1026518" y="761134"/>
                  </a:lnTo>
                  <a:lnTo>
                    <a:pt x="1033161" y="765794"/>
                  </a:lnTo>
                  <a:lnTo>
                    <a:pt x="1040739" y="767562"/>
                  </a:lnTo>
                  <a:lnTo>
                    <a:pt x="1048294" y="765794"/>
                  </a:lnTo>
                  <a:lnTo>
                    <a:pt x="1054884" y="761134"/>
                  </a:lnTo>
                  <a:lnTo>
                    <a:pt x="1059545" y="754548"/>
                  </a:lnTo>
                  <a:lnTo>
                    <a:pt x="1061313" y="747001"/>
                  </a:lnTo>
                  <a:lnTo>
                    <a:pt x="1059545" y="739454"/>
                  </a:lnTo>
                  <a:lnTo>
                    <a:pt x="1054884" y="732867"/>
                  </a:lnTo>
                  <a:lnTo>
                    <a:pt x="1048294" y="728207"/>
                  </a:lnTo>
                  <a:lnTo>
                    <a:pt x="1040739" y="726440"/>
                  </a:lnTo>
                  <a:lnTo>
                    <a:pt x="1033161" y="728207"/>
                  </a:lnTo>
                  <a:lnTo>
                    <a:pt x="1026518" y="732867"/>
                  </a:lnTo>
                  <a:lnTo>
                    <a:pt x="1021805" y="739454"/>
                  </a:lnTo>
                  <a:lnTo>
                    <a:pt x="1020013" y="747001"/>
                  </a:lnTo>
                  <a:close/>
                </a:path>
                <a:path w="2596515" h="1859915">
                  <a:moveTo>
                    <a:pt x="1530172" y="1107630"/>
                  </a:moveTo>
                  <a:lnTo>
                    <a:pt x="1531940" y="1115234"/>
                  </a:lnTo>
                  <a:lnTo>
                    <a:pt x="1536601" y="1121846"/>
                  </a:lnTo>
                  <a:lnTo>
                    <a:pt x="1543191" y="1126513"/>
                  </a:lnTo>
                  <a:lnTo>
                    <a:pt x="1550746" y="1128280"/>
                  </a:lnTo>
                  <a:lnTo>
                    <a:pt x="1558300" y="1126513"/>
                  </a:lnTo>
                  <a:lnTo>
                    <a:pt x="1564890" y="1121846"/>
                  </a:lnTo>
                  <a:lnTo>
                    <a:pt x="1569552" y="1115234"/>
                  </a:lnTo>
                  <a:lnTo>
                    <a:pt x="1571320" y="1107630"/>
                  </a:lnTo>
                  <a:lnTo>
                    <a:pt x="1569552" y="1100077"/>
                  </a:lnTo>
                  <a:lnTo>
                    <a:pt x="1564890" y="1093492"/>
                  </a:lnTo>
                  <a:lnTo>
                    <a:pt x="1558300" y="1088835"/>
                  </a:lnTo>
                  <a:lnTo>
                    <a:pt x="1550746" y="1087069"/>
                  </a:lnTo>
                  <a:lnTo>
                    <a:pt x="1543191" y="1088835"/>
                  </a:lnTo>
                  <a:lnTo>
                    <a:pt x="1536601" y="1093492"/>
                  </a:lnTo>
                  <a:lnTo>
                    <a:pt x="1531940" y="1100077"/>
                  </a:lnTo>
                  <a:lnTo>
                    <a:pt x="1530172" y="1107630"/>
                  </a:lnTo>
                  <a:close/>
                </a:path>
                <a:path w="2596515" h="1859915">
                  <a:moveTo>
                    <a:pt x="2040178" y="1473441"/>
                  </a:moveTo>
                  <a:lnTo>
                    <a:pt x="2041946" y="1481017"/>
                  </a:lnTo>
                  <a:lnTo>
                    <a:pt x="2046608" y="1487619"/>
                  </a:lnTo>
                  <a:lnTo>
                    <a:pt x="2053198" y="1492284"/>
                  </a:lnTo>
                  <a:lnTo>
                    <a:pt x="2060752" y="1494053"/>
                  </a:lnTo>
                  <a:lnTo>
                    <a:pt x="2068315" y="1492284"/>
                  </a:lnTo>
                  <a:lnTo>
                    <a:pt x="2074922" y="1487619"/>
                  </a:lnTo>
                  <a:lnTo>
                    <a:pt x="2079601" y="1481017"/>
                  </a:lnTo>
                  <a:lnTo>
                    <a:pt x="2081377" y="1473441"/>
                  </a:lnTo>
                  <a:lnTo>
                    <a:pt x="2079601" y="1465894"/>
                  </a:lnTo>
                  <a:lnTo>
                    <a:pt x="2074922" y="1459307"/>
                  </a:lnTo>
                  <a:lnTo>
                    <a:pt x="2068315" y="1454647"/>
                  </a:lnTo>
                  <a:lnTo>
                    <a:pt x="2060752" y="1452880"/>
                  </a:lnTo>
                  <a:lnTo>
                    <a:pt x="2053198" y="1454647"/>
                  </a:lnTo>
                  <a:lnTo>
                    <a:pt x="2046608" y="1459307"/>
                  </a:lnTo>
                  <a:lnTo>
                    <a:pt x="2041946" y="1465894"/>
                  </a:lnTo>
                  <a:lnTo>
                    <a:pt x="2040178" y="1473441"/>
                  </a:lnTo>
                  <a:close/>
                </a:path>
                <a:path w="2596515" h="1859915">
                  <a:moveTo>
                    <a:pt x="2555328" y="1839201"/>
                  </a:moveTo>
                  <a:lnTo>
                    <a:pt x="2557096" y="1846812"/>
                  </a:lnTo>
                  <a:lnTo>
                    <a:pt x="2561758" y="1853428"/>
                  </a:lnTo>
                  <a:lnTo>
                    <a:pt x="2568348" y="1858096"/>
                  </a:lnTo>
                  <a:lnTo>
                    <a:pt x="2575902" y="1859864"/>
                  </a:lnTo>
                  <a:lnTo>
                    <a:pt x="2583484" y="1858096"/>
                  </a:lnTo>
                  <a:lnTo>
                    <a:pt x="2590085" y="1853428"/>
                  </a:lnTo>
                  <a:lnTo>
                    <a:pt x="2594748" y="1846812"/>
                  </a:lnTo>
                  <a:lnTo>
                    <a:pt x="2596515" y="1839201"/>
                  </a:lnTo>
                  <a:lnTo>
                    <a:pt x="2594748" y="1831656"/>
                  </a:lnTo>
                  <a:lnTo>
                    <a:pt x="2590085" y="1825074"/>
                  </a:lnTo>
                  <a:lnTo>
                    <a:pt x="2583484" y="1820418"/>
                  </a:lnTo>
                  <a:lnTo>
                    <a:pt x="2575902" y="1818652"/>
                  </a:lnTo>
                  <a:lnTo>
                    <a:pt x="2568348" y="1820418"/>
                  </a:lnTo>
                  <a:lnTo>
                    <a:pt x="2561758" y="1825074"/>
                  </a:lnTo>
                  <a:lnTo>
                    <a:pt x="2557096" y="1831656"/>
                  </a:lnTo>
                  <a:lnTo>
                    <a:pt x="2555328" y="1839201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264909" y="5101958"/>
              <a:ext cx="2550795" cy="881380"/>
            </a:xfrm>
            <a:custGeom>
              <a:avLst/>
              <a:gdLst/>
              <a:ahLst/>
              <a:cxnLst/>
              <a:rect l="l" t="t" r="r" b="b"/>
              <a:pathLst>
                <a:path w="2550795" h="881379">
                  <a:moveTo>
                    <a:pt x="0" y="881037"/>
                  </a:moveTo>
                  <a:lnTo>
                    <a:pt x="2550185" y="0"/>
                  </a:lnTo>
                </a:path>
              </a:pathLst>
            </a:custGeom>
            <a:ln w="205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1638" y="6193796"/>
              <a:ext cx="237756" cy="1192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01070" y="5843454"/>
              <a:ext cx="237642" cy="11924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75582" y="5472601"/>
              <a:ext cx="237655" cy="11918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0331" y="5132432"/>
              <a:ext cx="237756" cy="119341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229361" y="5258561"/>
            <a:ext cx="3276600" cy="124714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algn="just" marL="90170" marR="83820">
              <a:lnSpc>
                <a:spcPct val="100000"/>
              </a:lnSpc>
              <a:spcBef>
                <a:spcPts val="265"/>
              </a:spcBef>
            </a:pPr>
            <a:r>
              <a:rPr dirty="0" sz="1500">
                <a:latin typeface="Calibri"/>
                <a:cs typeface="Calibri"/>
              </a:rPr>
              <a:t>El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ajuste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de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la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rampa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del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relé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de 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porcentaje diferencial </a:t>
            </a:r>
            <a:r>
              <a:rPr dirty="0" sz="1500" spc="-5">
                <a:latin typeface="Calibri"/>
                <a:cs typeface="Calibri"/>
              </a:rPr>
              <a:t>del relé </a:t>
            </a:r>
            <a:r>
              <a:rPr dirty="0" sz="1500">
                <a:latin typeface="Calibri"/>
                <a:cs typeface="Calibri"/>
              </a:rPr>
              <a:t>depende 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del </a:t>
            </a:r>
            <a:r>
              <a:rPr dirty="0" sz="1500" spc="-10">
                <a:latin typeface="Calibri"/>
                <a:cs typeface="Calibri"/>
              </a:rPr>
              <a:t>grado </a:t>
            </a:r>
            <a:r>
              <a:rPr dirty="0" sz="1500" spc="-5">
                <a:latin typeface="Calibri"/>
                <a:cs typeface="Calibri"/>
              </a:rPr>
              <a:t>de </a:t>
            </a:r>
            <a:r>
              <a:rPr dirty="0" sz="1500" spc="-10">
                <a:latin typeface="Calibri"/>
                <a:cs typeface="Calibri"/>
              </a:rPr>
              <a:t>saturación </a:t>
            </a:r>
            <a:r>
              <a:rPr dirty="0" sz="1500" spc="-5">
                <a:latin typeface="Calibri"/>
                <a:cs typeface="Calibri"/>
              </a:rPr>
              <a:t>que se espera.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Valores </a:t>
            </a:r>
            <a:r>
              <a:rPr dirty="0" sz="1500" spc="-5">
                <a:latin typeface="Calibri"/>
                <a:cs typeface="Calibri"/>
              </a:rPr>
              <a:t>de pendiente </a:t>
            </a:r>
            <a:r>
              <a:rPr dirty="0" sz="1500" spc="-10">
                <a:latin typeface="Calibri"/>
                <a:cs typeface="Calibri"/>
              </a:rPr>
              <a:t>entre </a:t>
            </a:r>
            <a:r>
              <a:rPr dirty="0" sz="1500" spc="-5">
                <a:latin typeface="Calibri"/>
                <a:cs typeface="Calibri"/>
              </a:rPr>
              <a:t>el </a:t>
            </a:r>
            <a:r>
              <a:rPr dirty="0" sz="1500">
                <a:latin typeface="Calibri"/>
                <a:cs typeface="Calibri"/>
              </a:rPr>
              <a:t>20 y </a:t>
            </a:r>
            <a:r>
              <a:rPr dirty="0" sz="1500" spc="5">
                <a:latin typeface="Calibri"/>
                <a:cs typeface="Calibri"/>
              </a:rPr>
              <a:t>30% 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son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ampliamente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utilizados.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06161" y="3166110"/>
            <a:ext cx="3712845" cy="147828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algn="just" marL="91440" marR="81915">
              <a:lnSpc>
                <a:spcPct val="100000"/>
              </a:lnSpc>
              <a:spcBef>
                <a:spcPts val="265"/>
              </a:spcBef>
            </a:pPr>
            <a:r>
              <a:rPr dirty="0" sz="1500" spc="-5">
                <a:latin typeface="Calibri"/>
                <a:cs typeface="Calibri"/>
              </a:rPr>
              <a:t>El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punto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curva,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normalmente</a:t>
            </a:r>
            <a:r>
              <a:rPr dirty="0" sz="1500" spc="3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es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utilizado de </a:t>
            </a:r>
            <a:r>
              <a:rPr dirty="0" sz="1500">
                <a:latin typeface="Calibri"/>
                <a:cs typeface="Calibri"/>
              </a:rPr>
              <a:t>2 veces </a:t>
            </a:r>
            <a:r>
              <a:rPr dirty="0" sz="1500" spc="-5">
                <a:latin typeface="Calibri"/>
                <a:cs typeface="Calibri"/>
              </a:rPr>
              <a:t>la corriente del </a:t>
            </a:r>
            <a:r>
              <a:rPr dirty="0" sz="1500" spc="-15">
                <a:latin typeface="Calibri"/>
                <a:cs typeface="Calibri"/>
              </a:rPr>
              <a:t>TC.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Se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considera </a:t>
            </a:r>
            <a:r>
              <a:rPr dirty="0" sz="1500">
                <a:latin typeface="Calibri"/>
                <a:cs typeface="Calibri"/>
              </a:rPr>
              <a:t>que </a:t>
            </a:r>
            <a:r>
              <a:rPr dirty="0" sz="1500" spc="-10">
                <a:latin typeface="Calibri"/>
                <a:cs typeface="Calibri"/>
              </a:rPr>
              <a:t>hasta </a:t>
            </a:r>
            <a:r>
              <a:rPr dirty="0" sz="1500">
                <a:latin typeface="Calibri"/>
                <a:cs typeface="Calibri"/>
              </a:rPr>
              <a:t>ese </a:t>
            </a:r>
            <a:r>
              <a:rPr dirty="0" sz="1500" spc="-5">
                <a:latin typeface="Calibri"/>
                <a:cs typeface="Calibri"/>
              </a:rPr>
              <a:t>momento </a:t>
            </a:r>
            <a:r>
              <a:rPr dirty="0" sz="1500">
                <a:latin typeface="Calibri"/>
                <a:cs typeface="Calibri"/>
              </a:rPr>
              <a:t>los </a:t>
            </a:r>
            <a:r>
              <a:rPr dirty="0" sz="1500" spc="-10">
                <a:latin typeface="Calibri"/>
                <a:cs typeface="Calibri"/>
              </a:rPr>
              <a:t>errores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inferiores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al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2%,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pero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depende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las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conexiones</a:t>
            </a:r>
            <a:r>
              <a:rPr dirty="0" sz="1500">
                <a:latin typeface="Calibri"/>
                <a:cs typeface="Calibri"/>
              </a:rPr>
              <a:t> y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cantidad</a:t>
            </a:r>
            <a:r>
              <a:rPr dirty="0" sz="1500" spc="3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33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relés </a:t>
            </a:r>
            <a:r>
              <a:rPr dirty="0" sz="1500" spc="-5">
                <a:latin typeface="Calibri"/>
                <a:cs typeface="Calibri"/>
              </a:rPr>
              <a:t> conectados.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1034796"/>
            <a:ext cx="8903335" cy="5702935"/>
            <a:chOff x="120395" y="1034796"/>
            <a:chExt cx="8903335" cy="5702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208" y="3214007"/>
              <a:ext cx="8136282" cy="33684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1066800"/>
              <a:ext cx="8839200" cy="5638800"/>
            </a:xfrm>
            <a:custGeom>
              <a:avLst/>
              <a:gdLst/>
              <a:ahLst/>
              <a:cxnLst/>
              <a:rect l="l" t="t" r="r" b="b"/>
              <a:pathLst>
                <a:path w="8839200" h="5638800">
                  <a:moveTo>
                    <a:pt x="0" y="0"/>
                  </a:moveTo>
                  <a:lnTo>
                    <a:pt x="8839200" y="0"/>
                  </a:lnTo>
                  <a:lnTo>
                    <a:pt x="8839200" y="5638800"/>
                  </a:lnTo>
                  <a:lnTo>
                    <a:pt x="0" y="56388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2181225" marR="5080" indent="-2171065">
              <a:lnSpc>
                <a:spcPct val="100000"/>
              </a:lnSpc>
              <a:spcBef>
                <a:spcPts val="100"/>
              </a:spcBef>
            </a:pPr>
            <a:r>
              <a:rPr dirty="0"/>
              <a:t>Influencia de la inclusión del </a:t>
            </a:r>
            <a:r>
              <a:rPr dirty="0" spc="-15"/>
              <a:t>transformador </a:t>
            </a:r>
            <a:r>
              <a:rPr dirty="0" spc="-10"/>
              <a:t>auxiliar </a:t>
            </a:r>
            <a:r>
              <a:rPr dirty="0" u="none" spc="-665"/>
              <a:t> </a:t>
            </a:r>
            <a:r>
              <a:rPr dirty="0" spc="-5"/>
              <a:t>en</a:t>
            </a:r>
            <a:r>
              <a:rPr dirty="0" spc="-10"/>
              <a:t> </a:t>
            </a:r>
            <a:r>
              <a:rPr dirty="0" spc="-5"/>
              <a:t>el </a:t>
            </a:r>
            <a:r>
              <a:rPr dirty="0" spc="-10"/>
              <a:t>circuito diferencial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5941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8775" algn="l"/>
                <a:tab pos="359410" algn="l"/>
              </a:tabLst>
            </a:pPr>
            <a:r>
              <a:rPr dirty="0"/>
              <a:t>Si</a:t>
            </a:r>
            <a:r>
              <a:rPr dirty="0" spc="55"/>
              <a:t> </a:t>
            </a:r>
            <a:r>
              <a:rPr dirty="0"/>
              <a:t>el</a:t>
            </a:r>
            <a:r>
              <a:rPr dirty="0" spc="55"/>
              <a:t> </a:t>
            </a:r>
            <a:r>
              <a:rPr dirty="0" spc="-10"/>
              <a:t>circuito</a:t>
            </a:r>
            <a:r>
              <a:rPr dirty="0" spc="50"/>
              <a:t> </a:t>
            </a:r>
            <a:r>
              <a:rPr dirty="0" spc="-5"/>
              <a:t>diferencial</a:t>
            </a:r>
            <a:r>
              <a:rPr dirty="0" spc="50"/>
              <a:t> </a:t>
            </a:r>
            <a:r>
              <a:rPr dirty="0"/>
              <a:t>incluye</a:t>
            </a:r>
            <a:r>
              <a:rPr dirty="0" spc="35"/>
              <a:t> </a:t>
            </a:r>
            <a:r>
              <a:rPr dirty="0"/>
              <a:t>al</a:t>
            </a:r>
            <a:r>
              <a:rPr dirty="0" spc="45"/>
              <a:t> </a:t>
            </a:r>
            <a:r>
              <a:rPr dirty="0" spc="-5"/>
              <a:t>transformador</a:t>
            </a:r>
            <a:r>
              <a:rPr dirty="0" spc="60"/>
              <a:t> </a:t>
            </a:r>
            <a:r>
              <a:rPr dirty="0"/>
              <a:t>auxiliar</a:t>
            </a:r>
            <a:r>
              <a:rPr dirty="0" spc="35"/>
              <a:t> </a:t>
            </a:r>
            <a:r>
              <a:rPr dirty="0"/>
              <a:t>o</a:t>
            </a:r>
            <a:r>
              <a:rPr dirty="0" spc="50"/>
              <a:t> </a:t>
            </a:r>
            <a:r>
              <a:rPr dirty="0"/>
              <a:t>de</a:t>
            </a:r>
            <a:r>
              <a:rPr dirty="0" spc="65"/>
              <a:t> </a:t>
            </a:r>
            <a:r>
              <a:rPr dirty="0"/>
              <a:t>uso</a:t>
            </a:r>
            <a:r>
              <a:rPr dirty="0" spc="40"/>
              <a:t> </a:t>
            </a:r>
            <a:r>
              <a:rPr dirty="0"/>
              <a:t>de</a:t>
            </a:r>
            <a:r>
              <a:rPr dirty="0" spc="50"/>
              <a:t> </a:t>
            </a:r>
            <a:r>
              <a:rPr dirty="0" spc="-15"/>
              <a:t>planta,</a:t>
            </a:r>
            <a:r>
              <a:rPr dirty="0" spc="45"/>
              <a:t> </a:t>
            </a:r>
            <a:r>
              <a:rPr dirty="0"/>
              <a:t>la</a:t>
            </a:r>
          </a:p>
          <a:p>
            <a:pPr marL="359410">
              <a:lnSpc>
                <a:spcPct val="100000"/>
              </a:lnSpc>
            </a:pPr>
            <a:r>
              <a:rPr dirty="0" spc="-5"/>
              <a:t>corriente</a:t>
            </a:r>
            <a:r>
              <a:rPr dirty="0" spc="-45"/>
              <a:t> </a:t>
            </a:r>
            <a:r>
              <a:rPr dirty="0"/>
              <a:t>que</a:t>
            </a:r>
            <a:r>
              <a:rPr dirty="0" spc="-5"/>
              <a:t> </a:t>
            </a:r>
            <a:r>
              <a:rPr dirty="0" spc="-10"/>
              <a:t>este</a:t>
            </a:r>
            <a:r>
              <a:rPr dirty="0" spc="-20"/>
              <a:t> </a:t>
            </a:r>
            <a:r>
              <a:rPr dirty="0"/>
              <a:t>consuma</a:t>
            </a:r>
            <a:r>
              <a:rPr dirty="0" spc="-55"/>
              <a:t> </a:t>
            </a:r>
            <a:r>
              <a:rPr dirty="0"/>
              <a:t>circula</a:t>
            </a:r>
            <a:r>
              <a:rPr dirty="0" spc="-30"/>
              <a:t> </a:t>
            </a:r>
            <a:r>
              <a:rPr dirty="0"/>
              <a:t>por</a:t>
            </a:r>
            <a:r>
              <a:rPr dirty="0" spc="-30"/>
              <a:t> </a:t>
            </a:r>
            <a:r>
              <a:rPr dirty="0"/>
              <a:t>relé </a:t>
            </a:r>
            <a:r>
              <a:rPr dirty="0" spc="-5"/>
              <a:t>diferencial.</a:t>
            </a:r>
          </a:p>
          <a:p>
            <a:pPr marL="359410" marR="6985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8775" algn="l"/>
                <a:tab pos="359410" algn="l"/>
              </a:tabLst>
            </a:pPr>
            <a:r>
              <a:rPr dirty="0" u="none" b="0" i="0">
                <a:latin typeface="Calibri"/>
                <a:cs typeface="Calibri"/>
              </a:rPr>
              <a:t>Incluso</a:t>
            </a:r>
            <a:r>
              <a:rPr dirty="0" u="none" spc="430" b="0" i="0">
                <a:latin typeface="Calibri"/>
                <a:cs typeface="Calibri"/>
              </a:rPr>
              <a:t> </a:t>
            </a:r>
            <a:r>
              <a:rPr dirty="0"/>
              <a:t>los</a:t>
            </a:r>
            <a:r>
              <a:rPr dirty="0" spc="420"/>
              <a:t> </a:t>
            </a:r>
            <a:r>
              <a:rPr dirty="0" spc="-10"/>
              <a:t>cortocircuitos</a:t>
            </a:r>
            <a:r>
              <a:rPr dirty="0" u="none" spc="405"/>
              <a:t> </a:t>
            </a:r>
            <a:r>
              <a:rPr dirty="0" u="none" b="0" i="0">
                <a:latin typeface="Calibri"/>
                <a:cs typeface="Calibri"/>
              </a:rPr>
              <a:t>que</a:t>
            </a:r>
            <a:r>
              <a:rPr dirty="0" u="none" spc="409" b="0" i="0">
                <a:latin typeface="Calibri"/>
                <a:cs typeface="Calibri"/>
              </a:rPr>
              <a:t> </a:t>
            </a:r>
            <a:r>
              <a:rPr dirty="0" u="none" b="0" i="0">
                <a:latin typeface="Calibri"/>
                <a:cs typeface="Calibri"/>
              </a:rPr>
              <a:t>se</a:t>
            </a:r>
            <a:r>
              <a:rPr dirty="0" u="none" spc="425" b="0" i="0">
                <a:latin typeface="Calibri"/>
                <a:cs typeface="Calibri"/>
              </a:rPr>
              <a:t> </a:t>
            </a:r>
            <a:r>
              <a:rPr dirty="0" u="none" spc="-10" b="0" i="0">
                <a:latin typeface="Calibri"/>
                <a:cs typeface="Calibri"/>
              </a:rPr>
              <a:t>produzcan</a:t>
            </a:r>
            <a:r>
              <a:rPr dirty="0" u="none" spc="409" b="0" i="0">
                <a:latin typeface="Calibri"/>
                <a:cs typeface="Calibri"/>
              </a:rPr>
              <a:t> </a:t>
            </a:r>
            <a:r>
              <a:rPr dirty="0" u="none" b="0" i="0">
                <a:latin typeface="Calibri"/>
                <a:cs typeface="Calibri"/>
              </a:rPr>
              <a:t>en</a:t>
            </a:r>
            <a:r>
              <a:rPr dirty="0" u="none" spc="430" b="0" i="0">
                <a:latin typeface="Calibri"/>
                <a:cs typeface="Calibri"/>
              </a:rPr>
              <a:t> </a:t>
            </a:r>
            <a:r>
              <a:rPr dirty="0" u="none" b="0" i="0">
                <a:latin typeface="Calibri"/>
                <a:cs typeface="Calibri"/>
              </a:rPr>
              <a:t>el</a:t>
            </a:r>
            <a:r>
              <a:rPr dirty="0" u="none" spc="425" b="0" i="0">
                <a:latin typeface="Calibri"/>
                <a:cs typeface="Calibri"/>
              </a:rPr>
              <a:t> </a:t>
            </a:r>
            <a:r>
              <a:rPr dirty="0" u="none" spc="-10" b="0" i="0">
                <a:latin typeface="Calibri"/>
                <a:cs typeface="Calibri"/>
              </a:rPr>
              <a:t>transformador</a:t>
            </a:r>
            <a:r>
              <a:rPr dirty="0" u="none" spc="425" b="0" i="0">
                <a:latin typeface="Calibri"/>
                <a:cs typeface="Calibri"/>
              </a:rPr>
              <a:t> </a:t>
            </a:r>
            <a:r>
              <a:rPr dirty="0" u="none" b="0" i="0">
                <a:latin typeface="Calibri"/>
                <a:cs typeface="Calibri"/>
              </a:rPr>
              <a:t>auxiliar</a:t>
            </a:r>
            <a:r>
              <a:rPr dirty="0" u="none" spc="430" b="0" i="0">
                <a:latin typeface="Calibri"/>
                <a:cs typeface="Calibri"/>
              </a:rPr>
              <a:t> </a:t>
            </a:r>
            <a:r>
              <a:rPr dirty="0"/>
              <a:t>son </a:t>
            </a:r>
            <a:r>
              <a:rPr dirty="0" u="none" spc="-440"/>
              <a:t> </a:t>
            </a:r>
            <a:r>
              <a:rPr dirty="0" spc="-5"/>
              <a:t>considerados</a:t>
            </a:r>
            <a:r>
              <a:rPr dirty="0" spc="-40"/>
              <a:t> </a:t>
            </a:r>
            <a:r>
              <a:rPr dirty="0" spc="-5"/>
              <a:t>cortocircuitos</a:t>
            </a:r>
            <a:r>
              <a:rPr dirty="0" spc="-35"/>
              <a:t> </a:t>
            </a:r>
            <a:r>
              <a:rPr dirty="0" spc="-5"/>
              <a:t>internos</a:t>
            </a:r>
            <a:r>
              <a:rPr dirty="0" spc="-35"/>
              <a:t> </a:t>
            </a:r>
            <a:r>
              <a:rPr dirty="0"/>
              <a:t>al</a:t>
            </a:r>
            <a:r>
              <a:rPr dirty="0" spc="-10"/>
              <a:t> </a:t>
            </a:r>
            <a:r>
              <a:rPr dirty="0"/>
              <a:t>generador</a:t>
            </a:r>
            <a:r>
              <a:rPr dirty="0" spc="-45"/>
              <a:t> </a:t>
            </a:r>
            <a:r>
              <a:rPr dirty="0"/>
              <a:t>y</a:t>
            </a:r>
            <a:r>
              <a:rPr dirty="0" spc="-5"/>
              <a:t> también</a:t>
            </a:r>
            <a:r>
              <a:rPr dirty="0" spc="-25"/>
              <a:t> </a:t>
            </a:r>
            <a:r>
              <a:rPr dirty="0"/>
              <a:t>lo</a:t>
            </a:r>
            <a:r>
              <a:rPr dirty="0" spc="-10"/>
              <a:t> </a:t>
            </a:r>
            <a:r>
              <a:rPr dirty="0" spc="-5"/>
              <a:t>desconectarán</a:t>
            </a:r>
            <a:r>
              <a:rPr dirty="0" u="none" spc="-5" b="0" i="0">
                <a:latin typeface="Calibri"/>
                <a:cs typeface="Calibri"/>
              </a:rPr>
              <a:t>.</a:t>
            </a:r>
          </a:p>
          <a:p>
            <a:pPr marL="35941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8775" algn="l"/>
                <a:tab pos="359410" algn="l"/>
              </a:tabLst>
            </a:pPr>
            <a:r>
              <a:rPr dirty="0" u="none" spc="-5" b="0" i="0">
                <a:latin typeface="Calibri"/>
                <a:cs typeface="Calibri"/>
              </a:rPr>
              <a:t>Existen</a:t>
            </a:r>
            <a:r>
              <a:rPr dirty="0" u="none" spc="-20" b="0" i="0">
                <a:latin typeface="Calibri"/>
                <a:cs typeface="Calibri"/>
              </a:rPr>
              <a:t> </a:t>
            </a:r>
            <a:r>
              <a:rPr dirty="0" u="none" b="0" i="0">
                <a:latin typeface="Calibri"/>
                <a:cs typeface="Calibri"/>
              </a:rPr>
              <a:t>dos</a:t>
            </a:r>
            <a:r>
              <a:rPr dirty="0" u="none" spc="-15" b="0" i="0">
                <a:latin typeface="Calibri"/>
                <a:cs typeface="Calibri"/>
              </a:rPr>
              <a:t> </a:t>
            </a:r>
            <a:r>
              <a:rPr dirty="0" u="none" spc="-5" b="0" i="0">
                <a:latin typeface="Calibri"/>
                <a:cs typeface="Calibri"/>
              </a:rPr>
              <a:t>formas</a:t>
            </a:r>
            <a:r>
              <a:rPr dirty="0" u="none" spc="-15" b="0" i="0">
                <a:latin typeface="Calibri"/>
                <a:cs typeface="Calibri"/>
              </a:rPr>
              <a:t> </a:t>
            </a:r>
            <a:r>
              <a:rPr dirty="0" u="none" b="0" i="0">
                <a:latin typeface="Calibri"/>
                <a:cs typeface="Calibri"/>
              </a:rPr>
              <a:t>de </a:t>
            </a:r>
            <a:r>
              <a:rPr dirty="0" u="none" spc="-10" b="0" i="0">
                <a:latin typeface="Calibri"/>
                <a:cs typeface="Calibri"/>
              </a:rPr>
              <a:t>resolver</a:t>
            </a:r>
            <a:r>
              <a:rPr dirty="0" u="none" spc="5" b="0" i="0">
                <a:latin typeface="Calibri"/>
                <a:cs typeface="Calibri"/>
              </a:rPr>
              <a:t> </a:t>
            </a:r>
            <a:r>
              <a:rPr dirty="0" u="none" spc="-10" b="0" i="0">
                <a:latin typeface="Calibri"/>
                <a:cs typeface="Calibri"/>
              </a:rPr>
              <a:t>este</a:t>
            </a:r>
            <a:r>
              <a:rPr dirty="0" u="none" spc="-5" b="0" i="0">
                <a:latin typeface="Calibri"/>
                <a:cs typeface="Calibri"/>
              </a:rPr>
              <a:t> problema:</a:t>
            </a:r>
          </a:p>
          <a:p>
            <a:pPr lvl="1" marL="760095" indent="-287020">
              <a:lnSpc>
                <a:spcPct val="100000"/>
              </a:lnSpc>
              <a:spcBef>
                <a:spcPts val="440"/>
              </a:spcBef>
              <a:buFont typeface="Arial MT"/>
              <a:buChar char="–"/>
              <a:tabLst>
                <a:tab pos="760095" algn="l"/>
                <a:tab pos="760730" algn="l"/>
              </a:tabLst>
            </a:pPr>
            <a:r>
              <a:rPr dirty="0" sz="1800" spc="-5" b="1">
                <a:latin typeface="Calibri"/>
                <a:cs typeface="Calibri"/>
              </a:rPr>
              <a:t>Incrementado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el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valor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mínimo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 </a:t>
            </a:r>
            <a:r>
              <a:rPr dirty="0" sz="1800" spc="-5" b="1">
                <a:latin typeface="Calibri"/>
                <a:cs typeface="Calibri"/>
              </a:rPr>
              <a:t>corriente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5" b="1">
                <a:latin typeface="Calibri"/>
                <a:cs typeface="Calibri"/>
              </a:rPr>
              <a:t> operación.</a:t>
            </a:r>
            <a:endParaRPr sz="1800">
              <a:latin typeface="Calibri"/>
              <a:cs typeface="Calibri"/>
            </a:endParaRPr>
          </a:p>
          <a:p>
            <a:pPr lvl="1" marL="760095" indent="-287020">
              <a:lnSpc>
                <a:spcPct val="100000"/>
              </a:lnSpc>
              <a:spcBef>
                <a:spcPts val="434"/>
              </a:spcBef>
              <a:buFont typeface="Arial MT"/>
              <a:buChar char="–"/>
              <a:tabLst>
                <a:tab pos="760095" algn="l"/>
                <a:tab pos="760730" algn="l"/>
              </a:tabLst>
            </a:pPr>
            <a:r>
              <a:rPr dirty="0" sz="1800" spc="-5" b="1">
                <a:latin typeface="Calibri"/>
                <a:cs typeface="Calibri"/>
              </a:rPr>
              <a:t>Sacando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al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transformador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auxiliar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protección.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713" y="4696069"/>
              <a:ext cx="5805000" cy="18134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9" y="2534590"/>
              <a:ext cx="5333554" cy="22660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4138" y="711"/>
            <a:ext cx="726567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Influencia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5"/>
              <a:t>incrementar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60"/>
              <a:t> </a:t>
            </a:r>
            <a:r>
              <a:rPr dirty="0" spc="-10"/>
              <a:t>corriente</a:t>
            </a:r>
            <a:r>
              <a:rPr dirty="0" spc="-5"/>
              <a:t> </a:t>
            </a:r>
            <a:r>
              <a:rPr dirty="0"/>
              <a:t>mínima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623112"/>
            <a:ext cx="8688070" cy="2311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Si se </a:t>
            </a:r>
            <a:r>
              <a:rPr dirty="0" sz="2500" spc="-10">
                <a:latin typeface="Calibri"/>
                <a:cs typeface="Calibri"/>
              </a:rPr>
              <a:t>incrementa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mínima por encima de la </a:t>
            </a: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 de consumo del </a:t>
            </a:r>
            <a:r>
              <a:rPr dirty="0" sz="2500" spc="-15">
                <a:latin typeface="Calibri"/>
                <a:cs typeface="Calibri"/>
              </a:rPr>
              <a:t>transformador </a:t>
            </a:r>
            <a:r>
              <a:rPr dirty="0" sz="2500" spc="-25">
                <a:latin typeface="Calibri"/>
                <a:cs typeface="Calibri"/>
              </a:rPr>
              <a:t>auxiliar, </a:t>
            </a:r>
            <a:r>
              <a:rPr dirty="0" sz="2500" spc="-5">
                <a:latin typeface="Calibri"/>
                <a:cs typeface="Calibri"/>
              </a:rPr>
              <a:t>se podrá </a:t>
            </a:r>
            <a:r>
              <a:rPr dirty="0" sz="2500" spc="-10">
                <a:latin typeface="Calibri"/>
                <a:cs typeface="Calibri"/>
              </a:rPr>
              <a:t>evitar </a:t>
            </a:r>
            <a:r>
              <a:rPr dirty="0" sz="2500" spc="-5">
                <a:latin typeface="Calibri"/>
                <a:cs typeface="Calibri"/>
              </a:rPr>
              <a:t>que 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 </a:t>
            </a:r>
            <a:r>
              <a:rPr dirty="0" sz="2500" spc="-10">
                <a:latin typeface="Calibri"/>
                <a:cs typeface="Calibri"/>
              </a:rPr>
              <a:t>diferencial</a:t>
            </a:r>
            <a:r>
              <a:rPr dirty="0" sz="2500" spc="-5">
                <a:latin typeface="Calibri"/>
                <a:cs typeface="Calibri"/>
              </a:rPr>
              <a:t> opere </a:t>
            </a:r>
            <a:r>
              <a:rPr dirty="0" sz="2500" spc="-10">
                <a:latin typeface="Calibri"/>
                <a:cs typeface="Calibri"/>
              </a:rPr>
              <a:t>incorrectamente,</a:t>
            </a:r>
            <a:r>
              <a:rPr dirty="0" sz="2500" spc="-5">
                <a:latin typeface="Calibri"/>
                <a:cs typeface="Calibri"/>
              </a:rPr>
              <a:t> pero 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mismo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tiempo,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menos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sensible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pudiendo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disparar</a:t>
            </a:r>
            <a:r>
              <a:rPr dirty="0" sz="2500" spc="-5">
                <a:latin typeface="Calibri"/>
                <a:cs typeface="Calibri"/>
              </a:rPr>
              <a:t> para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cortocircuitos </a:t>
            </a:r>
            <a:r>
              <a:rPr dirty="0" sz="2500" spc="-5">
                <a:latin typeface="Calibri"/>
                <a:cs typeface="Calibri"/>
              </a:rPr>
              <a:t>de baja magnitud </a:t>
            </a:r>
            <a:r>
              <a:rPr dirty="0" sz="2500" spc="-10">
                <a:latin typeface="Calibri"/>
                <a:cs typeface="Calibri"/>
              </a:rPr>
              <a:t>fundamentalmente </a:t>
            </a:r>
            <a:r>
              <a:rPr dirty="0" sz="2500" spc="-5">
                <a:latin typeface="Calibri"/>
                <a:cs typeface="Calibri"/>
              </a:rPr>
              <a:t>cuando 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no </a:t>
            </a:r>
            <a:r>
              <a:rPr dirty="0" sz="2500" spc="-20">
                <a:latin typeface="Calibri"/>
                <a:cs typeface="Calibri"/>
              </a:rPr>
              <a:t>está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conectado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761" y="3124961"/>
            <a:ext cx="3048000" cy="147701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algn="just" marL="90170" marR="81915">
              <a:lnSpc>
                <a:spcPct val="100000"/>
              </a:lnSpc>
              <a:spcBef>
                <a:spcPts val="265"/>
              </a:spcBef>
            </a:pPr>
            <a:r>
              <a:rPr dirty="0" sz="1500" spc="-10">
                <a:latin typeface="Calibri"/>
                <a:cs typeface="Calibri"/>
              </a:rPr>
              <a:t>Esto</a:t>
            </a:r>
            <a:r>
              <a:rPr dirty="0" sz="1500" spc="-5">
                <a:latin typeface="Calibri"/>
                <a:cs typeface="Calibri"/>
              </a:rPr>
              <a:t> puede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suceder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mayor 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frecuencia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los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generadores</a:t>
            </a:r>
            <a:r>
              <a:rPr dirty="0" sz="1500" spc="-5">
                <a:latin typeface="Calibri"/>
                <a:cs typeface="Calibri"/>
              </a:rPr>
              <a:t> de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mediana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potencia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neutros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aterrizados </a:t>
            </a:r>
            <a:r>
              <a:rPr dirty="0" sz="1500" spc="-5">
                <a:latin typeface="Calibri"/>
                <a:cs typeface="Calibri"/>
              </a:rPr>
              <a:t>mediante resistencia. Las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fallas</a:t>
            </a:r>
            <a:r>
              <a:rPr dirty="0" sz="1500">
                <a:latin typeface="Calibri"/>
                <a:cs typeface="Calibri"/>
              </a:rPr>
              <a:t> a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tierra</a:t>
            </a:r>
            <a:r>
              <a:rPr dirty="0" sz="1500">
                <a:latin typeface="Calibri"/>
                <a:cs typeface="Calibri"/>
              </a:rPr>
              <a:t> pueden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tener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una 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magnitud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muy </a:t>
            </a:r>
            <a:r>
              <a:rPr dirty="0" sz="1500">
                <a:latin typeface="Calibri"/>
                <a:cs typeface="Calibri"/>
              </a:rPr>
              <a:t>baja.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2961" y="5029961"/>
            <a:ext cx="2667000" cy="1477010"/>
          </a:xfrm>
          <a:prstGeom prst="rect">
            <a:avLst/>
          </a:prstGeom>
          <a:ln w="38100">
            <a:solidFill>
              <a:srgbClr val="4F81BD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algn="just" marL="91440" marR="81915">
              <a:lnSpc>
                <a:spcPct val="100000"/>
              </a:lnSpc>
              <a:spcBef>
                <a:spcPts val="265"/>
              </a:spcBef>
            </a:pPr>
            <a:r>
              <a:rPr dirty="0" sz="1500" spc="-5">
                <a:latin typeface="Calibri"/>
                <a:cs typeface="Calibri"/>
              </a:rPr>
              <a:t>Si el </a:t>
            </a:r>
            <a:r>
              <a:rPr dirty="0" sz="1500" spc="-10">
                <a:latin typeface="Calibri"/>
                <a:cs typeface="Calibri"/>
              </a:rPr>
              <a:t>generador está </a:t>
            </a:r>
            <a:r>
              <a:rPr dirty="0" sz="1500" spc="-5">
                <a:latin typeface="Calibri"/>
                <a:cs typeface="Calibri"/>
              </a:rPr>
              <a:t>conectado </a:t>
            </a:r>
            <a:r>
              <a:rPr dirty="0" sz="1500">
                <a:latin typeface="Calibri"/>
                <a:cs typeface="Calibri"/>
              </a:rPr>
              <a:t> al </a:t>
            </a:r>
            <a:r>
              <a:rPr dirty="0" sz="1500" spc="-5">
                <a:latin typeface="Calibri"/>
                <a:cs typeface="Calibri"/>
              </a:rPr>
              <a:t>sistema </a:t>
            </a:r>
            <a:r>
              <a:rPr dirty="0" sz="1500">
                <a:latin typeface="Calibri"/>
                <a:cs typeface="Calibri"/>
              </a:rPr>
              <a:t>de </a:t>
            </a:r>
            <a:r>
              <a:rPr dirty="0" sz="1500" spc="-5">
                <a:latin typeface="Calibri"/>
                <a:cs typeface="Calibri"/>
              </a:rPr>
              <a:t>potencia, </a:t>
            </a:r>
            <a:r>
              <a:rPr dirty="0" sz="1500" spc="-10">
                <a:latin typeface="Calibri"/>
                <a:cs typeface="Calibri"/>
              </a:rPr>
              <a:t>esto </a:t>
            </a:r>
            <a:r>
              <a:rPr dirty="0" sz="1500">
                <a:latin typeface="Calibri"/>
                <a:cs typeface="Calibri"/>
              </a:rPr>
              <a:t>no 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es un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problema,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dado que</a:t>
            </a:r>
            <a:r>
              <a:rPr dirty="0" sz="1500" spc="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por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el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relé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también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pasaría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la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corriente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proveniente</a:t>
            </a:r>
            <a:r>
              <a:rPr dirty="0" sz="1500" spc="-5">
                <a:latin typeface="Calibri"/>
                <a:cs typeface="Calibri"/>
              </a:rPr>
              <a:t> del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sistema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y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lo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disparará.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099" y="2629261"/>
              <a:ext cx="7982338" cy="39627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1718" y="711"/>
            <a:ext cx="78847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¿Qué</a:t>
            </a:r>
            <a:r>
              <a:rPr dirty="0" spc="-5"/>
              <a:t> </a:t>
            </a:r>
            <a:r>
              <a:rPr dirty="0"/>
              <a:t>pasa si</a:t>
            </a:r>
            <a:r>
              <a:rPr dirty="0" spc="-5"/>
              <a:t> </a:t>
            </a:r>
            <a:r>
              <a:rPr dirty="0"/>
              <a:t>se </a:t>
            </a:r>
            <a:r>
              <a:rPr dirty="0" spc="-30"/>
              <a:t>excluye</a:t>
            </a:r>
            <a:r>
              <a:rPr dirty="0"/>
              <a:t> al</a:t>
            </a:r>
            <a:r>
              <a:rPr dirty="0" spc="-5"/>
              <a:t> </a:t>
            </a:r>
            <a:r>
              <a:rPr dirty="0" spc="-15"/>
              <a:t>transformador</a:t>
            </a:r>
            <a:r>
              <a:rPr dirty="0"/>
              <a:t> </a:t>
            </a:r>
            <a:r>
              <a:rPr dirty="0" spc="-5"/>
              <a:t>auxiliar?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623112"/>
            <a:ext cx="8683625" cy="2293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71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Si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excluye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Transformador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uso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planta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circuito 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diferencial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tanto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generador</a:t>
            </a:r>
            <a:r>
              <a:rPr dirty="0" sz="2400" spc="-5">
                <a:latin typeface="Calibri"/>
                <a:cs typeface="Calibri"/>
              </a:rPr>
              <a:t> como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transformador</a:t>
            </a:r>
            <a:r>
              <a:rPr dirty="0" sz="2400" spc="-5">
                <a:latin typeface="Calibri"/>
                <a:cs typeface="Calibri"/>
              </a:rPr>
              <a:t> de </a:t>
            </a:r>
            <a:r>
              <a:rPr dirty="0" sz="2400">
                <a:latin typeface="Calibri"/>
                <a:cs typeface="Calibri"/>
              </a:rPr>
              <a:t> potencia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del bloque,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queda</a:t>
            </a:r>
            <a:r>
              <a:rPr dirty="0" sz="2400" spc="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una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zona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sin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protección.</a:t>
            </a:r>
            <a:endParaRPr sz="24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 spc="-15">
                <a:latin typeface="Calibri"/>
                <a:cs typeface="Calibri"/>
              </a:rPr>
              <a:t>Esto </a:t>
            </a:r>
            <a:r>
              <a:rPr dirty="0" sz="2400" spc="-5">
                <a:latin typeface="Calibri"/>
                <a:cs typeface="Calibri"/>
              </a:rPr>
              <a:t>se </a:t>
            </a:r>
            <a:r>
              <a:rPr dirty="0" sz="2400" spc="-10">
                <a:latin typeface="Calibri"/>
                <a:cs typeface="Calibri"/>
              </a:rPr>
              <a:t>resuelve instalando </a:t>
            </a:r>
            <a:r>
              <a:rPr dirty="0" sz="2400" spc="-5">
                <a:latin typeface="Calibri"/>
                <a:cs typeface="Calibri"/>
              </a:rPr>
              <a:t>una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u="heavy" sz="24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 </a:t>
            </a:r>
            <a:r>
              <a:rPr dirty="0" u="heavy" sz="24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diferencial de bloque </a:t>
            </a:r>
            <a:r>
              <a:rPr dirty="0" sz="2400" b="1" i="1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que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abarque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tanto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generador</a:t>
            </a:r>
            <a:r>
              <a:rPr dirty="0" sz="2400" spc="-5">
                <a:latin typeface="Calibri"/>
                <a:cs typeface="Calibri"/>
              </a:rPr>
              <a:t> como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al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transformador</a:t>
            </a:r>
            <a:r>
              <a:rPr dirty="0" sz="2400" spc="-5">
                <a:latin typeface="Calibri"/>
                <a:cs typeface="Calibri"/>
              </a:rPr>
              <a:t> de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potencia.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702945" marR="5080" indent="-5111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Funcionamiento</a:t>
            </a:r>
            <a:r>
              <a:rPr dirty="0"/>
              <a:t> de</a:t>
            </a:r>
            <a:r>
              <a:rPr dirty="0" spc="5"/>
              <a:t> </a:t>
            </a:r>
            <a:r>
              <a:rPr dirty="0"/>
              <a:t>la </a:t>
            </a:r>
            <a:r>
              <a:rPr dirty="0" spc="-10"/>
              <a:t>Protección</a:t>
            </a:r>
            <a:r>
              <a:rPr dirty="0" spc="5"/>
              <a:t> </a:t>
            </a:r>
            <a:r>
              <a:rPr dirty="0" spc="-10"/>
              <a:t>Diferencial</a:t>
            </a:r>
            <a:r>
              <a:rPr dirty="0" spc="5"/>
              <a:t> </a:t>
            </a:r>
            <a:r>
              <a:rPr dirty="0" spc="-20"/>
              <a:t>para </a:t>
            </a:r>
            <a:r>
              <a:rPr dirty="0" u="none" spc="-665"/>
              <a:t> </a:t>
            </a:r>
            <a:r>
              <a:rPr dirty="0" spc="-10"/>
              <a:t>fallas</a:t>
            </a:r>
            <a:r>
              <a:rPr dirty="0" spc="-5"/>
              <a:t> </a:t>
            </a:r>
            <a:r>
              <a:rPr dirty="0" spc="-15"/>
              <a:t>entre</a:t>
            </a:r>
            <a:r>
              <a:rPr dirty="0" spc="-5"/>
              <a:t> </a:t>
            </a:r>
            <a:r>
              <a:rPr dirty="0" spc="-10"/>
              <a:t>espiras</a:t>
            </a:r>
            <a:r>
              <a:rPr dirty="0" spc="-5"/>
              <a:t> de</a:t>
            </a:r>
            <a:r>
              <a:rPr dirty="0"/>
              <a:t> un </a:t>
            </a:r>
            <a:r>
              <a:rPr dirty="0" spc="-5"/>
              <a:t>mismo</a:t>
            </a:r>
            <a:r>
              <a:rPr dirty="0" spc="-10"/>
              <a:t> </a:t>
            </a:r>
            <a:r>
              <a:rPr dirty="0" spc="-15"/>
              <a:t>devanado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1004061"/>
            <a:ext cx="8683625" cy="2312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Cuando ocurre una </a:t>
            </a:r>
            <a:r>
              <a:rPr dirty="0" sz="2500" spc="-15">
                <a:latin typeface="Calibri"/>
                <a:cs typeface="Calibri"/>
              </a:rPr>
              <a:t>avería </a:t>
            </a:r>
            <a:r>
              <a:rPr dirty="0" sz="2500" spc="-5">
                <a:latin typeface="Calibri"/>
                <a:cs typeface="Calibri"/>
              </a:rPr>
              <a:t>o </a:t>
            </a:r>
            <a:r>
              <a:rPr dirty="0" sz="2500" spc="-10">
                <a:latin typeface="Calibri"/>
                <a:cs typeface="Calibri"/>
              </a:rPr>
              <a:t>cortocircuito </a:t>
            </a:r>
            <a:r>
              <a:rPr dirty="0" sz="2500" spc="-15">
                <a:latin typeface="Calibri"/>
                <a:cs typeface="Calibri"/>
              </a:rPr>
              <a:t>entre </a:t>
            </a:r>
            <a:r>
              <a:rPr dirty="0" sz="2500" spc="-10">
                <a:latin typeface="Calibri"/>
                <a:cs typeface="Calibri"/>
              </a:rPr>
              <a:t>espiras </a:t>
            </a:r>
            <a:r>
              <a:rPr dirty="0" sz="2500" spc="-5">
                <a:latin typeface="Calibri"/>
                <a:cs typeface="Calibri"/>
              </a:rPr>
              <a:t>de un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mismo </a:t>
            </a:r>
            <a:r>
              <a:rPr dirty="0" sz="2500" spc="-15">
                <a:latin typeface="Calibri"/>
                <a:cs typeface="Calibri"/>
              </a:rPr>
              <a:t>devanado, </a:t>
            </a: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 spc="-10">
                <a:latin typeface="Calibri"/>
                <a:cs typeface="Calibri"/>
              </a:rPr>
              <a:t>corrientes entrando </a:t>
            </a:r>
            <a:r>
              <a:rPr dirty="0" sz="2500" spc="-5">
                <a:latin typeface="Calibri"/>
                <a:cs typeface="Calibri"/>
              </a:rPr>
              <a:t>y saliendo al mismo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devanado </a:t>
            </a:r>
            <a:r>
              <a:rPr dirty="0" sz="2500" spc="-15">
                <a:latin typeface="Calibri"/>
                <a:cs typeface="Calibri"/>
              </a:rPr>
              <a:t>serán </a:t>
            </a:r>
            <a:r>
              <a:rPr dirty="0" sz="2500" spc="-5">
                <a:latin typeface="Calibri"/>
                <a:cs typeface="Calibri"/>
              </a:rPr>
              <a:t>las mismas, así que la </a:t>
            </a:r>
            <a:r>
              <a:rPr dirty="0" sz="2500" spc="-10">
                <a:latin typeface="Calibri"/>
                <a:cs typeface="Calibri"/>
              </a:rPr>
              <a:t>protección </a:t>
            </a:r>
            <a:r>
              <a:rPr dirty="0" sz="2500" spc="-5">
                <a:latin typeface="Calibri"/>
                <a:cs typeface="Calibri"/>
              </a:rPr>
              <a:t>no pudiera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detectarlas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hasta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calentamiento</a:t>
            </a:r>
            <a:r>
              <a:rPr dirty="0" sz="2500" spc="-5">
                <a:latin typeface="Calibri"/>
                <a:cs typeface="Calibri"/>
              </a:rPr>
              <a:t> 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conviertan</a:t>
            </a:r>
            <a:r>
              <a:rPr dirty="0" sz="2500" spc="-5">
                <a:latin typeface="Calibri"/>
                <a:cs typeface="Calibri"/>
              </a:rPr>
              <a:t> 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cortocircuitos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transversales,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ya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sean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multifásicos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monofásicos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 tierra.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2589" y="3532836"/>
            <a:ext cx="7603009" cy="2653894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1393" y="711"/>
            <a:ext cx="82149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Generadores</a:t>
            </a:r>
            <a:r>
              <a:rPr dirty="0" spc="-10"/>
              <a:t> </a:t>
            </a:r>
            <a:r>
              <a:rPr dirty="0"/>
              <a:t>con</a:t>
            </a:r>
            <a:r>
              <a:rPr dirty="0" spc="-5"/>
              <a:t> </a:t>
            </a:r>
            <a:r>
              <a:rPr dirty="0" spc="-15"/>
              <a:t>devanados</a:t>
            </a:r>
            <a:r>
              <a:rPr dirty="0" spc="-5"/>
              <a:t> </a:t>
            </a:r>
            <a:r>
              <a:rPr dirty="0"/>
              <a:t>partidos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5"/>
              <a:t> </a:t>
            </a:r>
            <a:r>
              <a:rPr dirty="0"/>
              <a:t>dos</a:t>
            </a:r>
            <a:r>
              <a:rPr dirty="0" spc="-10"/>
              <a:t> </a:t>
            </a:r>
            <a:r>
              <a:rPr dirty="0"/>
              <a:t>grupos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6160"/>
            <a:ext cx="8682990" cy="3177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Algunos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generadores</a:t>
            </a:r>
            <a:r>
              <a:rPr dirty="0" sz="2200" spc="-5">
                <a:latin typeface="Calibri"/>
                <a:cs typeface="Calibri"/>
              </a:rPr>
              <a:t> poseen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devanados</a:t>
            </a:r>
            <a:r>
              <a:rPr dirty="0" sz="2200" spc="-5">
                <a:latin typeface="Calibri"/>
                <a:cs typeface="Calibri"/>
              </a:rPr>
              <a:t> partidos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grupos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conexión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devanado,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cuál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permite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utilizando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conexiones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diferenciales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adecuadas,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detectar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cortocircuitos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entre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espiras.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algunas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aplicaciones</a:t>
            </a:r>
            <a:r>
              <a:rPr dirty="0" sz="2200" spc="-5">
                <a:latin typeface="Calibri"/>
                <a:cs typeface="Calibri"/>
              </a:rPr>
              <a:t> como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estas</a:t>
            </a:r>
            <a:r>
              <a:rPr dirty="0" sz="2200" spc="-10">
                <a:latin typeface="Calibri"/>
                <a:cs typeface="Calibri"/>
              </a:rPr>
              <a:t> protecciones</a:t>
            </a:r>
            <a:r>
              <a:rPr dirty="0" sz="2200" spc="-5">
                <a:latin typeface="Calibri"/>
                <a:cs typeface="Calibri"/>
              </a:rPr>
              <a:t> pueden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muy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sensibles,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utilizan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disparar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enviar una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alarma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operador </a:t>
            </a:r>
            <a:r>
              <a:rPr dirty="0" sz="2200" spc="-20">
                <a:latin typeface="Calibri"/>
                <a:cs typeface="Calibri"/>
              </a:rPr>
              <a:t>para </a:t>
            </a:r>
            <a:r>
              <a:rPr dirty="0" sz="2200" spc="-5">
                <a:latin typeface="Calibri"/>
                <a:cs typeface="Calibri"/>
              </a:rPr>
              <a:t>que </a:t>
            </a: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pueda, cuando </a:t>
            </a:r>
            <a:r>
              <a:rPr dirty="0" sz="2200" spc="-20">
                <a:latin typeface="Calibri"/>
                <a:cs typeface="Calibri"/>
              </a:rPr>
              <a:t>tenga </a:t>
            </a:r>
            <a:r>
              <a:rPr dirty="0" sz="2200" spc="-5">
                <a:latin typeface="Calibri"/>
                <a:cs typeface="Calibri"/>
              </a:rPr>
              <a:t>la oportunidad, </a:t>
            </a:r>
            <a:r>
              <a:rPr dirty="0" sz="2200" spc="-10">
                <a:latin typeface="Calibri"/>
                <a:cs typeface="Calibri"/>
              </a:rPr>
              <a:t>sacar </a:t>
            </a:r>
            <a:r>
              <a:rPr dirty="0" sz="2200" spc="-5">
                <a:latin typeface="Calibri"/>
                <a:cs typeface="Calibri"/>
              </a:rPr>
              <a:t>al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generador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servicio.</a:t>
            </a:r>
            <a:endParaRPr sz="22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emplear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diferencial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transversal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una </a:t>
            </a:r>
            <a:r>
              <a:rPr dirty="0" sz="2200" b="1" i="1">
                <a:latin typeface="Calibri"/>
                <a:cs typeface="Calibri"/>
              </a:rPr>
              <a:t> </a:t>
            </a:r>
            <a:r>
              <a:rPr dirty="0" u="heavy" sz="2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u="heavy" sz="2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diferencial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longitudinal</a:t>
            </a:r>
            <a:r>
              <a:rPr dirty="0" u="heavy" sz="2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diagonal.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761" y="3903726"/>
            <a:ext cx="3810000" cy="2708275"/>
          </a:xfrm>
          <a:prstGeom prst="rect">
            <a:avLst/>
          </a:prstGeom>
          <a:ln w="50292">
            <a:solidFill>
              <a:srgbClr val="4F81BD"/>
            </a:solidFill>
          </a:ln>
        </p:spPr>
        <p:txBody>
          <a:bodyPr wrap="square" lIns="0" tIns="33020" rIns="0" bIns="0" rtlCol="0" vert="horz">
            <a:spAutoFit/>
          </a:bodyPr>
          <a:lstStyle/>
          <a:p>
            <a:pPr algn="just" marL="267335" marR="82550" indent="-177165">
              <a:lnSpc>
                <a:spcPct val="100000"/>
              </a:lnSpc>
              <a:spcBef>
                <a:spcPts val="260"/>
              </a:spcBef>
              <a:buFont typeface="Arial MT"/>
              <a:buChar char="•"/>
              <a:tabLst>
                <a:tab pos="267970" algn="l"/>
              </a:tabLst>
            </a:pPr>
            <a:r>
              <a:rPr dirty="0" sz="1700" spc="-15">
                <a:latin typeface="Calibri"/>
                <a:cs typeface="Calibri"/>
              </a:rPr>
              <a:t>Por </a:t>
            </a:r>
            <a:r>
              <a:rPr dirty="0" sz="1700">
                <a:latin typeface="Calibri"/>
                <a:cs typeface="Calibri"/>
              </a:rPr>
              <a:t>la </a:t>
            </a:r>
            <a:r>
              <a:rPr dirty="0" sz="1700" spc="-5">
                <a:latin typeface="Calibri"/>
                <a:cs typeface="Calibri"/>
              </a:rPr>
              <a:t>conexión </a:t>
            </a:r>
            <a:r>
              <a:rPr dirty="0" sz="1700" spc="-10">
                <a:latin typeface="Calibri"/>
                <a:cs typeface="Calibri"/>
              </a:rPr>
              <a:t>diferencial </a:t>
            </a:r>
            <a:r>
              <a:rPr dirty="0" sz="1700" spc="-15">
                <a:latin typeface="Calibri"/>
                <a:cs typeface="Calibri"/>
              </a:rPr>
              <a:t>transversal 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siempre </a:t>
            </a:r>
            <a:r>
              <a:rPr dirty="0" sz="1700" spc="-15">
                <a:latin typeface="Calibri"/>
                <a:cs typeface="Calibri"/>
              </a:rPr>
              <a:t>va </a:t>
            </a:r>
            <a:r>
              <a:rPr dirty="0" sz="1700">
                <a:latin typeface="Calibri"/>
                <a:cs typeface="Calibri"/>
              </a:rPr>
              <a:t>a </a:t>
            </a:r>
            <a:r>
              <a:rPr dirty="0" sz="1700" spc="-10">
                <a:latin typeface="Calibri"/>
                <a:cs typeface="Calibri"/>
              </a:rPr>
              <a:t>circular </a:t>
            </a:r>
            <a:r>
              <a:rPr dirty="0" sz="1700">
                <a:latin typeface="Calibri"/>
                <a:cs typeface="Calibri"/>
              </a:rPr>
              <a:t>la </a:t>
            </a:r>
            <a:r>
              <a:rPr dirty="0" sz="1700" spc="-10">
                <a:latin typeface="Calibri"/>
                <a:cs typeface="Calibri"/>
              </a:rPr>
              <a:t>diferencia </a:t>
            </a:r>
            <a:r>
              <a:rPr dirty="0" sz="1700">
                <a:latin typeface="Calibri"/>
                <a:cs typeface="Calibri"/>
              </a:rPr>
              <a:t>de la 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corriente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que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exista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entre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los 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devanados.</a:t>
            </a:r>
            <a:endParaRPr sz="1700">
              <a:latin typeface="Calibri"/>
              <a:cs typeface="Calibri"/>
            </a:endParaRPr>
          </a:p>
          <a:p>
            <a:pPr algn="just" marL="267335" marR="83185" indent="-177165">
              <a:lnSpc>
                <a:spcPct val="100000"/>
              </a:lnSpc>
              <a:buFont typeface="Arial MT"/>
              <a:buChar char="•"/>
              <a:tabLst>
                <a:tab pos="267970" algn="l"/>
              </a:tabLst>
            </a:pPr>
            <a:r>
              <a:rPr dirty="0" sz="1700">
                <a:latin typeface="Calibri"/>
                <a:cs typeface="Calibri"/>
              </a:rPr>
              <a:t>En </a:t>
            </a:r>
            <a:r>
              <a:rPr dirty="0" sz="1700" spc="-5">
                <a:latin typeface="Calibri"/>
                <a:cs typeface="Calibri"/>
              </a:rPr>
              <a:t>régimen </a:t>
            </a:r>
            <a:r>
              <a:rPr dirty="0" sz="1700">
                <a:latin typeface="Calibri"/>
                <a:cs typeface="Calibri"/>
              </a:rPr>
              <a:t>normal las </a:t>
            </a:r>
            <a:r>
              <a:rPr dirty="0" sz="1700" spc="-5">
                <a:latin typeface="Calibri"/>
                <a:cs typeface="Calibri"/>
              </a:rPr>
              <a:t>corrientes </a:t>
            </a:r>
            <a:r>
              <a:rPr dirty="0" sz="1700" spc="-15">
                <a:latin typeface="Calibri"/>
                <a:cs typeface="Calibri"/>
              </a:rPr>
              <a:t>van </a:t>
            </a:r>
            <a:r>
              <a:rPr dirty="0" sz="1700">
                <a:latin typeface="Calibri"/>
                <a:cs typeface="Calibri"/>
              </a:rPr>
              <a:t>a </a:t>
            </a:r>
            <a:r>
              <a:rPr dirty="0" sz="1700" spc="-37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ser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muy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similares</a:t>
            </a:r>
            <a:r>
              <a:rPr dirty="0" sz="1700">
                <a:latin typeface="Calibri"/>
                <a:cs typeface="Calibri"/>
              </a:rPr>
              <a:t> y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solo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crecerán 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cuando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existe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una</a:t>
            </a:r>
            <a:r>
              <a:rPr dirty="0" sz="1700" spc="-2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falla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entre</a:t>
            </a:r>
            <a:r>
              <a:rPr dirty="0" sz="1700" spc="-4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espiras.</a:t>
            </a:r>
            <a:endParaRPr sz="1700">
              <a:latin typeface="Calibri"/>
              <a:cs typeface="Calibri"/>
            </a:endParaRPr>
          </a:p>
          <a:p>
            <a:pPr algn="just" marL="267335" marR="82550" indent="-177165">
              <a:lnSpc>
                <a:spcPct val="100000"/>
              </a:lnSpc>
              <a:buFont typeface="Arial MT"/>
              <a:buChar char="•"/>
              <a:tabLst>
                <a:tab pos="267970" algn="l"/>
              </a:tabLst>
            </a:pPr>
            <a:r>
              <a:rPr dirty="0" sz="1700" spc="-10">
                <a:latin typeface="Calibri"/>
                <a:cs typeface="Calibri"/>
              </a:rPr>
              <a:t>Mientras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más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espiras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estén 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15">
                <a:latin typeface="Calibri"/>
                <a:cs typeface="Calibri"/>
              </a:rPr>
              <a:t>involucradas </a:t>
            </a:r>
            <a:r>
              <a:rPr dirty="0" sz="1700">
                <a:latin typeface="Calibri"/>
                <a:cs typeface="Calibri"/>
              </a:rPr>
              <a:t>en la </a:t>
            </a:r>
            <a:r>
              <a:rPr dirty="0" sz="1700" spc="-10">
                <a:latin typeface="Calibri"/>
                <a:cs typeface="Calibri"/>
              </a:rPr>
              <a:t>avería, </a:t>
            </a:r>
            <a:r>
              <a:rPr dirty="0" sz="1700" spc="-15">
                <a:latin typeface="Calibri"/>
                <a:cs typeface="Calibri"/>
              </a:rPr>
              <a:t>mayor </a:t>
            </a:r>
            <a:r>
              <a:rPr dirty="0" sz="1700" spc="-10">
                <a:latin typeface="Calibri"/>
                <a:cs typeface="Calibri"/>
              </a:rPr>
              <a:t>será </a:t>
            </a:r>
            <a:r>
              <a:rPr dirty="0" sz="1700">
                <a:latin typeface="Calibri"/>
                <a:cs typeface="Calibri"/>
              </a:rPr>
              <a:t>la </a:t>
            </a:r>
            <a:r>
              <a:rPr dirty="0" sz="1700" spc="-37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diferencia</a:t>
            </a:r>
            <a:r>
              <a:rPr dirty="0" sz="1700" spc="-4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detectada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por el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relé.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387" y="4028939"/>
            <a:ext cx="4323647" cy="2400429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961" y="0"/>
            <a:ext cx="825690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46910" marR="5080" indent="-193484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Conexión</a:t>
            </a:r>
            <a:r>
              <a:rPr dirty="0"/>
              <a:t> </a:t>
            </a:r>
            <a:r>
              <a:rPr dirty="0" spc="-5"/>
              <a:t>diagonal</a:t>
            </a:r>
            <a:r>
              <a:rPr dirty="0"/>
              <a:t> de los </a:t>
            </a:r>
            <a:r>
              <a:rPr dirty="0" spc="-10"/>
              <a:t>circuitos</a:t>
            </a:r>
            <a:r>
              <a:rPr dirty="0"/>
              <a:t> </a:t>
            </a:r>
            <a:r>
              <a:rPr dirty="0" spc="-15"/>
              <a:t>diferenciales</a:t>
            </a:r>
            <a:r>
              <a:rPr dirty="0" spc="5"/>
              <a:t> </a:t>
            </a:r>
            <a:r>
              <a:rPr dirty="0" spc="-15"/>
              <a:t>para </a:t>
            </a:r>
            <a:r>
              <a:rPr dirty="0" u="none" spc="-665"/>
              <a:t> </a:t>
            </a:r>
            <a:r>
              <a:rPr dirty="0" spc="-10"/>
              <a:t>detectar</a:t>
            </a:r>
            <a:r>
              <a:rPr dirty="0" spc="-55"/>
              <a:t> </a:t>
            </a:r>
            <a:r>
              <a:rPr dirty="0" spc="-10"/>
              <a:t>fallas</a:t>
            </a:r>
            <a:r>
              <a:rPr dirty="0" spc="-5"/>
              <a:t> </a:t>
            </a:r>
            <a:r>
              <a:rPr dirty="0" spc="-15"/>
              <a:t>entre</a:t>
            </a:r>
            <a:r>
              <a:rPr dirty="0" spc="-5"/>
              <a:t> </a:t>
            </a:r>
            <a:r>
              <a:rPr dirty="0" spc="-10"/>
              <a:t>espiras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0960"/>
            <a:ext cx="8684260" cy="2506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Aunque</a:t>
            </a:r>
            <a:r>
              <a:rPr dirty="0" sz="2200" spc="55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este</a:t>
            </a:r>
            <a:r>
              <a:rPr dirty="0" sz="2200" spc="5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esquema</a:t>
            </a:r>
            <a:r>
              <a:rPr dirty="0" sz="2200" spc="5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 spc="5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 spc="5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tan</a:t>
            </a:r>
            <a:r>
              <a:rPr dirty="0" sz="2200" spc="5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sensible</a:t>
            </a:r>
            <a:r>
              <a:rPr dirty="0" sz="2200" spc="5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como</a:t>
            </a:r>
            <a:r>
              <a:rPr dirty="0" sz="2200" spc="5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60">
                <a:latin typeface="Calibri"/>
                <a:cs typeface="Calibri"/>
              </a:rPr>
              <a:t> </a:t>
            </a:r>
            <a:r>
              <a:rPr dirty="0" sz="2200" spc="-30">
                <a:latin typeface="Calibri"/>
                <a:cs typeface="Calibri"/>
              </a:rPr>
              <a:t>anterior,</a:t>
            </a:r>
            <a:r>
              <a:rPr dirty="0" sz="2200" spc="5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también</a:t>
            </a:r>
            <a:endParaRPr sz="22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2200" spc="-5">
                <a:latin typeface="Calibri"/>
                <a:cs typeface="Calibri"/>
              </a:rPr>
              <a:t>puede ser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empleado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detectar</a:t>
            </a:r>
            <a:r>
              <a:rPr dirty="0" sz="2200" spc="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fallas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entre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espiras.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Se basa en que por cada grupo del devanado del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debe </a:t>
            </a:r>
            <a:r>
              <a:rPr dirty="0" sz="2200" spc="-10">
                <a:latin typeface="Calibri"/>
                <a:cs typeface="Calibri"/>
              </a:rPr>
              <a:t>circular </a:t>
            </a:r>
            <a:r>
              <a:rPr dirty="0" sz="2200" spc="-5">
                <a:latin typeface="Calibri"/>
                <a:cs typeface="Calibri"/>
              </a:rPr>
              <a:t> la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mitad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 spc="-10">
                <a:latin typeface="Calibri"/>
                <a:cs typeface="Calibri"/>
              </a:rPr>
              <a:t>corriente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ni menos.</a:t>
            </a:r>
            <a:endParaRPr sz="22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25">
                <a:latin typeface="Calibri"/>
                <a:cs typeface="Calibri"/>
              </a:rPr>
              <a:t>Pero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ocurre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falla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entre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espiras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cualquiera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grupos,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 pierde </a:t>
            </a:r>
            <a:r>
              <a:rPr dirty="0" sz="2200" spc="-15">
                <a:latin typeface="Calibri"/>
                <a:cs typeface="Calibri"/>
              </a:rPr>
              <a:t>esta </a:t>
            </a:r>
            <a:r>
              <a:rPr dirty="0" sz="2200" spc="-10">
                <a:latin typeface="Calibri"/>
                <a:cs typeface="Calibri"/>
              </a:rPr>
              <a:t>relación </a:t>
            </a:r>
            <a:r>
              <a:rPr dirty="0" sz="2200" spc="-5">
                <a:latin typeface="Calibri"/>
                <a:cs typeface="Calibri"/>
              </a:rPr>
              <a:t>de ½ la </a:t>
            </a:r>
            <a:r>
              <a:rPr dirty="0" sz="2200" spc="-10">
                <a:latin typeface="Calibri"/>
                <a:cs typeface="Calibri"/>
              </a:rPr>
              <a:t>corriente total, </a:t>
            </a:r>
            <a:r>
              <a:rPr dirty="0" sz="2200" spc="-5">
                <a:latin typeface="Calibri"/>
                <a:cs typeface="Calibri"/>
              </a:rPr>
              <a:t>puede que </a:t>
            </a:r>
            <a:r>
              <a:rPr dirty="0" sz="2200" spc="-10">
                <a:latin typeface="Calibri"/>
                <a:cs typeface="Calibri"/>
              </a:rPr>
              <a:t>circule </a:t>
            </a:r>
            <a:r>
              <a:rPr dirty="0" sz="2200" spc="-5">
                <a:latin typeface="Calibri"/>
                <a:cs typeface="Calibri"/>
              </a:rPr>
              <a:t>más o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menos,</a:t>
            </a:r>
            <a:r>
              <a:rPr dirty="0" sz="2200" spc="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dependencia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grupo </a:t>
            </a:r>
            <a:r>
              <a:rPr dirty="0" sz="2200" spc="-10">
                <a:latin typeface="Calibri"/>
                <a:cs typeface="Calibri"/>
              </a:rPr>
              <a:t>fallado.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993" y="3715024"/>
            <a:ext cx="7705030" cy="2819881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32" y="882332"/>
            <a:ext cx="8903335" cy="5855335"/>
            <a:chOff x="120332" y="882332"/>
            <a:chExt cx="8903335" cy="5855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715" y="3939257"/>
              <a:ext cx="5836147" cy="21390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400" y="914399"/>
              <a:ext cx="8839200" cy="5791200"/>
            </a:xfrm>
            <a:custGeom>
              <a:avLst/>
              <a:gdLst/>
              <a:ahLst/>
              <a:cxnLst/>
              <a:rect l="l" t="t" r="r" b="b"/>
              <a:pathLst>
                <a:path w="8839200" h="5791200">
                  <a:moveTo>
                    <a:pt x="0" y="0"/>
                  </a:moveTo>
                  <a:lnTo>
                    <a:pt x="8839200" y="0"/>
                  </a:lnTo>
                  <a:lnTo>
                    <a:pt x="8839200" y="5791200"/>
                  </a:lnTo>
                  <a:lnTo>
                    <a:pt x="0" y="57912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9953" y="0"/>
            <a:ext cx="839343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8270" marR="5080" indent="-138620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Protección</a:t>
            </a:r>
            <a:r>
              <a:rPr dirty="0" spc="10"/>
              <a:t> </a:t>
            </a:r>
            <a:r>
              <a:rPr dirty="0" spc="-10"/>
              <a:t>diagonal</a:t>
            </a:r>
            <a:r>
              <a:rPr dirty="0" spc="10"/>
              <a:t> </a:t>
            </a:r>
            <a:r>
              <a:rPr dirty="0" spc="-20"/>
              <a:t>para</a:t>
            </a:r>
            <a:r>
              <a:rPr dirty="0" spc="15"/>
              <a:t> </a:t>
            </a:r>
            <a:r>
              <a:rPr dirty="0" spc="-15"/>
              <a:t>detectar</a:t>
            </a:r>
            <a:r>
              <a:rPr dirty="0" spc="10"/>
              <a:t> </a:t>
            </a:r>
            <a:r>
              <a:rPr dirty="0" spc="-15"/>
              <a:t>fallas</a:t>
            </a:r>
            <a:r>
              <a:rPr dirty="0" spc="15"/>
              <a:t> </a:t>
            </a:r>
            <a:r>
              <a:rPr dirty="0" spc="-15"/>
              <a:t>entre</a:t>
            </a:r>
            <a:r>
              <a:rPr dirty="0" spc="10"/>
              <a:t> </a:t>
            </a:r>
            <a:r>
              <a:rPr dirty="0" spc="-15"/>
              <a:t>espiras </a:t>
            </a:r>
            <a:r>
              <a:rPr dirty="0" u="none" spc="-665"/>
              <a:t> </a:t>
            </a:r>
            <a:r>
              <a:rPr dirty="0" spc="-5"/>
              <a:t>en</a:t>
            </a:r>
            <a:r>
              <a:rPr dirty="0" spc="-10"/>
              <a:t> </a:t>
            </a:r>
            <a:r>
              <a:rPr dirty="0" spc="-5"/>
              <a:t>dependencia</a:t>
            </a:r>
            <a:r>
              <a:rPr dirty="0"/>
              <a:t> </a:t>
            </a:r>
            <a:r>
              <a:rPr dirty="0" spc="-5"/>
              <a:t>del</a:t>
            </a:r>
            <a:r>
              <a:rPr dirty="0"/>
              <a:t> </a:t>
            </a:r>
            <a:r>
              <a:rPr dirty="0" spc="-10"/>
              <a:t>lugar</a:t>
            </a:r>
            <a:r>
              <a:rPr dirty="0" spc="-5"/>
              <a:t> de</a:t>
            </a:r>
            <a:r>
              <a:rPr dirty="0"/>
              <a:t> la </a:t>
            </a:r>
            <a:r>
              <a:rPr dirty="0" spc="-15"/>
              <a:t>falla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930960"/>
            <a:ext cx="868299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dependencia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grupo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donde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haya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ocurrido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entre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espiras.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200" spc="-10">
                <a:latin typeface="Calibri"/>
                <a:cs typeface="Calibri"/>
              </a:rPr>
              <a:t>operación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ocurre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diferencia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½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4800" y="1655248"/>
            <a:ext cx="8624570" cy="2717165"/>
            <a:chOff x="304800" y="1655248"/>
            <a:chExt cx="8624570" cy="27171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1655248"/>
              <a:ext cx="6324045" cy="23071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39561" y="2835402"/>
              <a:ext cx="3276600" cy="1524000"/>
            </a:xfrm>
            <a:custGeom>
              <a:avLst/>
              <a:gdLst/>
              <a:ahLst/>
              <a:cxnLst/>
              <a:rect l="l" t="t" r="r" b="b"/>
              <a:pathLst>
                <a:path w="3276600" h="1524000">
                  <a:moveTo>
                    <a:pt x="0" y="762000"/>
                  </a:moveTo>
                  <a:lnTo>
                    <a:pt x="762000" y="0"/>
                  </a:lnTo>
                  <a:lnTo>
                    <a:pt x="762000" y="381000"/>
                  </a:lnTo>
                  <a:lnTo>
                    <a:pt x="3276599" y="381000"/>
                  </a:lnTo>
                  <a:lnTo>
                    <a:pt x="3276599" y="1143000"/>
                  </a:lnTo>
                  <a:lnTo>
                    <a:pt x="762000" y="1143000"/>
                  </a:lnTo>
                  <a:lnTo>
                    <a:pt x="762000" y="1524000"/>
                  </a:lnTo>
                  <a:lnTo>
                    <a:pt x="0" y="762000"/>
                  </a:lnTo>
                  <a:close/>
                </a:path>
              </a:pathLst>
            </a:custGeom>
            <a:ln w="259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106159" y="3251961"/>
            <a:ext cx="2732405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698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Calibri"/>
                <a:cs typeface="Calibri"/>
              </a:rPr>
              <a:t>Cuando la </a:t>
            </a:r>
            <a:r>
              <a:rPr dirty="0" sz="1400" spc="-5" b="1">
                <a:latin typeface="Calibri"/>
                <a:cs typeface="Calibri"/>
              </a:rPr>
              <a:t>conexión </a:t>
            </a:r>
            <a:r>
              <a:rPr dirty="0" sz="1400" b="1">
                <a:latin typeface="Calibri"/>
                <a:cs typeface="Calibri"/>
              </a:rPr>
              <a:t>coincide </a:t>
            </a:r>
            <a:r>
              <a:rPr dirty="0" sz="1400" spc="-10" b="1">
                <a:latin typeface="Calibri"/>
                <a:cs typeface="Calibri"/>
              </a:rPr>
              <a:t>con </a:t>
            </a:r>
            <a:r>
              <a:rPr dirty="0" sz="1400" b="1">
                <a:latin typeface="Calibri"/>
                <a:cs typeface="Calibri"/>
              </a:rPr>
              <a:t>el </a:t>
            </a:r>
            <a:r>
              <a:rPr dirty="0" sz="1400" spc="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grupo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fallado,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la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corriente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por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el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relé </a:t>
            </a:r>
            <a:r>
              <a:rPr dirty="0" sz="1400" spc="-30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es</a:t>
            </a:r>
            <a:r>
              <a:rPr dirty="0" sz="1400" spc="-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menor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que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½.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63361" y="5106161"/>
            <a:ext cx="3276600" cy="1524000"/>
          </a:xfrm>
          <a:custGeom>
            <a:avLst/>
            <a:gdLst/>
            <a:ahLst/>
            <a:cxnLst/>
            <a:rect l="l" t="t" r="r" b="b"/>
            <a:pathLst>
              <a:path w="3276600" h="1524000">
                <a:moveTo>
                  <a:pt x="0" y="762000"/>
                </a:moveTo>
                <a:lnTo>
                  <a:pt x="762000" y="0"/>
                </a:lnTo>
                <a:lnTo>
                  <a:pt x="762000" y="381000"/>
                </a:lnTo>
                <a:lnTo>
                  <a:pt x="3276599" y="381000"/>
                </a:lnTo>
                <a:lnTo>
                  <a:pt x="3276599" y="1143000"/>
                </a:lnTo>
                <a:lnTo>
                  <a:pt x="762000" y="1143000"/>
                </a:lnTo>
                <a:lnTo>
                  <a:pt x="762000" y="1524000"/>
                </a:lnTo>
                <a:lnTo>
                  <a:pt x="0" y="762000"/>
                </a:lnTo>
                <a:close/>
              </a:path>
            </a:pathLst>
          </a:custGeom>
          <a:ln w="259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066535" y="5523991"/>
            <a:ext cx="265938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5" b="1">
                <a:latin typeface="Calibri"/>
                <a:cs typeface="Calibri"/>
              </a:rPr>
              <a:t>Cuando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la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conexión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no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coincide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con </a:t>
            </a:r>
            <a:r>
              <a:rPr dirty="0" sz="1400" spc="-30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el grupo </a:t>
            </a:r>
            <a:r>
              <a:rPr dirty="0" sz="1400" spc="-5" b="1">
                <a:latin typeface="Calibri"/>
                <a:cs typeface="Calibri"/>
              </a:rPr>
              <a:t>fallado, </a:t>
            </a:r>
            <a:r>
              <a:rPr dirty="0" sz="1400" b="1">
                <a:latin typeface="Calibri"/>
                <a:cs typeface="Calibri"/>
              </a:rPr>
              <a:t>la corriente por el </a:t>
            </a:r>
            <a:r>
              <a:rPr dirty="0" sz="1400" spc="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relé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es </a:t>
            </a:r>
            <a:r>
              <a:rPr dirty="0" sz="1400" spc="-10" b="1">
                <a:latin typeface="Calibri"/>
                <a:cs typeface="Calibri"/>
              </a:rPr>
              <a:t>mayor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que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½.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377" y="104343"/>
            <a:ext cx="400875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2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em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.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Mé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odos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2400" spc="-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5314" rIns="0" bIns="0" rtlCol="0" vert="horz">
            <a:spAutoFit/>
          </a:bodyPr>
          <a:lstStyle/>
          <a:p>
            <a:pPr marL="802005" marR="5080" indent="-299085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 </a:t>
            </a:r>
            <a:r>
              <a:rPr dirty="0" u="heavy" sz="4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</a:t>
            </a:r>
            <a:r>
              <a:rPr dirty="0" u="heavy" sz="4400" spc="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cortocircuitos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internos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monofásicos</a:t>
            </a:r>
            <a:r>
              <a:rPr dirty="0" u="heavy" sz="4400" spc="-8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tierra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204215" y="2057400"/>
            <a:ext cx="8787765" cy="4648200"/>
          </a:xfrm>
          <a:custGeom>
            <a:avLst/>
            <a:gdLst/>
            <a:ahLst/>
            <a:cxnLst/>
            <a:rect l="l" t="t" r="r" b="b"/>
            <a:pathLst>
              <a:path w="8787765" h="4648200">
                <a:moveTo>
                  <a:pt x="0" y="0"/>
                </a:moveTo>
                <a:lnTo>
                  <a:pt x="8787384" y="0"/>
                </a:lnTo>
                <a:lnTo>
                  <a:pt x="8787384" y="4648200"/>
                </a:lnTo>
                <a:lnTo>
                  <a:pt x="0" y="4648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45465" y="2071242"/>
            <a:ext cx="8710295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0800" marR="4318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latin typeface="Calibri"/>
                <a:cs typeface="Calibri"/>
              </a:rPr>
              <a:t>Aunque la </a:t>
            </a:r>
            <a:r>
              <a:rPr dirty="0" sz="2500" spc="-10">
                <a:latin typeface="Calibri"/>
                <a:cs typeface="Calibri"/>
              </a:rPr>
              <a:t>protección diferencial </a:t>
            </a:r>
            <a:r>
              <a:rPr dirty="0" sz="2500" spc="-5">
                <a:latin typeface="Calibri"/>
                <a:cs typeface="Calibri"/>
              </a:rPr>
              <a:t>es muy sensible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5">
                <a:latin typeface="Calibri"/>
                <a:cs typeface="Calibri"/>
              </a:rPr>
              <a:t>casi todos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fallos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menos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para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fallos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entre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espiras,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realmente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importante</a:t>
            </a:r>
            <a:r>
              <a:rPr dirty="0" sz="2500" spc="-5">
                <a:latin typeface="Calibri"/>
                <a:cs typeface="Calibri"/>
              </a:rPr>
              <a:t> adicionar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protecciones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para</a:t>
            </a:r>
            <a:r>
              <a:rPr dirty="0" sz="2500" spc="-10">
                <a:latin typeface="Calibri"/>
                <a:cs typeface="Calibri"/>
              </a:rPr>
              <a:t> proteger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fallos </a:t>
            </a:r>
            <a:r>
              <a:rPr dirty="0" sz="2500" spc="-10">
                <a:latin typeface="Calibri"/>
                <a:cs typeface="Calibri"/>
              </a:rPr>
              <a:t> monofásicos </a:t>
            </a:r>
            <a:r>
              <a:rPr dirty="0" sz="2500" spc="-5">
                <a:latin typeface="Calibri"/>
                <a:cs typeface="Calibri"/>
              </a:rPr>
              <a:t>a tierra, pero son </a:t>
            </a:r>
            <a:r>
              <a:rPr dirty="0" sz="2500" spc="-15">
                <a:latin typeface="Calibri"/>
                <a:cs typeface="Calibri"/>
              </a:rPr>
              <a:t>mayormente </a:t>
            </a:r>
            <a:r>
              <a:rPr dirty="0" sz="2500" spc="-5">
                <a:latin typeface="Calibri"/>
                <a:cs typeface="Calibri"/>
              </a:rPr>
              <a:t>necesaria en </a:t>
            </a:r>
            <a:r>
              <a:rPr dirty="0" sz="2500" spc="-10">
                <a:latin typeface="Calibri"/>
                <a:cs typeface="Calibri"/>
              </a:rPr>
              <a:t>sistemas </a:t>
            </a:r>
            <a:r>
              <a:rPr dirty="0" sz="2500" spc="-5">
                <a:latin typeface="Calibri"/>
                <a:cs typeface="Calibri"/>
              </a:rPr>
              <a:t> con neutros aislados, debido a que las </a:t>
            </a: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son de muy baja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magnitud y no se </a:t>
            </a:r>
            <a:r>
              <a:rPr dirty="0" sz="2500" spc="-15">
                <a:latin typeface="Calibri"/>
                <a:cs typeface="Calibri"/>
              </a:rPr>
              <a:t>detectarán </a:t>
            </a:r>
            <a:r>
              <a:rPr dirty="0" sz="2500" spc="-5">
                <a:latin typeface="Calibri"/>
                <a:cs typeface="Calibri"/>
              </a:rPr>
              <a:t>por la </a:t>
            </a:r>
            <a:r>
              <a:rPr dirty="0" sz="2500" spc="-10">
                <a:latin typeface="Calibri"/>
                <a:cs typeface="Calibri"/>
              </a:rPr>
              <a:t>protección diferencial. </a:t>
            </a:r>
            <a:r>
              <a:rPr dirty="0" sz="2500" spc="-20">
                <a:latin typeface="Calibri"/>
                <a:cs typeface="Calibri"/>
              </a:rPr>
              <a:t>Esta </a:t>
            </a:r>
            <a:r>
              <a:rPr dirty="0" sz="2500" spc="-5">
                <a:latin typeface="Calibri"/>
                <a:cs typeface="Calibri"/>
              </a:rPr>
              <a:t>es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 de las </a:t>
            </a:r>
            <a:r>
              <a:rPr dirty="0" sz="2500" spc="-10">
                <a:latin typeface="Calibri"/>
                <a:cs typeface="Calibri"/>
              </a:rPr>
              <a:t>protecciones </a:t>
            </a:r>
            <a:r>
              <a:rPr dirty="0" sz="2500" spc="-5">
                <a:latin typeface="Calibri"/>
                <a:cs typeface="Calibri"/>
              </a:rPr>
              <a:t>más complejas debido a que se pueden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emplear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combinación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relés.</a:t>
            </a:r>
            <a:r>
              <a:rPr dirty="0" sz="2500" spc="-5">
                <a:latin typeface="Calibri"/>
                <a:cs typeface="Calibri"/>
              </a:rPr>
              <a:t> 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emplean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sobretensión de tierra 59N, se emplean </a:t>
            </a:r>
            <a:r>
              <a:rPr dirty="0" sz="2500" spc="-10">
                <a:latin typeface="Calibri"/>
                <a:cs typeface="Calibri"/>
              </a:rPr>
              <a:t>protección </a:t>
            </a:r>
            <a:r>
              <a:rPr dirty="0" sz="2500" spc="-5">
                <a:latin typeface="Calibri"/>
                <a:cs typeface="Calibri"/>
              </a:rPr>
              <a:t>de baja tensión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3</a:t>
            </a:r>
            <a:r>
              <a:rPr dirty="0" u="heavy" baseline="25252" sz="2475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ros</a:t>
            </a:r>
            <a:r>
              <a:rPr dirty="0" baseline="25252" sz="2475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armónicos,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 emplean </a:t>
            </a:r>
            <a:r>
              <a:rPr dirty="0" sz="2500" spc="-10">
                <a:latin typeface="Calibri"/>
                <a:cs typeface="Calibri"/>
              </a:rPr>
              <a:t>protecciones diferenciales </a:t>
            </a:r>
            <a:r>
              <a:rPr dirty="0" sz="2500" spc="-5">
                <a:latin typeface="Calibri"/>
                <a:cs typeface="Calibri"/>
              </a:rPr>
              <a:t>de tierra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87N, </a:t>
            </a:r>
            <a:r>
              <a:rPr dirty="0" sz="2500" spc="-15">
                <a:latin typeface="Calibri"/>
                <a:cs typeface="Calibri"/>
              </a:rPr>
              <a:t>entre </a:t>
            </a:r>
            <a:r>
              <a:rPr dirty="0" sz="2500" spc="-5">
                <a:latin typeface="Calibri"/>
                <a:cs typeface="Calibri"/>
              </a:rPr>
              <a:t>otras y no todas pueden </a:t>
            </a:r>
            <a:r>
              <a:rPr dirty="0" sz="2500" spc="-10">
                <a:latin typeface="Calibri"/>
                <a:cs typeface="Calibri"/>
              </a:rPr>
              <a:t>detectar </a:t>
            </a:r>
            <a:r>
              <a:rPr dirty="0" sz="2500" spc="-5">
                <a:latin typeface="Calibri"/>
                <a:cs typeface="Calibri"/>
              </a:rPr>
              <a:t>todas las </a:t>
            </a:r>
            <a:r>
              <a:rPr dirty="0" sz="2500" spc="-10">
                <a:latin typeface="Calibri"/>
                <a:cs typeface="Calibri"/>
              </a:rPr>
              <a:t>averías, </a:t>
            </a:r>
            <a:r>
              <a:rPr dirty="0" sz="2500" spc="-5">
                <a:latin typeface="Calibri"/>
                <a:cs typeface="Calibri"/>
              </a:rPr>
              <a:t>por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algunos casos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deben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combinarse.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83790" marR="5080" indent="-2331085">
              <a:lnSpc>
                <a:spcPct val="100000"/>
              </a:lnSpc>
              <a:spcBef>
                <a:spcPts val="100"/>
              </a:spcBef>
            </a:pPr>
            <a:r>
              <a:rPr dirty="0"/>
              <a:t>¿La</a:t>
            </a:r>
            <a:r>
              <a:rPr dirty="0" spc="5"/>
              <a:t> </a:t>
            </a:r>
            <a:r>
              <a:rPr dirty="0" spc="-10"/>
              <a:t>protección</a:t>
            </a:r>
            <a:r>
              <a:rPr dirty="0" spc="-35"/>
              <a:t> </a:t>
            </a:r>
            <a:r>
              <a:rPr dirty="0" spc="-10"/>
              <a:t>diferencial</a:t>
            </a:r>
            <a:r>
              <a:rPr dirty="0" spc="10"/>
              <a:t> </a:t>
            </a:r>
            <a:r>
              <a:rPr dirty="0" spc="-5"/>
              <a:t>longitudinal</a:t>
            </a:r>
            <a:r>
              <a:rPr dirty="0" spc="10"/>
              <a:t> </a:t>
            </a:r>
            <a:r>
              <a:rPr dirty="0" spc="-15"/>
              <a:t>contra</a:t>
            </a:r>
            <a:r>
              <a:rPr dirty="0" spc="5"/>
              <a:t> </a:t>
            </a:r>
            <a:r>
              <a:rPr dirty="0" spc="-15"/>
              <a:t>fallas </a:t>
            </a:r>
            <a:r>
              <a:rPr dirty="0" u="none" spc="-660"/>
              <a:t> </a:t>
            </a:r>
            <a:r>
              <a:rPr dirty="0" spc="-10"/>
              <a:t>monofásicas</a:t>
            </a:r>
            <a:r>
              <a:rPr dirty="0" spc="-5"/>
              <a:t> </a:t>
            </a:r>
            <a:r>
              <a:rPr dirty="0"/>
              <a:t>a </a:t>
            </a:r>
            <a:r>
              <a:rPr dirty="0" spc="-15"/>
              <a:t>tierra?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0960"/>
            <a:ext cx="8684895" cy="2891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10">
                <a:latin typeface="Calibri"/>
                <a:cs typeface="Calibri"/>
              </a:rPr>
              <a:t>Estas fallas </a:t>
            </a:r>
            <a:r>
              <a:rPr dirty="0" sz="2000" spc="-5">
                <a:latin typeface="Calibri"/>
                <a:cs typeface="Calibri"/>
              </a:rPr>
              <a:t>varían </a:t>
            </a:r>
            <a:r>
              <a:rPr dirty="0" sz="2000">
                <a:latin typeface="Calibri"/>
                <a:cs typeface="Calibri"/>
              </a:rPr>
              <a:t>en dependencia del tipo de </a:t>
            </a:r>
            <a:r>
              <a:rPr dirty="0" sz="2000" spc="-10">
                <a:latin typeface="Calibri"/>
                <a:cs typeface="Calibri"/>
              </a:rPr>
              <a:t>conexión </a:t>
            </a:r>
            <a:r>
              <a:rPr dirty="0" sz="2000">
                <a:latin typeface="Calibri"/>
                <a:cs typeface="Calibri"/>
              </a:rPr>
              <a:t>al </a:t>
            </a:r>
            <a:r>
              <a:rPr dirty="0" sz="2000" spc="-5">
                <a:latin typeface="Calibri"/>
                <a:cs typeface="Calibri"/>
              </a:rPr>
              <a:t>neutro. </a:t>
            </a:r>
            <a:r>
              <a:rPr dirty="0" sz="2000">
                <a:latin typeface="Calibri"/>
                <a:cs typeface="Calibri"/>
              </a:rPr>
              <a:t>Son mucho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más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pequeñas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sistemas</a:t>
            </a:r>
            <a:r>
              <a:rPr dirty="0" sz="2000">
                <a:latin typeface="Calibri"/>
                <a:cs typeface="Calibri"/>
              </a:rPr>
              <a:t> con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neutros</a:t>
            </a:r>
            <a:r>
              <a:rPr dirty="0" sz="2000">
                <a:latin typeface="Calibri"/>
                <a:cs typeface="Calibri"/>
              </a:rPr>
              <a:t> aislados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aterrizados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elevadas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impedancias.</a:t>
            </a:r>
            <a:endParaRPr sz="20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25">
                <a:latin typeface="Calibri"/>
                <a:cs typeface="Calibri"/>
              </a:rPr>
              <a:t>También </a:t>
            </a:r>
            <a:r>
              <a:rPr dirty="0" sz="2000">
                <a:latin typeface="Calibri"/>
                <a:cs typeface="Calibri"/>
              </a:rPr>
              <a:t>las </a:t>
            </a:r>
            <a:r>
              <a:rPr dirty="0" sz="2000" spc="-10">
                <a:latin typeface="Calibri"/>
                <a:cs typeface="Calibri"/>
              </a:rPr>
              <a:t>fallas </a:t>
            </a: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 spc="-10">
                <a:latin typeface="Calibri"/>
                <a:cs typeface="Calibri"/>
              </a:rPr>
              <a:t>tierra </a:t>
            </a:r>
            <a:r>
              <a:rPr dirty="0" sz="2000">
                <a:latin typeface="Calibri"/>
                <a:cs typeface="Calibri"/>
              </a:rPr>
              <a:t>suelen ocurrir a </a:t>
            </a:r>
            <a:r>
              <a:rPr dirty="0" sz="2000" spc="-20">
                <a:latin typeface="Calibri"/>
                <a:cs typeface="Calibri"/>
              </a:rPr>
              <a:t>través </a:t>
            </a:r>
            <a:r>
              <a:rPr dirty="0" sz="2000">
                <a:latin typeface="Calibri"/>
                <a:cs typeface="Calibri"/>
              </a:rPr>
              <a:t>de impedancias </a:t>
            </a:r>
            <a:r>
              <a:rPr dirty="0" sz="2000" spc="-5">
                <a:latin typeface="Calibri"/>
                <a:cs typeface="Calibri"/>
              </a:rPr>
              <a:t>elevadas, </a:t>
            </a:r>
            <a:r>
              <a:rPr dirty="0" sz="2000">
                <a:latin typeface="Calibri"/>
                <a:cs typeface="Calibri"/>
              </a:rPr>
              <a:t>las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cuales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disminuyen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aún más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amplitud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corrientes.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En </a:t>
            </a:r>
            <a:r>
              <a:rPr dirty="0" sz="2000" spc="-5">
                <a:latin typeface="Calibri"/>
                <a:cs typeface="Calibri"/>
              </a:rPr>
              <a:t>sistemas </a:t>
            </a:r>
            <a:r>
              <a:rPr dirty="0" sz="2000">
                <a:latin typeface="Calibri"/>
                <a:cs typeface="Calibri"/>
              </a:rPr>
              <a:t>con </a:t>
            </a:r>
            <a:r>
              <a:rPr dirty="0" sz="2000" spc="-5">
                <a:latin typeface="Calibri"/>
                <a:cs typeface="Calibri"/>
              </a:rPr>
              <a:t>neutros </a:t>
            </a:r>
            <a:r>
              <a:rPr dirty="0" sz="2000">
                <a:latin typeface="Calibri"/>
                <a:cs typeface="Calibri"/>
              </a:rPr>
              <a:t>aislados, las </a:t>
            </a:r>
            <a:r>
              <a:rPr dirty="0" sz="2000" spc="-5">
                <a:latin typeface="Calibri"/>
                <a:cs typeface="Calibri"/>
              </a:rPr>
              <a:t>fallas </a:t>
            </a:r>
            <a:r>
              <a:rPr dirty="0" sz="2000">
                <a:latin typeface="Calibri"/>
                <a:cs typeface="Calibri"/>
              </a:rPr>
              <a:t>son aún más pequeñas y es imposible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 la </a:t>
            </a:r>
            <a:r>
              <a:rPr dirty="0" sz="2000" spc="-5">
                <a:latin typeface="Calibri"/>
                <a:cs typeface="Calibri"/>
              </a:rPr>
              <a:t>protección </a:t>
            </a:r>
            <a:r>
              <a:rPr dirty="0" sz="2000" spc="-10">
                <a:latin typeface="Calibri"/>
                <a:cs typeface="Calibri"/>
              </a:rPr>
              <a:t>diferencial </a:t>
            </a:r>
            <a:r>
              <a:rPr dirty="0" sz="2000">
                <a:latin typeface="Calibri"/>
                <a:cs typeface="Calibri"/>
              </a:rPr>
              <a:t>longitudinal las pueda </a:t>
            </a:r>
            <a:r>
              <a:rPr dirty="0" sz="2000" spc="-30">
                <a:latin typeface="Calibri"/>
                <a:cs typeface="Calibri"/>
              </a:rPr>
              <a:t>detectar. </a:t>
            </a:r>
            <a:r>
              <a:rPr dirty="0" sz="2000">
                <a:latin typeface="Calibri"/>
                <a:cs typeface="Calibri"/>
              </a:rPr>
              <a:t>Los </a:t>
            </a:r>
            <a:r>
              <a:rPr dirty="0" sz="2000" spc="-15">
                <a:latin typeface="Calibri"/>
                <a:cs typeface="Calibri"/>
              </a:rPr>
              <a:t>TCs </a:t>
            </a:r>
            <a:r>
              <a:rPr dirty="0" sz="2000">
                <a:latin typeface="Calibri"/>
                <a:cs typeface="Calibri"/>
              </a:rPr>
              <a:t>incluso no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podrán </a:t>
            </a:r>
            <a:r>
              <a:rPr dirty="0" sz="2000">
                <a:latin typeface="Calibri"/>
                <a:cs typeface="Calibri"/>
              </a:rPr>
              <a:t>ni </a:t>
            </a:r>
            <a:r>
              <a:rPr dirty="0" sz="2000" spc="-5">
                <a:latin typeface="Calibri"/>
                <a:cs typeface="Calibri"/>
              </a:rPr>
              <a:t>siquiera </a:t>
            </a:r>
            <a:r>
              <a:rPr dirty="0" sz="2000" spc="-10">
                <a:latin typeface="Calibri"/>
                <a:cs typeface="Calibri"/>
              </a:rPr>
              <a:t>transferirlas </a:t>
            </a:r>
            <a:r>
              <a:rPr dirty="0" sz="2000">
                <a:latin typeface="Calibri"/>
                <a:cs typeface="Calibri"/>
              </a:rPr>
              <a:t>al secundario, dado que son mucho </a:t>
            </a:r>
            <a:r>
              <a:rPr dirty="0" sz="2000" spc="-5">
                <a:latin typeface="Calibri"/>
                <a:cs typeface="Calibri"/>
              </a:rPr>
              <a:t>menores </a:t>
            </a:r>
            <a:r>
              <a:rPr dirty="0" sz="2000">
                <a:latin typeface="Calibri"/>
                <a:cs typeface="Calibri"/>
              </a:rPr>
              <a:t>que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corrientes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nominales.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870" y="4022689"/>
            <a:ext cx="7906292" cy="2432929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958596"/>
            <a:ext cx="8894445" cy="5779135"/>
            <a:chOff x="120395" y="958596"/>
            <a:chExt cx="8894445" cy="5779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5548" y="4389117"/>
              <a:ext cx="2821140" cy="11414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990600"/>
              <a:ext cx="8830310" cy="5715000"/>
            </a:xfrm>
            <a:custGeom>
              <a:avLst/>
              <a:gdLst/>
              <a:ahLst/>
              <a:cxnLst/>
              <a:rect l="l" t="t" r="r" b="b"/>
              <a:pathLst>
                <a:path w="8830310" h="5715000">
                  <a:moveTo>
                    <a:pt x="0" y="0"/>
                  </a:moveTo>
                  <a:lnTo>
                    <a:pt x="8830056" y="0"/>
                  </a:lnTo>
                  <a:lnTo>
                    <a:pt x="8830056" y="5715000"/>
                  </a:lnTo>
                  <a:lnTo>
                    <a:pt x="0" y="5715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400050" marR="5080" indent="4699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Detección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las</a:t>
            </a:r>
            <a:r>
              <a:rPr dirty="0" spc="-5"/>
              <a:t> </a:t>
            </a:r>
            <a:r>
              <a:rPr dirty="0" spc="-15"/>
              <a:t>fallas</a:t>
            </a:r>
            <a:r>
              <a:rPr dirty="0"/>
              <a:t> </a:t>
            </a:r>
            <a:r>
              <a:rPr dirty="0" spc="-10"/>
              <a:t>monofásicas</a:t>
            </a:r>
            <a:r>
              <a:rPr dirty="0" spc="-5"/>
              <a:t> </a:t>
            </a:r>
            <a:r>
              <a:rPr dirty="0"/>
              <a:t>a</a:t>
            </a:r>
            <a:r>
              <a:rPr dirty="0" spc="-5"/>
              <a:t> </a:t>
            </a:r>
            <a:r>
              <a:rPr dirty="0" spc="-15"/>
              <a:t>tierra</a:t>
            </a:r>
            <a:r>
              <a:rPr dirty="0"/>
              <a:t> en </a:t>
            </a:r>
            <a:r>
              <a:rPr dirty="0" u="none" spc="-665"/>
              <a:t> </a:t>
            </a:r>
            <a:r>
              <a:rPr dirty="0" spc="-10"/>
              <a:t>sistemas</a:t>
            </a:r>
            <a:r>
              <a:rPr dirty="0" spc="-5"/>
              <a:t> con</a:t>
            </a:r>
            <a:r>
              <a:rPr dirty="0"/>
              <a:t> </a:t>
            </a:r>
            <a:r>
              <a:rPr dirty="0" spc="-15"/>
              <a:t>neutros</a:t>
            </a:r>
            <a:r>
              <a:rPr dirty="0" spc="5"/>
              <a:t> </a:t>
            </a:r>
            <a:r>
              <a:rPr dirty="0" spc="-15"/>
              <a:t>aterrados</a:t>
            </a:r>
            <a:r>
              <a:rPr dirty="0" spc="5"/>
              <a:t> </a:t>
            </a:r>
            <a:r>
              <a:rPr dirty="0" spc="-20"/>
              <a:t>con</a:t>
            </a:r>
            <a:r>
              <a:rPr dirty="0" spc="5"/>
              <a:t> </a:t>
            </a:r>
            <a:r>
              <a:rPr dirty="0" spc="-15"/>
              <a:t>resistencia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927861"/>
            <a:ext cx="8676005" cy="526669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En los </a:t>
            </a:r>
            <a:r>
              <a:rPr dirty="0" sz="2700" spc="-15">
                <a:latin typeface="Calibri"/>
                <a:cs typeface="Calibri"/>
              </a:rPr>
              <a:t>generadores </a:t>
            </a:r>
            <a:r>
              <a:rPr dirty="0" sz="2700" spc="-20">
                <a:latin typeface="Calibri"/>
                <a:cs typeface="Calibri"/>
              </a:rPr>
              <a:t>con </a:t>
            </a:r>
            <a:r>
              <a:rPr dirty="0" sz="2700" spc="-5">
                <a:latin typeface="Calibri"/>
                <a:cs typeface="Calibri"/>
              </a:rPr>
              <a:t>sus </a:t>
            </a:r>
            <a:r>
              <a:rPr dirty="0" sz="2700" spc="-15">
                <a:latin typeface="Calibri"/>
                <a:cs typeface="Calibri"/>
              </a:rPr>
              <a:t>neutros aterrizados </a:t>
            </a:r>
            <a:r>
              <a:rPr dirty="0" sz="2700" spc="-10">
                <a:latin typeface="Calibri"/>
                <a:cs typeface="Calibri"/>
              </a:rPr>
              <a:t>mediante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resistencias, </a:t>
            </a:r>
            <a:r>
              <a:rPr dirty="0" sz="2700">
                <a:latin typeface="Calibri"/>
                <a:cs typeface="Calibri"/>
              </a:rPr>
              <a:t>las </a:t>
            </a:r>
            <a:r>
              <a:rPr dirty="0" sz="2700" spc="-15">
                <a:latin typeface="Calibri"/>
                <a:cs typeface="Calibri"/>
              </a:rPr>
              <a:t>corrientes </a:t>
            </a:r>
            <a:r>
              <a:rPr dirty="0" sz="2700">
                <a:latin typeface="Calibri"/>
                <a:cs typeface="Calibri"/>
              </a:rPr>
              <a:t>de </a:t>
            </a:r>
            <a:r>
              <a:rPr dirty="0" sz="2700" spc="-15">
                <a:latin typeface="Calibri"/>
                <a:cs typeface="Calibri"/>
              </a:rPr>
              <a:t>falla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15">
                <a:latin typeface="Calibri"/>
                <a:cs typeface="Calibri"/>
              </a:rPr>
              <a:t>tierra alcanzar </a:t>
            </a:r>
            <a:r>
              <a:rPr dirty="0" sz="2700" spc="-10">
                <a:latin typeface="Calibri"/>
                <a:cs typeface="Calibri"/>
              </a:rPr>
              <a:t>valores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mayores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50%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corriente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cortocircuito</a:t>
            </a:r>
            <a:r>
              <a:rPr dirty="0" sz="2700" spc="5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trifásicos.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Otros </a:t>
            </a:r>
            <a:r>
              <a:rPr dirty="0" sz="2700" spc="-5">
                <a:latin typeface="Calibri"/>
                <a:cs typeface="Calibri"/>
              </a:rPr>
              <a:t>esquemas se </a:t>
            </a:r>
            <a:r>
              <a:rPr dirty="0" sz="2700" spc="-15">
                <a:latin typeface="Calibri"/>
                <a:cs typeface="Calibri"/>
              </a:rPr>
              <a:t>realizan </a:t>
            </a:r>
            <a:r>
              <a:rPr dirty="0" sz="2700" spc="-25">
                <a:latin typeface="Calibri"/>
                <a:cs typeface="Calibri"/>
              </a:rPr>
              <a:t>para </a:t>
            </a:r>
            <a:r>
              <a:rPr dirty="0" sz="2700" spc="-5">
                <a:latin typeface="Calibri"/>
                <a:cs typeface="Calibri"/>
              </a:rPr>
              <a:t>que las </a:t>
            </a:r>
            <a:r>
              <a:rPr dirty="0" sz="2700" spc="-15">
                <a:latin typeface="Calibri"/>
                <a:cs typeface="Calibri"/>
              </a:rPr>
              <a:t>fallas </a:t>
            </a:r>
            <a:r>
              <a:rPr dirty="0" sz="2700" spc="-5">
                <a:latin typeface="Calibri"/>
                <a:cs typeface="Calibri"/>
              </a:rPr>
              <a:t>en los bornes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5">
                <a:latin typeface="Calibri"/>
                <a:cs typeface="Calibri"/>
              </a:rPr>
              <a:t>alcancen como máximo la misma magnitud </a:t>
            </a:r>
            <a:r>
              <a:rPr dirty="0" sz="2700">
                <a:latin typeface="Calibri"/>
                <a:cs typeface="Calibri"/>
              </a:rPr>
              <a:t> que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corriente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nominal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quizás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poco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menor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corriente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corriente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trifásica.</a:t>
            </a:r>
            <a:endParaRPr sz="27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20">
                <a:latin typeface="Calibri"/>
                <a:cs typeface="Calibri"/>
              </a:rPr>
              <a:t>Por tal </a:t>
            </a:r>
            <a:r>
              <a:rPr dirty="0" sz="2700" spc="-30">
                <a:latin typeface="Calibri"/>
                <a:cs typeface="Calibri"/>
              </a:rPr>
              <a:t>razón </a:t>
            </a:r>
            <a:r>
              <a:rPr dirty="0" sz="2700" spc="-5">
                <a:latin typeface="Calibri"/>
                <a:cs typeface="Calibri"/>
              </a:rPr>
              <a:t>en el </a:t>
            </a:r>
            <a:r>
              <a:rPr dirty="0" sz="2700" spc="-10">
                <a:latin typeface="Calibri"/>
                <a:cs typeface="Calibri"/>
              </a:rPr>
              <a:t>interior </a:t>
            </a:r>
            <a:r>
              <a:rPr dirty="0" sz="2700" spc="-5">
                <a:latin typeface="Calibri"/>
                <a:cs typeface="Calibri"/>
              </a:rPr>
              <a:t>del </a:t>
            </a:r>
            <a:r>
              <a:rPr dirty="0" sz="2700" spc="-15">
                <a:latin typeface="Calibri"/>
                <a:cs typeface="Calibri"/>
              </a:rPr>
              <a:t>generador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 spc="-15">
                <a:latin typeface="Calibri"/>
                <a:cs typeface="Calibri"/>
              </a:rPr>
              <a:t>fallas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15">
                <a:latin typeface="Calibri"/>
                <a:cs typeface="Calibri"/>
              </a:rPr>
              <a:t>tierra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pueden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tener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valores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muy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pequeños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protección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diferencial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longitudinal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no los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detectará.</a:t>
            </a:r>
            <a:endParaRPr sz="27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Se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emplean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siguientes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esquemas:</a:t>
            </a:r>
            <a:endParaRPr sz="27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25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100" spc="-10" b="1">
                <a:latin typeface="Calibri"/>
                <a:cs typeface="Calibri"/>
              </a:rPr>
              <a:t>Protección</a:t>
            </a:r>
            <a:r>
              <a:rPr dirty="0" sz="2100" spc="-25" b="1">
                <a:latin typeface="Calibri"/>
                <a:cs typeface="Calibri"/>
              </a:rPr>
              <a:t> </a:t>
            </a:r>
            <a:r>
              <a:rPr dirty="0" sz="2100" spc="-10" b="1">
                <a:latin typeface="Calibri"/>
                <a:cs typeface="Calibri"/>
              </a:rPr>
              <a:t>Diferencial</a:t>
            </a:r>
            <a:r>
              <a:rPr dirty="0" sz="2100" spc="20" b="1">
                <a:latin typeface="Calibri"/>
                <a:cs typeface="Calibri"/>
              </a:rPr>
              <a:t> </a:t>
            </a:r>
            <a:r>
              <a:rPr dirty="0" sz="2100" spc="-5" b="1">
                <a:latin typeface="Calibri"/>
                <a:cs typeface="Calibri"/>
              </a:rPr>
              <a:t>de</a:t>
            </a:r>
            <a:r>
              <a:rPr dirty="0" sz="2100" b="1">
                <a:latin typeface="Calibri"/>
                <a:cs typeface="Calibri"/>
              </a:rPr>
              <a:t> </a:t>
            </a:r>
            <a:r>
              <a:rPr dirty="0" sz="2100" spc="-10" b="1">
                <a:latin typeface="Calibri"/>
                <a:cs typeface="Calibri"/>
              </a:rPr>
              <a:t>Tierra</a:t>
            </a:r>
            <a:r>
              <a:rPr dirty="0" sz="2100" spc="10" b="1">
                <a:latin typeface="Calibri"/>
                <a:cs typeface="Calibri"/>
              </a:rPr>
              <a:t> </a:t>
            </a:r>
            <a:r>
              <a:rPr dirty="0" sz="2100" b="1">
                <a:latin typeface="Calibri"/>
                <a:cs typeface="Calibri"/>
              </a:rPr>
              <a:t>(87G)</a:t>
            </a:r>
            <a:endParaRPr sz="21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100" spc="-10" b="1">
                <a:latin typeface="Calibri"/>
                <a:cs typeface="Calibri"/>
              </a:rPr>
              <a:t>Protección</a:t>
            </a:r>
            <a:r>
              <a:rPr dirty="0" sz="2100" spc="-20" b="1">
                <a:latin typeface="Calibri"/>
                <a:cs typeface="Calibri"/>
              </a:rPr>
              <a:t> </a:t>
            </a:r>
            <a:r>
              <a:rPr dirty="0" sz="2100" b="1">
                <a:latin typeface="Calibri"/>
                <a:cs typeface="Calibri"/>
              </a:rPr>
              <a:t>de</a:t>
            </a:r>
            <a:r>
              <a:rPr dirty="0" sz="2100" spc="5" b="1">
                <a:latin typeface="Calibri"/>
                <a:cs typeface="Calibri"/>
              </a:rPr>
              <a:t> </a:t>
            </a:r>
            <a:r>
              <a:rPr dirty="0" sz="2100" spc="-10" b="1">
                <a:latin typeface="Calibri"/>
                <a:cs typeface="Calibri"/>
              </a:rPr>
              <a:t>sobrecorriente</a:t>
            </a:r>
            <a:r>
              <a:rPr dirty="0" sz="2100" spc="5" b="1">
                <a:latin typeface="Calibri"/>
                <a:cs typeface="Calibri"/>
              </a:rPr>
              <a:t> </a:t>
            </a:r>
            <a:r>
              <a:rPr dirty="0" sz="2100" b="1">
                <a:latin typeface="Calibri"/>
                <a:cs typeface="Calibri"/>
              </a:rPr>
              <a:t>de</a:t>
            </a:r>
            <a:r>
              <a:rPr dirty="0" sz="2100" spc="5" b="1">
                <a:latin typeface="Calibri"/>
                <a:cs typeface="Calibri"/>
              </a:rPr>
              <a:t> </a:t>
            </a:r>
            <a:r>
              <a:rPr dirty="0" sz="2100" spc="-10" b="1">
                <a:latin typeface="Calibri"/>
                <a:cs typeface="Calibri"/>
              </a:rPr>
              <a:t>tierra</a:t>
            </a:r>
            <a:r>
              <a:rPr dirty="0" sz="2100" b="1">
                <a:latin typeface="Calibri"/>
                <a:cs typeface="Calibri"/>
              </a:rPr>
              <a:t> (51G)</a:t>
            </a:r>
            <a:endParaRPr sz="2100">
              <a:latin typeface="Calibri"/>
              <a:cs typeface="Calibri"/>
            </a:endParaRPr>
          </a:p>
          <a:p>
            <a:pPr lvl="1" marL="756285" indent="-287020">
              <a:lnSpc>
                <a:spcPts val="2510"/>
              </a:lnSpc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100" spc="-10" b="1">
                <a:latin typeface="Calibri"/>
                <a:cs typeface="Calibri"/>
              </a:rPr>
              <a:t>Protección</a:t>
            </a:r>
            <a:r>
              <a:rPr dirty="0" sz="2100" spc="-20" b="1">
                <a:latin typeface="Calibri"/>
                <a:cs typeface="Calibri"/>
              </a:rPr>
              <a:t> </a:t>
            </a:r>
            <a:r>
              <a:rPr dirty="0" sz="2100" spc="-5" b="1">
                <a:latin typeface="Calibri"/>
                <a:cs typeface="Calibri"/>
              </a:rPr>
              <a:t>Direccional</a:t>
            </a:r>
            <a:r>
              <a:rPr dirty="0" sz="2100" spc="5" b="1">
                <a:latin typeface="Calibri"/>
                <a:cs typeface="Calibri"/>
              </a:rPr>
              <a:t> </a:t>
            </a:r>
            <a:r>
              <a:rPr dirty="0" sz="2100" spc="-5" b="1">
                <a:latin typeface="Calibri"/>
                <a:cs typeface="Calibri"/>
              </a:rPr>
              <a:t>de</a:t>
            </a:r>
            <a:r>
              <a:rPr dirty="0" sz="2100" spc="10" b="1">
                <a:latin typeface="Calibri"/>
                <a:cs typeface="Calibri"/>
              </a:rPr>
              <a:t> </a:t>
            </a:r>
            <a:r>
              <a:rPr dirty="0" sz="2100" spc="-10" b="1">
                <a:latin typeface="Calibri"/>
                <a:cs typeface="Calibri"/>
              </a:rPr>
              <a:t>sobrecorriente</a:t>
            </a:r>
            <a:r>
              <a:rPr dirty="0" sz="2100" spc="20" b="1">
                <a:latin typeface="Calibri"/>
                <a:cs typeface="Calibri"/>
              </a:rPr>
              <a:t> </a:t>
            </a:r>
            <a:r>
              <a:rPr dirty="0" sz="2100" spc="-5" b="1">
                <a:latin typeface="Calibri"/>
                <a:cs typeface="Calibri"/>
              </a:rPr>
              <a:t>de</a:t>
            </a:r>
            <a:r>
              <a:rPr dirty="0" sz="2100" spc="25" b="1">
                <a:latin typeface="Calibri"/>
                <a:cs typeface="Calibri"/>
              </a:rPr>
              <a:t> </a:t>
            </a:r>
            <a:r>
              <a:rPr dirty="0" sz="2100" spc="-10" b="1">
                <a:latin typeface="Calibri"/>
                <a:cs typeface="Calibri"/>
              </a:rPr>
              <a:t>tierra</a:t>
            </a:r>
            <a:r>
              <a:rPr dirty="0" sz="2100" spc="10" b="1">
                <a:latin typeface="Calibri"/>
                <a:cs typeface="Calibri"/>
              </a:rPr>
              <a:t> </a:t>
            </a:r>
            <a:r>
              <a:rPr dirty="0" sz="2100" b="1">
                <a:latin typeface="Calibri"/>
                <a:cs typeface="Calibri"/>
              </a:rPr>
              <a:t>(67N)</a:t>
            </a:r>
            <a:endParaRPr sz="2100">
              <a:latin typeface="Calibri"/>
              <a:cs typeface="Calibri"/>
            </a:endParaRPr>
          </a:p>
          <a:p>
            <a:pPr algn="just" marL="355600" indent="-342900">
              <a:lnSpc>
                <a:spcPts val="3229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Cada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uno 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los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métodos </a:t>
            </a:r>
            <a:r>
              <a:rPr dirty="0" sz="2700" spc="-5">
                <a:latin typeface="Calibri"/>
                <a:cs typeface="Calibri"/>
              </a:rPr>
              <a:t>tiene </a:t>
            </a:r>
            <a:r>
              <a:rPr dirty="0" sz="2700" spc="-15">
                <a:latin typeface="Calibri"/>
                <a:cs typeface="Calibri"/>
              </a:rPr>
              <a:t>ventajas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desventajas.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9615" y="655661"/>
            <a:ext cx="4441250" cy="360392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2541" y="711"/>
            <a:ext cx="498348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</a:t>
            </a:r>
            <a:r>
              <a:rPr dirty="0" spc="-80"/>
              <a:t> </a:t>
            </a:r>
            <a:r>
              <a:rPr dirty="0" spc="-10"/>
              <a:t>Diferencial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5"/>
              <a:t>Tierra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09600"/>
            <a:ext cx="3581400" cy="6096000"/>
          </a:xfrm>
          <a:custGeom>
            <a:avLst/>
            <a:gdLst/>
            <a:ahLst/>
            <a:cxnLst/>
            <a:rect l="l" t="t" r="r" b="b"/>
            <a:pathLst>
              <a:path w="3581400" h="6096000">
                <a:moveTo>
                  <a:pt x="0" y="0"/>
                </a:moveTo>
                <a:lnTo>
                  <a:pt x="3581400" y="0"/>
                </a:lnTo>
                <a:lnTo>
                  <a:pt x="35814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630732"/>
            <a:ext cx="3426460" cy="58299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89230" marR="8890" indent="-1771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1600" spc="-15">
                <a:latin typeface="Calibri"/>
                <a:cs typeface="Calibri"/>
              </a:rPr>
              <a:t>Esta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protección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diferencial</a:t>
            </a:r>
            <a:r>
              <a:rPr dirty="0" sz="1600" spc="-5">
                <a:latin typeface="Calibri"/>
                <a:cs typeface="Calibri"/>
              </a:rPr>
              <a:t> 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muy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conocida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su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empleo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los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transformadores.</a:t>
            </a:r>
            <a:endParaRPr sz="1600">
              <a:latin typeface="Calibri"/>
              <a:cs typeface="Calibri"/>
            </a:endParaRPr>
          </a:p>
          <a:p>
            <a:pPr algn="just" marL="189230" marR="8255" indent="-177165">
              <a:lnSpc>
                <a:spcPct val="100000"/>
              </a:lnSpc>
              <a:spcBef>
                <a:spcPts val="384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 conecta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la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del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 </a:t>
            </a:r>
            <a:r>
              <a:rPr dirty="0" sz="1600" b="1" i="1"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 un lado y por otro lado calcula la </a:t>
            </a:r>
            <a:r>
              <a:rPr dirty="0" sz="1600" b="1" i="1">
                <a:latin typeface="Calibri"/>
                <a:cs typeface="Calibri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cero a partir de </a:t>
            </a:r>
            <a:r>
              <a:rPr dirty="0" sz="1600" spc="-350" b="1" i="1"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sumatoria de las corrientes de las </a:t>
            </a:r>
            <a:r>
              <a:rPr dirty="0" sz="1600" b="1" i="1"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fases del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generador.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Quizás es muy </a:t>
            </a:r>
            <a:r>
              <a:rPr dirty="0" sz="1600" b="1" i="1">
                <a:latin typeface="Calibri"/>
                <a:cs typeface="Calibri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costosa.</a:t>
            </a:r>
            <a:endParaRPr sz="1600">
              <a:latin typeface="Calibri"/>
              <a:cs typeface="Calibri"/>
            </a:endParaRPr>
          </a:p>
          <a:p>
            <a:pPr algn="just" marL="189230" marR="5715" indent="-1771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1600" spc="-5">
                <a:latin typeface="Calibri"/>
                <a:cs typeface="Calibri"/>
              </a:rPr>
              <a:t>Este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método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solo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aplica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para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los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generadores</a:t>
            </a:r>
            <a:r>
              <a:rPr dirty="0" sz="1600" spc="-5">
                <a:latin typeface="Calibri"/>
                <a:cs typeface="Calibri"/>
              </a:rPr>
              <a:t> con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neutros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aterrizados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con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resistencias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baja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magnitud.</a:t>
            </a:r>
            <a:endParaRPr sz="1600">
              <a:latin typeface="Calibri"/>
              <a:cs typeface="Calibri"/>
            </a:endParaRPr>
          </a:p>
          <a:p>
            <a:pPr algn="just" marL="189230" marR="5080" indent="-1771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1600" spc="-5">
                <a:latin typeface="Calibri"/>
                <a:cs typeface="Calibri"/>
              </a:rPr>
              <a:t>En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sistemas</a:t>
            </a:r>
            <a:r>
              <a:rPr dirty="0" sz="1600" spc="-5">
                <a:latin typeface="Calibri"/>
                <a:cs typeface="Calibri"/>
              </a:rPr>
              <a:t> con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neutros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aterrizados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mediante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un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transformador</a:t>
            </a:r>
            <a:r>
              <a:rPr dirty="0" sz="1600" spc="-5">
                <a:latin typeface="Calibri"/>
                <a:cs typeface="Calibri"/>
              </a:rPr>
              <a:t> de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distribución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neutros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aislados,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este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método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funcionará</a:t>
            </a:r>
            <a:r>
              <a:rPr dirty="0" sz="1600" spc="-5">
                <a:latin typeface="Calibri"/>
                <a:cs typeface="Calibri"/>
              </a:rPr>
              <a:t> debido</a:t>
            </a:r>
            <a:r>
              <a:rPr dirty="0" sz="1600" spc="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</a:t>
            </a:r>
            <a:r>
              <a:rPr dirty="0" sz="1600" spc="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que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las corrientes </a:t>
            </a:r>
            <a:r>
              <a:rPr dirty="0" sz="1600" spc="-10">
                <a:latin typeface="Calibri"/>
                <a:cs typeface="Calibri"/>
              </a:rPr>
              <a:t>serán </a:t>
            </a:r>
            <a:r>
              <a:rPr dirty="0" sz="1600" spc="-5">
                <a:latin typeface="Calibri"/>
                <a:cs typeface="Calibri"/>
              </a:rPr>
              <a:t>del </a:t>
            </a:r>
            <a:r>
              <a:rPr dirty="0" sz="1600" spc="-10">
                <a:latin typeface="Calibri"/>
                <a:cs typeface="Calibri"/>
              </a:rPr>
              <a:t>orden </a:t>
            </a:r>
            <a:r>
              <a:rPr dirty="0" sz="1600" spc="-5">
                <a:latin typeface="Calibri"/>
                <a:cs typeface="Calibri"/>
              </a:rPr>
              <a:t>de </a:t>
            </a:r>
            <a:r>
              <a:rPr dirty="0" sz="1600">
                <a:latin typeface="Calibri"/>
                <a:cs typeface="Calibri"/>
              </a:rPr>
              <a:t>30A </a:t>
            </a:r>
            <a:r>
              <a:rPr dirty="0" sz="1600" spc="-5">
                <a:latin typeface="Calibri"/>
                <a:cs typeface="Calibri"/>
              </a:rPr>
              <a:t>o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menos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y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los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TCs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fases</a:t>
            </a:r>
            <a:r>
              <a:rPr dirty="0" sz="1600" spc="-5">
                <a:latin typeface="Calibri"/>
                <a:cs typeface="Calibri"/>
              </a:rPr>
              <a:t> no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detectarían.</a:t>
            </a:r>
            <a:endParaRPr sz="1600">
              <a:latin typeface="Calibri"/>
              <a:cs typeface="Calibri"/>
            </a:endParaRPr>
          </a:p>
          <a:p>
            <a:pPr algn="just" marL="189230" marR="6350" indent="-1771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1600" spc="-15">
                <a:latin typeface="Calibri"/>
                <a:cs typeface="Calibri"/>
              </a:rPr>
              <a:t>Esta </a:t>
            </a:r>
            <a:r>
              <a:rPr dirty="0" sz="1600" spc="-5">
                <a:latin typeface="Calibri"/>
                <a:cs typeface="Calibri"/>
              </a:rPr>
              <a:t>protección no tiene que coordinar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con nadie, dado que solo </a:t>
            </a:r>
            <a:r>
              <a:rPr dirty="0" sz="1600" spc="-10">
                <a:latin typeface="Calibri"/>
                <a:cs typeface="Calibri"/>
              </a:rPr>
              <a:t>detecta fallos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internos,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tanto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</a:t>
            </a:r>
            <a:r>
              <a:rPr dirty="0" u="heavy" sz="16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hacer </a:t>
            </a:r>
            <a:r>
              <a:rPr dirty="0" sz="1600" b="1" i="1"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disparos</a:t>
            </a:r>
            <a:r>
              <a:rPr dirty="0" u="heavy" sz="1600" spc="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instantáneos</a:t>
            </a:r>
            <a:r>
              <a:rPr dirty="0" u="heavy" sz="1600" spc="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16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33800" y="4392167"/>
            <a:ext cx="5181600" cy="2307590"/>
          </a:xfrm>
          <a:custGeom>
            <a:avLst/>
            <a:gdLst/>
            <a:ahLst/>
            <a:cxnLst/>
            <a:rect l="l" t="t" r="r" b="b"/>
            <a:pathLst>
              <a:path w="5181600" h="2307590">
                <a:moveTo>
                  <a:pt x="0" y="0"/>
                </a:moveTo>
                <a:lnTo>
                  <a:pt x="5181600" y="0"/>
                </a:lnTo>
                <a:lnTo>
                  <a:pt x="5181600" y="2307335"/>
                </a:lnTo>
                <a:lnTo>
                  <a:pt x="0" y="2307335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13175" y="4410836"/>
            <a:ext cx="502539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exteriores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generador,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este 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método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las</a:t>
            </a:r>
            <a:r>
              <a:rPr dirty="0" u="heavy" sz="18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detectará</a:t>
            </a:r>
            <a:r>
              <a:rPr dirty="0" sz="1800" spc="-10">
                <a:latin typeface="Calibri"/>
                <a:cs typeface="Calibri"/>
              </a:rPr>
              <a:t>,</a:t>
            </a:r>
            <a:r>
              <a:rPr dirty="0" sz="1800" spc="-5">
                <a:latin typeface="Calibri"/>
                <a:cs typeface="Calibri"/>
              </a:rPr>
              <a:t> dado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corrientes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serán </a:t>
            </a:r>
            <a:r>
              <a:rPr dirty="0" sz="1800" spc="-5">
                <a:latin typeface="Calibri"/>
                <a:cs typeface="Calibri"/>
              </a:rPr>
              <a:t>iguales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10">
                <a:latin typeface="Calibri"/>
                <a:cs typeface="Calibri"/>
              </a:rPr>
              <a:t>circularán </a:t>
            </a:r>
            <a:r>
              <a:rPr dirty="0" sz="1800" spc="-5">
                <a:latin typeface="Calibri"/>
                <a:cs typeface="Calibri"/>
              </a:rPr>
              <a:t>por el </a:t>
            </a:r>
            <a:r>
              <a:rPr dirty="0" sz="1800" spc="-10">
                <a:latin typeface="Calibri"/>
                <a:cs typeface="Calibri"/>
              </a:rPr>
              <a:t>circuito </a:t>
            </a:r>
            <a:r>
              <a:rPr dirty="0" sz="1800" spc="-5">
                <a:latin typeface="Calibri"/>
                <a:cs typeface="Calibri"/>
              </a:rPr>
              <a:t>sin </a:t>
            </a:r>
            <a:r>
              <a:rPr dirty="0" sz="1800" spc="-10">
                <a:latin typeface="Calibri"/>
                <a:cs typeface="Calibri"/>
              </a:rPr>
              <a:t>entrar </a:t>
            </a:r>
            <a:r>
              <a:rPr dirty="0" sz="1800" spc="-5">
                <a:latin typeface="Calibri"/>
                <a:cs typeface="Calibri"/>
              </a:rPr>
              <a:t>al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relé.</a:t>
            </a:r>
            <a:endParaRPr sz="1800">
              <a:latin typeface="Calibri"/>
              <a:cs typeface="Calibri"/>
            </a:endParaRPr>
          </a:p>
          <a:p>
            <a:pPr algn="just" marL="12700" marR="5715">
              <a:lnSpc>
                <a:spcPct val="100000"/>
              </a:lnSpc>
            </a:pPr>
            <a:r>
              <a:rPr dirty="0" u="heavy" sz="18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 fallos internos</a:t>
            </a:r>
            <a:r>
              <a:rPr dirty="0" sz="1800" spc="-5" b="1" i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 </a:t>
            </a:r>
            <a:r>
              <a:rPr dirty="0" sz="1800" spc="-10">
                <a:latin typeface="Calibri"/>
                <a:cs typeface="Calibri"/>
              </a:rPr>
              <a:t>corrientes tanto provenientes </a:t>
            </a:r>
            <a:r>
              <a:rPr dirty="0" sz="1800" spc="-5">
                <a:latin typeface="Calibri"/>
                <a:cs typeface="Calibri"/>
              </a:rPr>
              <a:t> del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generador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vienen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sistema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circularán </a:t>
            </a:r>
            <a:r>
              <a:rPr dirty="0" sz="1800" spc="-5">
                <a:latin typeface="Calibri"/>
                <a:cs typeface="Calibri"/>
              </a:rPr>
              <a:t>por el </a:t>
            </a:r>
            <a:r>
              <a:rPr dirty="0" sz="1800" spc="-10">
                <a:latin typeface="Calibri"/>
                <a:cs typeface="Calibri"/>
              </a:rPr>
              <a:t>relé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u="heavy" sz="18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 </a:t>
            </a:r>
            <a:r>
              <a:rPr dirty="0" u="heavy" sz="18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operará</a:t>
            </a:r>
            <a:r>
              <a:rPr dirty="0" sz="1800">
                <a:latin typeface="Calibri"/>
                <a:cs typeface="Calibri"/>
              </a:rPr>
              <a:t>, </a:t>
            </a:r>
            <a:r>
              <a:rPr dirty="0" sz="1800" spc="-5">
                <a:latin typeface="Calibri"/>
                <a:cs typeface="Calibri"/>
              </a:rPr>
              <a:t>sin importar la </a:t>
            </a:r>
            <a:r>
              <a:rPr dirty="0" sz="1800">
                <a:latin typeface="Calibri"/>
                <a:cs typeface="Calibri"/>
              </a:rPr>
              <a:t> posición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falla.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2357" y="711"/>
            <a:ext cx="640524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Protecciones</a:t>
            </a:r>
            <a:r>
              <a:rPr dirty="0" spc="-15"/>
              <a:t> </a:t>
            </a:r>
            <a:r>
              <a:rPr dirty="0" spc="-25"/>
              <a:t>de</a:t>
            </a:r>
            <a:r>
              <a:rPr dirty="0" spc="-20"/>
              <a:t> </a:t>
            </a:r>
            <a:r>
              <a:rPr dirty="0" spc="-10"/>
              <a:t>Sobrecorriente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tierra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6160"/>
            <a:ext cx="8684260" cy="55137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Cuando un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es </a:t>
            </a:r>
            <a:r>
              <a:rPr dirty="0" sz="2000" spc="-10">
                <a:latin typeface="Calibri"/>
                <a:cs typeface="Calibri"/>
              </a:rPr>
              <a:t>aterrizado </a:t>
            </a:r>
            <a:r>
              <a:rPr dirty="0" sz="2000">
                <a:latin typeface="Calibri"/>
                <a:cs typeface="Calibri"/>
              </a:rPr>
              <a:t>y tiene un </a:t>
            </a:r>
            <a:r>
              <a:rPr dirty="0" sz="2000" spc="-25">
                <a:latin typeface="Calibri"/>
                <a:cs typeface="Calibri"/>
              </a:rPr>
              <a:t>TC </a:t>
            </a:r>
            <a:r>
              <a:rPr dirty="0" sz="2000">
                <a:latin typeface="Calibri"/>
                <a:cs typeface="Calibri"/>
              </a:rPr>
              <a:t>en el </a:t>
            </a:r>
            <a:r>
              <a:rPr dirty="0" sz="2000" spc="-5">
                <a:latin typeface="Calibri"/>
                <a:cs typeface="Calibri"/>
              </a:rPr>
              <a:t>neutro </a:t>
            </a:r>
            <a:r>
              <a:rPr dirty="0" sz="2000" spc="-10">
                <a:latin typeface="Calibri"/>
                <a:cs typeface="Calibri"/>
              </a:rPr>
              <a:t>aterrizado, </a:t>
            </a:r>
            <a:r>
              <a:rPr dirty="0" sz="2000">
                <a:latin typeface="Calibri"/>
                <a:cs typeface="Calibri"/>
              </a:rPr>
              <a:t>se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puede emplear las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protecciones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sobrecorriente </a:t>
            </a:r>
            <a:r>
              <a:rPr dirty="0" sz="2000">
                <a:latin typeface="Calibri"/>
                <a:cs typeface="Calibri"/>
              </a:rPr>
              <a:t>conectada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 </a:t>
            </a:r>
            <a:r>
              <a:rPr dirty="0" sz="2000" spc="-5">
                <a:latin typeface="Calibri"/>
                <a:cs typeface="Calibri"/>
              </a:rPr>
              <a:t>neutro.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15">
                <a:latin typeface="Calibri"/>
                <a:cs typeface="Calibri"/>
              </a:rPr>
              <a:t>Esta </a:t>
            </a:r>
            <a:r>
              <a:rPr dirty="0" sz="2000" spc="-5">
                <a:latin typeface="Calibri"/>
                <a:cs typeface="Calibri"/>
              </a:rPr>
              <a:t>protección </a:t>
            </a:r>
            <a:r>
              <a:rPr dirty="0" sz="2000" spc="-15">
                <a:latin typeface="Calibri"/>
                <a:cs typeface="Calibri"/>
              </a:rPr>
              <a:t>será </a:t>
            </a:r>
            <a:r>
              <a:rPr dirty="0" sz="2000">
                <a:latin typeface="Calibri"/>
                <a:cs typeface="Calibri"/>
              </a:rPr>
              <a:t>más sensible a medida que 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falla </a:t>
            </a:r>
            <a:r>
              <a:rPr dirty="0" sz="2000">
                <a:latin typeface="Calibri"/>
                <a:cs typeface="Calibri"/>
              </a:rPr>
              <a:t>se </a:t>
            </a:r>
            <a:r>
              <a:rPr dirty="0" sz="2000" spc="-5">
                <a:latin typeface="Calibri"/>
                <a:cs typeface="Calibri"/>
              </a:rPr>
              <a:t>acerca </a:t>
            </a:r>
            <a:r>
              <a:rPr dirty="0" sz="2000">
                <a:latin typeface="Calibri"/>
                <a:cs typeface="Calibri"/>
              </a:rPr>
              <a:t>al </a:t>
            </a:r>
            <a:r>
              <a:rPr dirty="0" sz="2000" spc="-5">
                <a:latin typeface="Calibri"/>
                <a:cs typeface="Calibri"/>
              </a:rPr>
              <a:t>terminal </a:t>
            </a:r>
            <a:r>
              <a:rPr dirty="0" sz="2000">
                <a:latin typeface="Calibri"/>
                <a:cs typeface="Calibri"/>
              </a:rPr>
              <a:t>del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generador</a:t>
            </a:r>
            <a:r>
              <a:rPr dirty="0" sz="2000">
                <a:latin typeface="Calibri"/>
                <a:cs typeface="Calibri"/>
              </a:rPr>
              <a:t> 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para</a:t>
            </a:r>
            <a:r>
              <a:rPr dirty="0" sz="2000" spc="-10">
                <a:latin typeface="Calibri"/>
                <a:cs typeface="Calibri"/>
              </a:rPr>
              <a:t> fallas</a:t>
            </a:r>
            <a:r>
              <a:rPr dirty="0" sz="2000" spc="-5">
                <a:latin typeface="Calibri"/>
                <a:cs typeface="Calibri"/>
              </a:rPr>
              <a:t> externas.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internas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cerca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del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neutro,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serán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muy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</a:t>
            </a: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magnitud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operará</a:t>
            </a:r>
            <a:r>
              <a:rPr dirty="0" u="heavy" sz="20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Como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esta</a:t>
            </a:r>
            <a:r>
              <a:rPr dirty="0" sz="2000" spc="-5">
                <a:latin typeface="Calibri"/>
                <a:cs typeface="Calibri"/>
              </a:rPr>
              <a:t> protección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opera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tanto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fallas</a:t>
            </a:r>
            <a:r>
              <a:rPr dirty="0" sz="2000" spc="-5">
                <a:latin typeface="Calibri"/>
                <a:cs typeface="Calibri"/>
              </a:rPr>
              <a:t> internas</a:t>
            </a:r>
            <a:r>
              <a:rPr dirty="0" sz="2000">
                <a:latin typeface="Calibri"/>
                <a:cs typeface="Calibri"/>
              </a:rPr>
              <a:t> como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externas,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imprescindible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coordine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tiempo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</a:t>
            </a:r>
            <a:r>
              <a:rPr dirty="0" u="heavy" sz="2000" spc="-5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tierra</a:t>
            </a:r>
            <a:r>
              <a:rPr dirty="0" u="heavy" sz="20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3712845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000" spc="-15">
                <a:latin typeface="Calibri"/>
                <a:cs typeface="Calibri"/>
              </a:rPr>
              <a:t>Este </a:t>
            </a:r>
            <a:r>
              <a:rPr dirty="0" sz="2000" spc="-10">
                <a:latin typeface="Calibri"/>
                <a:cs typeface="Calibri"/>
              </a:rPr>
              <a:t>relé </a:t>
            </a:r>
            <a:r>
              <a:rPr dirty="0" sz="2000">
                <a:latin typeface="Calibri"/>
                <a:cs typeface="Calibri"/>
              </a:rPr>
              <a:t>se </a:t>
            </a:r>
            <a:r>
              <a:rPr dirty="0" sz="2000" spc="-10">
                <a:latin typeface="Calibri"/>
                <a:cs typeface="Calibri"/>
              </a:rPr>
              <a:t>ajusta para </a:t>
            </a:r>
            <a:r>
              <a:rPr dirty="0" sz="2000">
                <a:latin typeface="Calibri"/>
                <a:cs typeface="Calibri"/>
              </a:rPr>
              <a:t>que no opere con las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corrientes</a:t>
            </a:r>
            <a:r>
              <a:rPr dirty="0" sz="2000" spc="43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4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circulen</a:t>
            </a:r>
            <a:r>
              <a:rPr dirty="0" sz="2000" spc="4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por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neutro</a:t>
            </a:r>
            <a:r>
              <a:rPr dirty="0" sz="2000">
                <a:latin typeface="Calibri"/>
                <a:cs typeface="Calibri"/>
              </a:rPr>
              <a:t> en </a:t>
            </a:r>
            <a:r>
              <a:rPr dirty="0" sz="2000" spc="-44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régimen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normal.</a:t>
            </a:r>
            <a:endParaRPr sz="2000">
              <a:latin typeface="Calibri"/>
              <a:cs typeface="Calibri"/>
            </a:endParaRPr>
          </a:p>
          <a:p>
            <a:pPr algn="just" marL="355600" marR="3731895" indent="-342900">
              <a:lnSpc>
                <a:spcPct val="12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15">
                <a:latin typeface="Calibri"/>
                <a:cs typeface="Calibri"/>
              </a:rPr>
              <a:t>Este </a:t>
            </a:r>
            <a:r>
              <a:rPr dirty="0" sz="2000" spc="-10">
                <a:latin typeface="Calibri"/>
                <a:cs typeface="Calibri"/>
              </a:rPr>
              <a:t>relé </a:t>
            </a:r>
            <a:r>
              <a:rPr dirty="0" sz="2000">
                <a:latin typeface="Calibri"/>
                <a:cs typeface="Calibri"/>
              </a:rPr>
              <a:t>es </a:t>
            </a:r>
            <a:r>
              <a:rPr dirty="0" sz="2000" spc="-5">
                <a:latin typeface="Calibri"/>
                <a:cs typeface="Calibri"/>
              </a:rPr>
              <a:t>normalmente </a:t>
            </a:r>
            <a:r>
              <a:rPr dirty="0" sz="2000">
                <a:latin typeface="Calibri"/>
                <a:cs typeface="Calibri"/>
              </a:rPr>
              <a:t>de tiempo </a:t>
            </a:r>
            <a:r>
              <a:rPr dirty="0" sz="2000" spc="-15">
                <a:latin typeface="Calibri"/>
                <a:cs typeface="Calibri"/>
              </a:rPr>
              <a:t>inverso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4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DIAL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tiempo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curva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ajusta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tal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forma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accione con 0.5s de </a:t>
            </a:r>
            <a:r>
              <a:rPr dirty="0" sz="2000" spc="-10">
                <a:latin typeface="Calibri"/>
                <a:cs typeface="Calibri"/>
              </a:rPr>
              <a:t>retraso para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permitir la </a:t>
            </a:r>
            <a:r>
              <a:rPr dirty="0" sz="2000" spc="-5">
                <a:latin typeface="Calibri"/>
                <a:cs typeface="Calibri"/>
              </a:rPr>
              <a:t>operación </a:t>
            </a:r>
            <a:r>
              <a:rPr dirty="0" sz="2000">
                <a:latin typeface="Calibri"/>
                <a:cs typeface="Calibri"/>
              </a:rPr>
              <a:t>de la </a:t>
            </a:r>
            <a:r>
              <a:rPr dirty="0" sz="2000" spc="-5">
                <a:latin typeface="Calibri"/>
                <a:cs typeface="Calibri"/>
              </a:rPr>
              <a:t>protección </a:t>
            </a:r>
            <a:r>
              <a:rPr dirty="0" sz="2000">
                <a:latin typeface="Calibri"/>
                <a:cs typeface="Calibri"/>
              </a:rPr>
              <a:t>que le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continúe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sistema.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8649" y="3169958"/>
            <a:ext cx="2947255" cy="3349155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03335" cy="6209030"/>
            <a:chOff x="120395" y="577595"/>
            <a:chExt cx="8903335" cy="6209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95982" y="4438878"/>
              <a:ext cx="2943353" cy="21524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839200" cy="6144895"/>
            </a:xfrm>
            <a:custGeom>
              <a:avLst/>
              <a:gdLst/>
              <a:ahLst/>
              <a:cxnLst/>
              <a:rect l="l" t="t" r="r" b="b"/>
              <a:pathLst>
                <a:path w="8839200" h="6144895">
                  <a:moveTo>
                    <a:pt x="0" y="0"/>
                  </a:moveTo>
                  <a:lnTo>
                    <a:pt x="8839200" y="0"/>
                  </a:lnTo>
                  <a:lnTo>
                    <a:pt x="8839200" y="6144768"/>
                  </a:lnTo>
                  <a:lnTo>
                    <a:pt x="0" y="6144768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9661" y="711"/>
            <a:ext cx="856678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Protecciones </a:t>
            </a:r>
            <a:r>
              <a:rPr dirty="0" spc="-10"/>
              <a:t>Direccionales</a:t>
            </a:r>
            <a:r>
              <a:rPr dirty="0"/>
              <a:t> de</a:t>
            </a:r>
            <a:r>
              <a:rPr dirty="0" spc="-15"/>
              <a:t> </a:t>
            </a:r>
            <a:r>
              <a:rPr dirty="0" spc="-10"/>
              <a:t>sobrecorriente </a:t>
            </a:r>
            <a:r>
              <a:rPr dirty="0"/>
              <a:t>de </a:t>
            </a:r>
            <a:r>
              <a:rPr dirty="0" spc="-10"/>
              <a:t>tierra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626160"/>
            <a:ext cx="8684260" cy="6123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762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En una </a:t>
            </a:r>
            <a:r>
              <a:rPr dirty="0" sz="2000" spc="-10">
                <a:latin typeface="Calibri"/>
                <a:cs typeface="Calibri"/>
              </a:rPr>
              <a:t>central </a:t>
            </a:r>
            <a:r>
              <a:rPr dirty="0" sz="2000">
                <a:latin typeface="Calibri"/>
                <a:cs typeface="Calibri"/>
              </a:rPr>
              <a:t>eléctrica con </a:t>
            </a:r>
            <a:r>
              <a:rPr dirty="0" sz="2000" spc="-10">
                <a:latin typeface="Calibri"/>
                <a:cs typeface="Calibri"/>
              </a:rPr>
              <a:t>varios generadores </a:t>
            </a:r>
            <a:r>
              <a:rPr dirty="0" sz="2000">
                <a:latin typeface="Calibri"/>
                <a:cs typeface="Calibri"/>
              </a:rPr>
              <a:t>conectados a la misma barra, se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puede emplear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protección</a:t>
            </a:r>
            <a:r>
              <a:rPr dirty="0" u="heavy" sz="2000" spc="-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direccional</a:t>
            </a:r>
            <a:r>
              <a:rPr dirty="0" u="heavy" sz="2000" spc="-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</a:t>
            </a:r>
            <a:r>
              <a:rPr dirty="0" u="heavy" sz="2000" spc="-4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dirty="0" u="heavy" sz="20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cero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100000"/>
              </a:lnSpc>
              <a:spcBef>
                <a:spcPts val="4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Cuando </a:t>
            </a:r>
            <a:r>
              <a:rPr dirty="0" sz="2000" spc="-10">
                <a:latin typeface="Calibri"/>
                <a:cs typeface="Calibri"/>
              </a:rPr>
              <a:t>ocurra </a:t>
            </a:r>
            <a:r>
              <a:rPr dirty="0" sz="2000">
                <a:latin typeface="Calibri"/>
                <a:cs typeface="Calibri"/>
              </a:rPr>
              <a:t>una </a:t>
            </a:r>
            <a:r>
              <a:rPr dirty="0" sz="2000" spc="-10">
                <a:latin typeface="Calibri"/>
                <a:cs typeface="Calibri"/>
              </a:rPr>
              <a:t>falla </a:t>
            </a:r>
            <a:r>
              <a:rPr dirty="0" sz="2000" spc="-5">
                <a:latin typeface="Calibri"/>
                <a:cs typeface="Calibri"/>
              </a:rPr>
              <a:t>monofásica </a:t>
            </a:r>
            <a:r>
              <a:rPr dirty="0" sz="2000">
                <a:latin typeface="Calibri"/>
                <a:cs typeface="Calibri"/>
              </a:rPr>
              <a:t>a tierra, </a:t>
            </a:r>
            <a:r>
              <a:rPr dirty="0" sz="2000" spc="-10">
                <a:latin typeface="Calibri"/>
                <a:cs typeface="Calibri"/>
              </a:rPr>
              <a:t>interna </a:t>
            </a:r>
            <a:r>
              <a:rPr dirty="0" sz="2000">
                <a:latin typeface="Calibri"/>
                <a:cs typeface="Calibri"/>
              </a:rPr>
              <a:t>en uno de los </a:t>
            </a:r>
            <a:r>
              <a:rPr dirty="0" sz="2000" spc="-10">
                <a:latin typeface="Calibri"/>
                <a:cs typeface="Calibri"/>
              </a:rPr>
              <a:t>generadores,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proveniente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demás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generadores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inyectarán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hacía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2000" spc="-5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fallado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5">
                <a:latin typeface="Calibri"/>
                <a:cs typeface="Calibri"/>
              </a:rPr>
              <a:t>dirección </a:t>
            </a:r>
            <a:r>
              <a:rPr dirty="0" sz="2000">
                <a:latin typeface="Calibri"/>
                <a:cs typeface="Calibri"/>
              </a:rPr>
              <a:t>de la </a:t>
            </a:r>
            <a:r>
              <a:rPr dirty="0" sz="2000" spc="-5">
                <a:latin typeface="Calibri"/>
                <a:cs typeface="Calibri"/>
              </a:rPr>
              <a:t>corriente </a:t>
            </a:r>
            <a:r>
              <a:rPr dirty="0" sz="2000">
                <a:latin typeface="Calibri"/>
                <a:cs typeface="Calibri"/>
              </a:rPr>
              <a:t>de secuencia </a:t>
            </a:r>
            <a:r>
              <a:rPr dirty="0" sz="2000" spc="-10">
                <a:latin typeface="Calibri"/>
                <a:cs typeface="Calibri"/>
              </a:rPr>
              <a:t>cero </a:t>
            </a:r>
            <a:r>
              <a:rPr dirty="0" sz="2000">
                <a:latin typeface="Calibri"/>
                <a:cs typeface="Calibri"/>
              </a:rPr>
              <a:t>en los terminales del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serán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entrando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generador</a:t>
            </a:r>
            <a:r>
              <a:rPr dirty="0" sz="2000">
                <a:latin typeface="Calibri"/>
                <a:cs typeface="Calibri"/>
              </a:rPr>
              <a:t> 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solo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ocurre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durante</a:t>
            </a:r>
            <a:r>
              <a:rPr dirty="0" sz="2000" spc="-5">
                <a:latin typeface="Calibri"/>
                <a:cs typeface="Calibri"/>
              </a:rPr>
              <a:t> fallas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monofásica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internas.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La principal </a:t>
            </a:r>
            <a:r>
              <a:rPr dirty="0" sz="2000" spc="-10">
                <a:latin typeface="Calibri"/>
                <a:cs typeface="Calibri"/>
              </a:rPr>
              <a:t>desventaja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-10">
                <a:latin typeface="Calibri"/>
                <a:cs typeface="Calibri"/>
              </a:rPr>
              <a:t>este </a:t>
            </a:r>
            <a:r>
              <a:rPr dirty="0" sz="2000">
                <a:latin typeface="Calibri"/>
                <a:cs typeface="Calibri"/>
              </a:rPr>
              <a:t>esquema de </a:t>
            </a:r>
            <a:r>
              <a:rPr dirty="0" sz="2000" spc="-5">
                <a:latin typeface="Calibri"/>
                <a:cs typeface="Calibri"/>
              </a:rPr>
              <a:t>protección </a:t>
            </a:r>
            <a:r>
              <a:rPr dirty="0" sz="2000">
                <a:latin typeface="Calibri"/>
                <a:cs typeface="Calibri"/>
              </a:rPr>
              <a:t>es que solo funciona si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existe</a:t>
            </a:r>
            <a:r>
              <a:rPr dirty="0" sz="2000" spc="-10">
                <a:latin typeface="Calibri"/>
                <a:cs typeface="Calibri"/>
              </a:rPr>
              <a:t> otro</a:t>
            </a:r>
            <a:r>
              <a:rPr dirty="0" sz="2000" spc="-5">
                <a:latin typeface="Calibri"/>
                <a:cs typeface="Calibri"/>
              </a:rPr>
              <a:t> generador</a:t>
            </a:r>
            <a:r>
              <a:rPr dirty="0" sz="2000">
                <a:latin typeface="Calibri"/>
                <a:cs typeface="Calibri"/>
              </a:rPr>
              <a:t> 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paralelo</a:t>
            </a:r>
            <a:r>
              <a:rPr dirty="0" sz="2000">
                <a:latin typeface="Calibri"/>
                <a:cs typeface="Calibri"/>
              </a:rPr>
              <a:t> con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está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protegiendo</a:t>
            </a:r>
            <a:r>
              <a:rPr dirty="0" sz="2000">
                <a:latin typeface="Calibri"/>
                <a:cs typeface="Calibri"/>
              </a:rPr>
              <a:t> 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transformador esté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conectado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10">
                <a:latin typeface="Calibri"/>
                <a:cs typeface="Calibri"/>
              </a:rPr>
              <a:t> estrella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aterrizada.</a:t>
            </a:r>
            <a:endParaRPr sz="2000">
              <a:latin typeface="Calibri"/>
              <a:cs typeface="Calibri"/>
            </a:endParaRPr>
          </a:p>
          <a:p>
            <a:pPr algn="just" marL="355600" marR="3272154" indent="-342900">
              <a:lnSpc>
                <a:spcPct val="12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Si no </a:t>
            </a:r>
            <a:r>
              <a:rPr dirty="0" sz="2000" spc="-15">
                <a:latin typeface="Calibri"/>
                <a:cs typeface="Calibri"/>
              </a:rPr>
              <a:t>existe </a:t>
            </a:r>
            <a:r>
              <a:rPr dirty="0" sz="2000" spc="-10">
                <a:latin typeface="Calibri"/>
                <a:cs typeface="Calibri"/>
              </a:rPr>
              <a:t>otro </a:t>
            </a:r>
            <a:r>
              <a:rPr dirty="0" sz="2000" spc="-5">
                <a:latin typeface="Calibri"/>
                <a:cs typeface="Calibri"/>
              </a:rPr>
              <a:t>generador </a:t>
            </a:r>
            <a:r>
              <a:rPr dirty="0" sz="2000">
                <a:latin typeface="Calibri"/>
                <a:cs typeface="Calibri"/>
              </a:rPr>
              <a:t>activado en la </a:t>
            </a:r>
            <a:r>
              <a:rPr dirty="0" sz="2000" spc="-10">
                <a:latin typeface="Calibri"/>
                <a:cs typeface="Calibri"/>
              </a:rPr>
              <a:t>central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transformador </a:t>
            </a:r>
            <a:r>
              <a:rPr dirty="0" sz="2000">
                <a:latin typeface="Calibri"/>
                <a:cs typeface="Calibri"/>
              </a:rPr>
              <a:t>es delta ,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 </a:t>
            </a:r>
            <a:r>
              <a:rPr dirty="0" sz="2000" spc="-10">
                <a:latin typeface="Calibri"/>
                <a:cs typeface="Calibri"/>
              </a:rPr>
              <a:t>habrá </a:t>
            </a:r>
            <a:r>
              <a:rPr dirty="0" sz="2000" spc="-5">
                <a:latin typeface="Calibri"/>
                <a:cs typeface="Calibri"/>
              </a:rPr>
              <a:t>corriente </a:t>
            </a:r>
            <a:r>
              <a:rPr dirty="0" sz="2000" spc="-4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entrando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generador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fallos </a:t>
            </a:r>
            <a:r>
              <a:rPr dirty="0" sz="2000" spc="-5">
                <a:latin typeface="Calibri"/>
                <a:cs typeface="Calibri"/>
              </a:rPr>
              <a:t>monofásicos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internos.</a:t>
            </a:r>
            <a:endParaRPr sz="2000">
              <a:latin typeface="Calibri"/>
              <a:cs typeface="Calibri"/>
            </a:endParaRPr>
          </a:p>
          <a:p>
            <a:pPr algn="just" marL="355600" marR="3136265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Estas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protecciones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pueden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activadas para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hacer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disparos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instantáneos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, dado que no tiene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coordinar</a:t>
            </a:r>
            <a:r>
              <a:rPr dirty="0" u="heavy" sz="2000" spc="-6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dirty="0" u="heavy" sz="2000" spc="-3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otras</a:t>
            </a:r>
            <a:r>
              <a:rPr dirty="0" u="heavy" sz="2000" spc="-3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2248" y="711"/>
            <a:ext cx="508762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Direccionales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Secuencia</a:t>
            </a:r>
            <a:r>
              <a:rPr dirty="0" spc="-65"/>
              <a:t> </a:t>
            </a:r>
            <a:r>
              <a:rPr dirty="0"/>
              <a:t>Cero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6160"/>
            <a:ext cx="8682355" cy="170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relé se </a:t>
            </a:r>
            <a:r>
              <a:rPr dirty="0" sz="2200" spc="-15">
                <a:latin typeface="Calibri"/>
                <a:cs typeface="Calibri"/>
              </a:rPr>
              <a:t>conecta </a:t>
            </a:r>
            <a:r>
              <a:rPr dirty="0" sz="2200" spc="-5">
                <a:latin typeface="Calibri"/>
                <a:cs typeface="Calibri"/>
              </a:rPr>
              <a:t>a las </a:t>
            </a:r>
            <a:r>
              <a:rPr dirty="0" sz="2200" spc="-10">
                <a:latin typeface="Calibri"/>
                <a:cs typeface="Calibri"/>
              </a:rPr>
              <a:t>corrientes </a:t>
            </a:r>
            <a:r>
              <a:rPr dirty="0" sz="2200" spc="-5">
                <a:latin typeface="Calibri"/>
                <a:cs typeface="Calibri"/>
              </a:rPr>
              <a:t>de secuencia </a:t>
            </a:r>
            <a:r>
              <a:rPr dirty="0" sz="2200" spc="-15">
                <a:latin typeface="Calibri"/>
                <a:cs typeface="Calibri"/>
              </a:rPr>
              <a:t>cero </a:t>
            </a:r>
            <a:r>
              <a:rPr dirty="0" sz="2200" spc="-5">
                <a:latin typeface="Calibri"/>
                <a:cs typeface="Calibri"/>
              </a:rPr>
              <a:t>y la tensión 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secuencia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cero.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</a:t>
            </a:r>
            <a:r>
              <a:rPr dirty="0" sz="2200" spc="-5">
                <a:latin typeface="Calibri"/>
                <a:cs typeface="Calibri"/>
              </a:rPr>
              <a:t>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obtiene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conectando</a:t>
            </a:r>
            <a:r>
              <a:rPr dirty="0" sz="2200" spc="-5">
                <a:latin typeface="Calibri"/>
                <a:cs typeface="Calibri"/>
              </a:rPr>
              <a:t> los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TC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terminales del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 spc="-10">
                <a:latin typeface="Calibri"/>
                <a:cs typeface="Calibri"/>
              </a:rPr>
              <a:t>paralelo. </a:t>
            </a:r>
            <a:r>
              <a:rPr dirty="0" sz="2200" spc="-5">
                <a:latin typeface="Calibri"/>
                <a:cs typeface="Calibri"/>
              </a:rPr>
              <a:t>La tensión de secuencia </a:t>
            </a:r>
            <a:r>
              <a:rPr dirty="0" sz="2200" spc="-15">
                <a:latin typeface="Calibri"/>
                <a:cs typeface="Calibri"/>
              </a:rPr>
              <a:t>cero </a:t>
            </a: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obtiene al </a:t>
            </a:r>
            <a:r>
              <a:rPr dirty="0" sz="2200" spc="-10">
                <a:latin typeface="Calibri"/>
                <a:cs typeface="Calibri"/>
              </a:rPr>
              <a:t>conectar </a:t>
            </a:r>
            <a:r>
              <a:rPr dirty="0" sz="2200" spc="-5">
                <a:latin typeface="Calibri"/>
                <a:cs typeface="Calibri"/>
              </a:rPr>
              <a:t>el </a:t>
            </a:r>
            <a:r>
              <a:rPr dirty="0" sz="2200" spc="-15">
                <a:latin typeface="Calibri"/>
                <a:cs typeface="Calibri"/>
              </a:rPr>
              <a:t>transformador </a:t>
            </a:r>
            <a:r>
              <a:rPr dirty="0" sz="2200" spc="-5">
                <a:latin typeface="Calibri"/>
                <a:cs typeface="Calibri"/>
              </a:rPr>
              <a:t>de potencial en la </a:t>
            </a:r>
            <a:r>
              <a:rPr dirty="0" sz="2200" spc="-15">
                <a:latin typeface="Calibri"/>
                <a:cs typeface="Calibri"/>
              </a:rPr>
              <a:t>conexión </a:t>
            </a:r>
            <a:r>
              <a:rPr dirty="0" sz="2200" spc="-10">
                <a:latin typeface="Calibri"/>
                <a:cs typeface="Calibri"/>
              </a:rPr>
              <a:t>estrella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aterrada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primario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delta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rota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secundario.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9119" y="2470469"/>
            <a:ext cx="5755990" cy="3992681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958596"/>
            <a:ext cx="8827135" cy="5779135"/>
            <a:chOff x="120395" y="958596"/>
            <a:chExt cx="8827135" cy="5779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3382" y="4464170"/>
              <a:ext cx="4400048" cy="21856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990600"/>
              <a:ext cx="8763000" cy="5715000"/>
            </a:xfrm>
            <a:custGeom>
              <a:avLst/>
              <a:gdLst/>
              <a:ahLst/>
              <a:cxnLst/>
              <a:rect l="l" t="t" r="r" b="b"/>
              <a:pathLst>
                <a:path w="8763000" h="5715000">
                  <a:moveTo>
                    <a:pt x="0" y="0"/>
                  </a:moveTo>
                  <a:lnTo>
                    <a:pt x="8763000" y="0"/>
                  </a:lnTo>
                  <a:lnTo>
                    <a:pt x="8763000" y="5715000"/>
                  </a:lnTo>
                  <a:lnTo>
                    <a:pt x="0" y="5715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3432175" marR="5080" indent="-338709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Fallas</a:t>
            </a:r>
            <a:r>
              <a:rPr dirty="0"/>
              <a:t> </a:t>
            </a:r>
            <a:r>
              <a:rPr dirty="0" spc="-10"/>
              <a:t>monofásicas</a:t>
            </a:r>
            <a:r>
              <a:rPr dirty="0"/>
              <a:t> a</a:t>
            </a:r>
            <a:r>
              <a:rPr dirty="0" spc="5"/>
              <a:t> </a:t>
            </a:r>
            <a:r>
              <a:rPr dirty="0" spc="-15"/>
              <a:t>tierra</a:t>
            </a:r>
            <a:r>
              <a:rPr dirty="0"/>
              <a:t> en</a:t>
            </a:r>
            <a:r>
              <a:rPr dirty="0" spc="5"/>
              <a:t> </a:t>
            </a:r>
            <a:r>
              <a:rPr dirty="0" spc="-10"/>
              <a:t>sistemas</a:t>
            </a:r>
            <a:r>
              <a:rPr dirty="0"/>
              <a:t> </a:t>
            </a:r>
            <a:r>
              <a:rPr dirty="0" spc="-20"/>
              <a:t>con</a:t>
            </a:r>
            <a:r>
              <a:rPr dirty="0" spc="5"/>
              <a:t> </a:t>
            </a:r>
            <a:r>
              <a:rPr dirty="0" spc="-10"/>
              <a:t>neutros </a:t>
            </a:r>
            <a:r>
              <a:rPr dirty="0" u="none" spc="-665"/>
              <a:t> </a:t>
            </a:r>
            <a:r>
              <a:rPr dirty="0"/>
              <a:t>aislados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1004061"/>
            <a:ext cx="8607425" cy="5436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698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Es normal que los </a:t>
            </a:r>
            <a:r>
              <a:rPr dirty="0" sz="2500" spc="-10">
                <a:latin typeface="Calibri"/>
                <a:cs typeface="Calibri"/>
              </a:rPr>
              <a:t>generadores </a:t>
            </a:r>
            <a:r>
              <a:rPr dirty="0" sz="2500" spc="-5">
                <a:latin typeface="Calibri"/>
                <a:cs typeface="Calibri"/>
              </a:rPr>
              <a:t>eléctricos de </a:t>
            </a:r>
            <a:r>
              <a:rPr dirty="0" sz="2500" spc="-15">
                <a:latin typeface="Calibri"/>
                <a:cs typeface="Calibri"/>
              </a:rPr>
              <a:t>gran </a:t>
            </a:r>
            <a:r>
              <a:rPr dirty="0" sz="2500" spc="-5">
                <a:latin typeface="Calibri"/>
                <a:cs typeface="Calibri"/>
              </a:rPr>
              <a:t>potencia se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instalen </a:t>
            </a:r>
            <a:r>
              <a:rPr dirty="0" sz="2500" spc="-5">
                <a:latin typeface="Calibri"/>
                <a:cs typeface="Calibri"/>
              </a:rPr>
              <a:t>con neutros </a:t>
            </a:r>
            <a:r>
              <a:rPr dirty="0" sz="2500" spc="-10">
                <a:latin typeface="Calibri"/>
                <a:cs typeface="Calibri"/>
              </a:rPr>
              <a:t>aterrizados </a:t>
            </a:r>
            <a:r>
              <a:rPr dirty="0" sz="2500" spc="-5">
                <a:latin typeface="Calibri"/>
                <a:cs typeface="Calibri"/>
              </a:rPr>
              <a:t>mediante un </a:t>
            </a:r>
            <a:r>
              <a:rPr dirty="0" sz="2500" spc="-15">
                <a:latin typeface="Calibri"/>
                <a:cs typeface="Calibri"/>
              </a:rPr>
              <a:t>transformador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distribución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baja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Estos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transformadores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baja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tienen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elevada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impedancia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 por </a:t>
            </a:r>
            <a:r>
              <a:rPr dirty="0" sz="2500" spc="-25">
                <a:latin typeface="Calibri"/>
                <a:cs typeface="Calibri"/>
              </a:rPr>
              <a:t>tanto,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 spc="-10">
                <a:latin typeface="Calibri"/>
                <a:cs typeface="Calibri"/>
              </a:rPr>
              <a:t>corrientes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fallas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 tierra serían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muy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bajo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0">
                <a:latin typeface="Calibri"/>
                <a:cs typeface="Calibri"/>
              </a:rPr>
              <a:t>valor.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Estas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corrientes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alcanzar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valores</a:t>
            </a:r>
            <a:r>
              <a:rPr dirty="0" sz="2500" spc="-5">
                <a:latin typeface="Calibri"/>
                <a:cs typeface="Calibri"/>
              </a:rPr>
              <a:t>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hasta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30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menos,</a:t>
            </a:r>
            <a:r>
              <a:rPr dirty="0" sz="2500" spc="47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pero</a:t>
            </a:r>
            <a:r>
              <a:rPr dirty="0" sz="2500" spc="459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484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problema</a:t>
            </a:r>
            <a:r>
              <a:rPr dirty="0" sz="2500" spc="47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mayor</a:t>
            </a:r>
            <a:r>
              <a:rPr dirty="0" sz="2500" spc="459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crean</a:t>
            </a:r>
            <a:r>
              <a:rPr dirty="0" sz="2500" spc="4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sobretensiones.</a:t>
            </a:r>
            <a:endParaRPr sz="25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  <a:tabLst>
                <a:tab pos="3321685" algn="l"/>
                <a:tab pos="3957320" algn="l"/>
              </a:tabLst>
            </a:pPr>
            <a:r>
              <a:rPr dirty="0" sz="2500" spc="-15">
                <a:latin typeface="Calibri"/>
                <a:cs typeface="Calibri"/>
              </a:rPr>
              <a:t>Estas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sobrecorrientes	</a:t>
            </a:r>
            <a:r>
              <a:rPr dirty="0" sz="2500" spc="-5">
                <a:latin typeface="Calibri"/>
                <a:cs typeface="Calibri"/>
              </a:rPr>
              <a:t>que	pueden</a:t>
            </a:r>
            <a:endParaRPr sz="2500">
              <a:latin typeface="Calibri"/>
              <a:cs typeface="Calibri"/>
            </a:endParaRPr>
          </a:p>
          <a:p>
            <a:pPr marL="355600" marR="4380865">
              <a:lnSpc>
                <a:spcPct val="120000"/>
              </a:lnSpc>
              <a:tabLst>
                <a:tab pos="1364615" algn="l"/>
                <a:tab pos="1803400" algn="l"/>
                <a:tab pos="3771265" algn="l"/>
              </a:tabLst>
            </a:pPr>
            <a:r>
              <a:rPr dirty="0" sz="2500" spc="-5">
                <a:latin typeface="Calibri"/>
                <a:cs typeface="Calibri"/>
              </a:rPr>
              <a:t>pasar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desapercibidas,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pueden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deteriorar	</a:t>
            </a:r>
            <a:r>
              <a:rPr dirty="0" sz="2500" spc="-5">
                <a:latin typeface="Calibri"/>
                <a:cs typeface="Calibri"/>
              </a:rPr>
              <a:t>los </a:t>
            </a:r>
            <a:r>
              <a:rPr dirty="0" sz="2500" spc="-10">
                <a:latin typeface="Calibri"/>
                <a:cs typeface="Calibri"/>
              </a:rPr>
              <a:t>devanados	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núcleo	por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sobre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temperaturas.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045" y="0"/>
            <a:ext cx="852487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67990" marR="5080" indent="-295592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Detección</a:t>
            </a:r>
            <a:r>
              <a:rPr dirty="0"/>
              <a:t> de las </a:t>
            </a:r>
            <a:r>
              <a:rPr dirty="0" spc="-15"/>
              <a:t>fallas</a:t>
            </a:r>
            <a:r>
              <a:rPr dirty="0"/>
              <a:t> a </a:t>
            </a:r>
            <a:r>
              <a:rPr dirty="0" spc="-15"/>
              <a:t>tierra</a:t>
            </a:r>
            <a:r>
              <a:rPr dirty="0"/>
              <a:t> en </a:t>
            </a:r>
            <a:r>
              <a:rPr dirty="0" spc="-15"/>
              <a:t>generadores</a:t>
            </a:r>
            <a:r>
              <a:rPr dirty="0"/>
              <a:t> con sus </a:t>
            </a:r>
            <a:r>
              <a:rPr dirty="0" u="none" spc="-665"/>
              <a:t> </a:t>
            </a:r>
            <a:r>
              <a:rPr dirty="0" spc="-5"/>
              <a:t>neutros</a:t>
            </a:r>
            <a:r>
              <a:rPr dirty="0" spc="-50"/>
              <a:t> </a:t>
            </a:r>
            <a:r>
              <a:rPr dirty="0"/>
              <a:t>aislados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899785"/>
          </a:xfrm>
          <a:custGeom>
            <a:avLst/>
            <a:gdLst/>
            <a:ahLst/>
            <a:cxnLst/>
            <a:rect l="l" t="t" r="r" b="b"/>
            <a:pathLst>
              <a:path w="8839200" h="5899784">
                <a:moveTo>
                  <a:pt x="0" y="0"/>
                </a:moveTo>
                <a:lnTo>
                  <a:pt x="8839200" y="0"/>
                </a:lnTo>
                <a:lnTo>
                  <a:pt x="8839200" y="5899404"/>
                </a:lnTo>
                <a:lnTo>
                  <a:pt x="0" y="5899404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59332"/>
            <a:ext cx="8684895" cy="581787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30">
                <a:latin typeface="Calibri"/>
                <a:cs typeface="Calibri"/>
              </a:rPr>
              <a:t>Para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-5">
                <a:latin typeface="Calibri"/>
                <a:cs typeface="Calibri"/>
              </a:rPr>
              <a:t> 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fallas</a:t>
            </a:r>
            <a:r>
              <a:rPr dirty="0" sz="2500" spc="-10">
                <a:latin typeface="Calibri"/>
                <a:cs typeface="Calibri"/>
              </a:rPr>
              <a:t> monofásicas</a:t>
            </a:r>
            <a:r>
              <a:rPr dirty="0" sz="2500" spc="-5">
                <a:latin typeface="Calibri"/>
                <a:cs typeface="Calibri"/>
              </a:rPr>
              <a:t> 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tierra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sistemas</a:t>
            </a:r>
            <a:r>
              <a:rPr dirty="0" sz="2500" spc="-5">
                <a:latin typeface="Calibri"/>
                <a:cs typeface="Calibri"/>
              </a:rPr>
              <a:t> con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neutros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aislados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emplean</a:t>
            </a:r>
            <a:r>
              <a:rPr dirty="0" u="heavy" sz="25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5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tensiones</a:t>
            </a:r>
            <a:r>
              <a:rPr dirty="0" u="heavy" sz="25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5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cero</a:t>
            </a:r>
            <a:r>
              <a:rPr dirty="0" sz="2500" spc="-10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90">
                <a:latin typeface="Calibri"/>
                <a:cs typeface="Calibri"/>
              </a:rPr>
              <a:t>Ya </a:t>
            </a:r>
            <a:r>
              <a:rPr dirty="0" sz="2500" spc="-5">
                <a:latin typeface="Calibri"/>
                <a:cs typeface="Calibri"/>
              </a:rPr>
              <a:t>se conoce que cuando ocurre una </a:t>
            </a:r>
            <a:r>
              <a:rPr dirty="0" sz="2500" spc="-15">
                <a:latin typeface="Calibri"/>
                <a:cs typeface="Calibri"/>
              </a:rPr>
              <a:t>falla </a:t>
            </a:r>
            <a:r>
              <a:rPr dirty="0" sz="2500" spc="-10">
                <a:latin typeface="Calibri"/>
                <a:cs typeface="Calibri"/>
              </a:rPr>
              <a:t>monofásica </a:t>
            </a:r>
            <a:r>
              <a:rPr dirty="0" sz="2500" spc="-5">
                <a:latin typeface="Calibri"/>
                <a:cs typeface="Calibri"/>
              </a:rPr>
              <a:t>a tierra 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esquemas con neutros aislados,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tensiones en las fases no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falladas crecen a valores de línea</a:t>
            </a:r>
            <a:r>
              <a:rPr dirty="0" sz="2500" spc="-5" b="1" i="1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 algo similar le pasa a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de secuencia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cero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la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secuencia 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cero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terceros</a:t>
            </a:r>
            <a:r>
              <a:rPr dirty="0" u="heavy" sz="25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armónicos</a:t>
            </a:r>
            <a:r>
              <a:rPr dirty="0" sz="2500" spc="-5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0">
                <a:latin typeface="Calibri"/>
                <a:cs typeface="Calibri"/>
              </a:rPr>
              <a:t>Existen </a:t>
            </a:r>
            <a:r>
              <a:rPr dirty="0" sz="2500" spc="-5">
                <a:latin typeface="Calibri"/>
                <a:cs typeface="Calibri"/>
              </a:rPr>
              <a:t>tres métodos </a:t>
            </a:r>
            <a:r>
              <a:rPr dirty="0" sz="2500" spc="-10">
                <a:latin typeface="Calibri"/>
                <a:cs typeface="Calibri"/>
              </a:rPr>
              <a:t>fundamentales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10">
                <a:latin typeface="Calibri"/>
                <a:cs typeface="Calibri"/>
              </a:rPr>
              <a:t>detectar </a:t>
            </a:r>
            <a:r>
              <a:rPr dirty="0" sz="2500" spc="-5">
                <a:latin typeface="Calibri"/>
                <a:cs typeface="Calibri"/>
              </a:rPr>
              <a:t>una </a:t>
            </a:r>
            <a:r>
              <a:rPr dirty="0" sz="2500" spc="-15">
                <a:latin typeface="Calibri"/>
                <a:cs typeface="Calibri"/>
              </a:rPr>
              <a:t>falla </a:t>
            </a:r>
            <a:r>
              <a:rPr dirty="0" sz="2500" spc="-5">
                <a:latin typeface="Calibri"/>
                <a:cs typeface="Calibri"/>
              </a:rPr>
              <a:t>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tierra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estos </a:t>
            </a:r>
            <a:r>
              <a:rPr dirty="0" sz="2500" spc="-5">
                <a:latin typeface="Calibri"/>
                <a:cs typeface="Calibri"/>
              </a:rPr>
              <a:t>tipos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esquemas:</a:t>
            </a:r>
            <a:endParaRPr sz="25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20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spc="-5" b="1">
                <a:latin typeface="Calibri"/>
                <a:cs typeface="Calibri"/>
              </a:rPr>
              <a:t>Sobretensión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frecuencia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fundamental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en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el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neutro</a:t>
            </a:r>
            <a:endParaRPr sz="20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5"/>
              </a:spcBef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b="1">
                <a:latin typeface="Calibri"/>
                <a:cs typeface="Calibri"/>
              </a:rPr>
              <a:t>Baja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tensión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del</a:t>
            </a:r>
            <a:r>
              <a:rPr dirty="0" sz="2000" spc="-10" b="1">
                <a:latin typeface="Calibri"/>
                <a:cs typeface="Calibri"/>
              </a:rPr>
              <a:t> tercer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armónico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en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el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neutro</a:t>
            </a:r>
            <a:endParaRPr sz="20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spc="-5" b="1">
                <a:latin typeface="Calibri"/>
                <a:cs typeface="Calibri"/>
              </a:rPr>
              <a:t>Sobretensión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residual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tercer</a:t>
            </a:r>
            <a:r>
              <a:rPr dirty="0" sz="2000" b="1">
                <a:latin typeface="Calibri"/>
                <a:cs typeface="Calibri"/>
              </a:rPr>
              <a:t> armónico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en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el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terminal</a:t>
            </a:r>
            <a:endParaRPr sz="20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spc="-5" b="1">
                <a:latin typeface="Calibri"/>
                <a:cs typeface="Calibri"/>
              </a:rPr>
              <a:t>Comparación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los</a:t>
            </a:r>
            <a:r>
              <a:rPr dirty="0" sz="2000" spc="-10" b="1">
                <a:latin typeface="Calibri"/>
                <a:cs typeface="Calibri"/>
              </a:rPr>
              <a:t> terceros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armónicos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en el neutro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y el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terminal.</a:t>
            </a:r>
            <a:endParaRPr sz="2000">
              <a:latin typeface="Calibri"/>
              <a:cs typeface="Calibri"/>
            </a:endParaRPr>
          </a:p>
          <a:p>
            <a:pPr lvl="1" marL="756285" indent="-287020">
              <a:lnSpc>
                <a:spcPts val="2390"/>
              </a:lnSpc>
              <a:buFont typeface="Arial MT"/>
              <a:buChar char="–"/>
              <a:tabLst>
                <a:tab pos="756285" algn="l"/>
                <a:tab pos="756920" algn="l"/>
              </a:tabLst>
            </a:pPr>
            <a:r>
              <a:rPr dirty="0" sz="2000" spc="-5" b="1">
                <a:latin typeface="Calibri"/>
                <a:cs typeface="Calibri"/>
              </a:rPr>
              <a:t>Inyección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tensión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sub-frecuencia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&lt; 60 Hz</a:t>
            </a:r>
            <a:r>
              <a:rPr dirty="0" sz="2000" spc="440" b="1">
                <a:latin typeface="Calibri"/>
                <a:cs typeface="Calibri"/>
              </a:rPr>
              <a:t> </a:t>
            </a:r>
            <a:r>
              <a:rPr dirty="0" sz="2000" spc="-15" b="1">
                <a:latin typeface="Calibri"/>
                <a:cs typeface="Calibri"/>
              </a:rPr>
              <a:t>para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detectar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fallas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tierra</a:t>
            </a:r>
            <a:endParaRPr sz="20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80000"/>
              </a:lnSpc>
              <a:spcBef>
                <a:spcPts val="59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Estas </a:t>
            </a:r>
            <a:r>
              <a:rPr dirty="0" sz="2500" spc="-5">
                <a:latin typeface="Calibri"/>
                <a:cs typeface="Calibri"/>
              </a:rPr>
              <a:t>técnicas emplean </a:t>
            </a:r>
            <a:r>
              <a:rPr dirty="0" sz="2500" spc="-15">
                <a:latin typeface="Calibri"/>
                <a:cs typeface="Calibri"/>
              </a:rPr>
              <a:t>tanto </a:t>
            </a:r>
            <a:r>
              <a:rPr dirty="0" sz="2500" spc="-5">
                <a:latin typeface="Calibri"/>
                <a:cs typeface="Calibri"/>
              </a:rPr>
              <a:t>relés de sobre tensión </a:t>
            </a:r>
            <a:r>
              <a:rPr dirty="0" sz="2500" spc="-10">
                <a:latin typeface="Calibri"/>
                <a:cs typeface="Calibri"/>
              </a:rPr>
              <a:t>59N </a:t>
            </a:r>
            <a:r>
              <a:rPr dirty="0" sz="2500" spc="-5">
                <a:latin typeface="Calibri"/>
                <a:cs typeface="Calibri"/>
              </a:rPr>
              <a:t>como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baja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27N,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tanto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frecuencia</a:t>
            </a:r>
            <a:r>
              <a:rPr dirty="0" sz="2500" spc="-5">
                <a:latin typeface="Calibri"/>
                <a:cs typeface="Calibri"/>
              </a:rPr>
              <a:t> fundamental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60Hz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terceros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armónicos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180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Hz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conectados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transformadores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potenciales.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9121" y="711"/>
            <a:ext cx="636841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10"/>
              <a:t> Sobretensión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/>
              <a:t>el</a:t>
            </a:r>
            <a:r>
              <a:rPr dirty="0" spc="-10"/>
              <a:t> neutro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3112"/>
            <a:ext cx="8684260" cy="57759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300">
                <a:latin typeface="Calibri"/>
                <a:cs typeface="Calibri"/>
              </a:rPr>
              <a:t>Un </a:t>
            </a:r>
            <a:r>
              <a:rPr dirty="0" sz="2300" spc="-10">
                <a:latin typeface="Calibri"/>
                <a:cs typeface="Calibri"/>
              </a:rPr>
              <a:t>relé </a:t>
            </a:r>
            <a:r>
              <a:rPr dirty="0" sz="2300">
                <a:latin typeface="Calibri"/>
                <a:cs typeface="Calibri"/>
              </a:rPr>
              <a:t>de sobre tensión </a:t>
            </a:r>
            <a:r>
              <a:rPr dirty="0" sz="2300" spc="-5">
                <a:latin typeface="Calibri"/>
                <a:cs typeface="Calibri"/>
              </a:rPr>
              <a:t>conectado </a:t>
            </a:r>
            <a:r>
              <a:rPr dirty="0" sz="2300">
                <a:latin typeface="Calibri"/>
                <a:cs typeface="Calibri"/>
              </a:rPr>
              <a:t>al secundario del </a:t>
            </a:r>
            <a:r>
              <a:rPr dirty="0" sz="2300" spc="-10">
                <a:latin typeface="Calibri"/>
                <a:cs typeface="Calibri"/>
              </a:rPr>
              <a:t>transformador 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 potencial </a:t>
            </a:r>
            <a:r>
              <a:rPr dirty="0" sz="2300" spc="-5">
                <a:latin typeface="Calibri"/>
                <a:cs typeface="Calibri"/>
              </a:rPr>
              <a:t>detecta </a:t>
            </a:r>
            <a:r>
              <a:rPr dirty="0" sz="2300">
                <a:latin typeface="Calibri"/>
                <a:cs typeface="Calibri"/>
              </a:rPr>
              <a:t>la </a:t>
            </a:r>
            <a:r>
              <a:rPr dirty="0" sz="2300" spc="-5">
                <a:latin typeface="Calibri"/>
                <a:cs typeface="Calibri"/>
              </a:rPr>
              <a:t>sobretensión </a:t>
            </a:r>
            <a:r>
              <a:rPr dirty="0" sz="2300">
                <a:latin typeface="Calibri"/>
                <a:cs typeface="Calibri"/>
              </a:rPr>
              <a:t>que se origine por la ocurrencia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una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falla</a:t>
            </a:r>
            <a:r>
              <a:rPr dirty="0" sz="2300" spc="-2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monofásica</a:t>
            </a:r>
            <a:r>
              <a:rPr dirty="0" sz="2300" spc="-2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a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tierra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en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el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 spc="-30">
                <a:latin typeface="Calibri"/>
                <a:cs typeface="Calibri"/>
              </a:rPr>
              <a:t>generador.</a:t>
            </a:r>
            <a:endParaRPr sz="23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300" spc="-25">
                <a:latin typeface="Calibri"/>
                <a:cs typeface="Calibri"/>
              </a:rPr>
              <a:t>También </a:t>
            </a:r>
            <a:r>
              <a:rPr dirty="0" sz="2300" spc="-15">
                <a:latin typeface="Calibri"/>
                <a:cs typeface="Calibri"/>
              </a:rPr>
              <a:t>detectará </a:t>
            </a:r>
            <a:r>
              <a:rPr dirty="0" sz="2300">
                <a:latin typeface="Calibri"/>
                <a:cs typeface="Calibri"/>
              </a:rPr>
              <a:t>una </a:t>
            </a:r>
            <a:r>
              <a:rPr dirty="0" sz="2300" spc="-10">
                <a:latin typeface="Calibri"/>
                <a:cs typeface="Calibri"/>
              </a:rPr>
              <a:t>falla </a:t>
            </a:r>
            <a:r>
              <a:rPr dirty="0" sz="2300">
                <a:latin typeface="Calibri"/>
                <a:cs typeface="Calibri"/>
              </a:rPr>
              <a:t>que se origine más allá de los terminales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del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25">
                <a:latin typeface="Calibri"/>
                <a:cs typeface="Calibri"/>
              </a:rPr>
              <a:t>generador,</a:t>
            </a:r>
            <a:r>
              <a:rPr dirty="0" sz="2300" spc="-2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por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lo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cuál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muchas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veces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hay</a:t>
            </a:r>
            <a:r>
              <a:rPr dirty="0" sz="2300" spc="-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que</a:t>
            </a:r>
            <a:r>
              <a:rPr dirty="0" sz="2300" spc="52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coordinarlo</a:t>
            </a:r>
            <a:r>
              <a:rPr dirty="0" sz="2300" spc="49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con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otras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protecciones.</a:t>
            </a:r>
            <a:endParaRPr sz="23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5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detectará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monofásicas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cercanas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al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</a:t>
            </a:r>
            <a:r>
              <a:rPr dirty="0" u="heavy" sz="2300" spc="5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sz="2300" spc="5" b="1">
                <a:latin typeface="Calibri"/>
                <a:cs typeface="Calibri"/>
              </a:rPr>
              <a:t> </a:t>
            </a:r>
            <a:r>
              <a:rPr dirty="0" u="heavy" sz="23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generador,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 lo que se </a:t>
            </a:r>
            <a:r>
              <a:rPr dirty="0" u="heavy" sz="23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considera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 solo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protege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 95 % del </a:t>
            </a:r>
            <a:r>
              <a:rPr dirty="0" sz="2300" spc="5" b="1"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devanado.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El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5%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fallas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más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cercanas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al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23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son </a:t>
            </a:r>
            <a:r>
              <a:rPr dirty="0" sz="2300" spc="5" b="1">
                <a:latin typeface="Calibri"/>
                <a:cs typeface="Calibri"/>
              </a:rPr>
              <a:t>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detectadas</a:t>
            </a:r>
            <a:r>
              <a:rPr dirty="0" u="heavy" sz="23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3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 </a:t>
            </a:r>
            <a:r>
              <a:rPr dirty="0" u="heavy" sz="23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relé.</a:t>
            </a:r>
            <a:endParaRPr sz="2300">
              <a:latin typeface="Calibri"/>
              <a:cs typeface="Calibri"/>
            </a:endParaRPr>
          </a:p>
          <a:p>
            <a:pPr algn="just" marL="355600" marR="4363720" indent="-342900">
              <a:lnSpc>
                <a:spcPct val="12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300" spc="-15">
                <a:latin typeface="Calibri"/>
                <a:cs typeface="Calibri"/>
              </a:rPr>
              <a:t>Esta</a:t>
            </a:r>
            <a:r>
              <a:rPr dirty="0" sz="2300" spc="-10">
                <a:latin typeface="Calibri"/>
                <a:cs typeface="Calibri"/>
              </a:rPr>
              <a:t> resistencia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se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instala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para </a:t>
            </a:r>
            <a:r>
              <a:rPr dirty="0" sz="2300" spc="-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evitar la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resonancia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producto </a:t>
            </a:r>
            <a:r>
              <a:rPr dirty="0" sz="2300">
                <a:latin typeface="Calibri"/>
                <a:cs typeface="Calibri"/>
              </a:rPr>
              <a:t>a 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las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reactancias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capacitivas</a:t>
            </a:r>
            <a:r>
              <a:rPr dirty="0" sz="2300" spc="51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fase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a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tierra </a:t>
            </a:r>
            <a:r>
              <a:rPr dirty="0" sz="2300">
                <a:latin typeface="Calibri"/>
                <a:cs typeface="Calibri"/>
              </a:rPr>
              <a:t>en el </a:t>
            </a:r>
            <a:r>
              <a:rPr dirty="0" sz="2300" spc="-10">
                <a:latin typeface="Calibri"/>
                <a:cs typeface="Calibri"/>
              </a:rPr>
              <a:t>generador </a:t>
            </a:r>
            <a:r>
              <a:rPr dirty="0" sz="2300">
                <a:latin typeface="Calibri"/>
                <a:cs typeface="Calibri"/>
              </a:rPr>
              <a:t>y el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transformador </a:t>
            </a:r>
            <a:r>
              <a:rPr dirty="0" sz="2300">
                <a:latin typeface="Calibri"/>
                <a:cs typeface="Calibri"/>
              </a:rPr>
              <a:t>de</a:t>
            </a:r>
            <a:r>
              <a:rPr dirty="0" sz="2300" spc="-5">
                <a:latin typeface="Calibri"/>
                <a:cs typeface="Calibri"/>
              </a:rPr>
              <a:t> potencia.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43157" y="4310774"/>
            <a:ext cx="2925858" cy="1838893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32" y="577532"/>
            <a:ext cx="8903335" cy="6160135"/>
            <a:chOff x="120332" y="577532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8878" y="2981472"/>
              <a:ext cx="2390905" cy="924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743366"/>
              <a:ext cx="6156459" cy="2590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400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1778" y="711"/>
            <a:ext cx="692277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Detección</a:t>
            </a:r>
            <a:r>
              <a:rPr dirty="0"/>
              <a:t> por</a:t>
            </a:r>
            <a:r>
              <a:rPr dirty="0" spc="5"/>
              <a:t> </a:t>
            </a:r>
            <a:r>
              <a:rPr dirty="0" spc="-15"/>
              <a:t>baja</a:t>
            </a:r>
            <a:r>
              <a:rPr dirty="0"/>
              <a:t> </a:t>
            </a:r>
            <a:r>
              <a:rPr dirty="0" spc="-10"/>
              <a:t>tensión</a:t>
            </a:r>
            <a:r>
              <a:rPr dirty="0" spc="5"/>
              <a:t> </a:t>
            </a:r>
            <a:r>
              <a:rPr dirty="0"/>
              <a:t>de 3er</a:t>
            </a:r>
            <a:r>
              <a:rPr dirty="0" spc="5"/>
              <a:t> </a:t>
            </a:r>
            <a:r>
              <a:rPr dirty="0" spc="-10"/>
              <a:t>armónico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626160"/>
            <a:ext cx="8683625" cy="21043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Como </a:t>
            </a:r>
            <a:r>
              <a:rPr dirty="0" sz="2200" spc="-20">
                <a:latin typeface="Calibri"/>
                <a:cs typeface="Calibri"/>
              </a:rPr>
              <a:t>ya </a:t>
            </a:r>
            <a:r>
              <a:rPr dirty="0" sz="2200" spc="-5">
                <a:latin typeface="Calibri"/>
                <a:cs typeface="Calibri"/>
              </a:rPr>
              <a:t>se conoce la tensión de </a:t>
            </a:r>
            <a:r>
              <a:rPr dirty="0" sz="2200" spc="-15">
                <a:latin typeface="Calibri"/>
                <a:cs typeface="Calibri"/>
              </a:rPr>
              <a:t>tercer </a:t>
            </a:r>
            <a:r>
              <a:rPr dirty="0" sz="2200" spc="-5">
                <a:latin typeface="Calibri"/>
                <a:cs typeface="Calibri"/>
              </a:rPr>
              <a:t>armónico se hace cero cuando 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fallo </a:t>
            </a:r>
            <a:r>
              <a:rPr dirty="0" sz="2200" spc="-5">
                <a:latin typeface="Calibri"/>
                <a:cs typeface="Calibri"/>
              </a:rPr>
              <a:t>a </a:t>
            </a:r>
            <a:r>
              <a:rPr dirty="0" sz="2200" spc="-15">
                <a:latin typeface="Calibri"/>
                <a:cs typeface="Calibri"/>
              </a:rPr>
              <a:t>tierra </a:t>
            </a:r>
            <a:r>
              <a:rPr dirty="0" sz="2200" spc="-10">
                <a:latin typeface="Calibri"/>
                <a:cs typeface="Calibri"/>
              </a:rPr>
              <a:t>ocurre </a:t>
            </a:r>
            <a:r>
              <a:rPr dirty="0" sz="2200" spc="-5">
                <a:latin typeface="Calibri"/>
                <a:cs typeface="Calibri"/>
              </a:rPr>
              <a:t>en el </a:t>
            </a:r>
            <a:r>
              <a:rPr dirty="0" sz="2200" spc="-10">
                <a:latin typeface="Calibri"/>
                <a:cs typeface="Calibri"/>
              </a:rPr>
              <a:t>propio neutro </a:t>
            </a:r>
            <a:r>
              <a:rPr dirty="0" sz="2200" spc="-5">
                <a:latin typeface="Calibri"/>
                <a:cs typeface="Calibri"/>
              </a:rPr>
              <a:t>y si el </a:t>
            </a:r>
            <a:r>
              <a:rPr dirty="0" sz="2200" spc="-15">
                <a:latin typeface="Calibri"/>
                <a:cs typeface="Calibri"/>
              </a:rPr>
              <a:t>fallo </a:t>
            </a:r>
            <a:r>
              <a:rPr dirty="0" sz="2200" spc="-5">
                <a:latin typeface="Calibri"/>
                <a:cs typeface="Calibri"/>
              </a:rPr>
              <a:t>es </a:t>
            </a:r>
            <a:r>
              <a:rPr dirty="0" sz="2200" spc="-15">
                <a:latin typeface="Calibri"/>
                <a:cs typeface="Calibri"/>
              </a:rPr>
              <a:t>cerca </a:t>
            </a:r>
            <a:r>
              <a:rPr dirty="0" sz="2200" spc="-5">
                <a:latin typeface="Calibri"/>
                <a:cs typeface="Calibri"/>
              </a:rPr>
              <a:t>al neutro </a:t>
            </a:r>
            <a:r>
              <a:rPr dirty="0" sz="2200" spc="-15">
                <a:latin typeface="Calibri"/>
                <a:cs typeface="Calibri"/>
              </a:rPr>
              <a:t>esta </a:t>
            </a:r>
            <a:r>
              <a:rPr dirty="0" sz="2200" spc="-10">
                <a:latin typeface="Calibri"/>
                <a:cs typeface="Calibri"/>
              </a:rPr>
              <a:t> tensión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muy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pequeña.</a:t>
            </a:r>
            <a:endParaRPr sz="22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combinan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relés,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baja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terceros 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armónicos tiende a </a:t>
            </a:r>
            <a:r>
              <a:rPr dirty="0" sz="2200" spc="-10">
                <a:latin typeface="Calibri"/>
                <a:cs typeface="Calibri"/>
              </a:rPr>
              <a:t>detectar </a:t>
            </a:r>
            <a:r>
              <a:rPr dirty="0" sz="2200" spc="-5">
                <a:latin typeface="Calibri"/>
                <a:cs typeface="Calibri"/>
              </a:rPr>
              <a:t>las </a:t>
            </a:r>
            <a:r>
              <a:rPr dirty="0" sz="2200" spc="-15">
                <a:latin typeface="Calibri"/>
                <a:cs typeface="Calibri"/>
              </a:rPr>
              <a:t>fallas </a:t>
            </a:r>
            <a:r>
              <a:rPr dirty="0" sz="2200" spc="-5">
                <a:latin typeface="Calibri"/>
                <a:cs typeface="Calibri"/>
              </a:rPr>
              <a:t>más </a:t>
            </a:r>
            <a:r>
              <a:rPr dirty="0" sz="2200" spc="-10">
                <a:latin typeface="Calibri"/>
                <a:cs typeface="Calibri"/>
              </a:rPr>
              <a:t>cercanas </a:t>
            </a:r>
            <a:r>
              <a:rPr dirty="0" sz="2200" spc="-5">
                <a:latin typeface="Calibri"/>
                <a:cs typeface="Calibri"/>
              </a:rPr>
              <a:t>al </a:t>
            </a:r>
            <a:r>
              <a:rPr dirty="0" sz="2200" spc="-10">
                <a:latin typeface="Calibri"/>
                <a:cs typeface="Calibri"/>
              </a:rPr>
              <a:t>neutro </a:t>
            </a:r>
            <a:r>
              <a:rPr dirty="0" sz="2200" spc="-5">
                <a:latin typeface="Calibri"/>
                <a:cs typeface="Calibri"/>
              </a:rPr>
              <a:t>y el relé 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sobretensión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detectará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fallas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más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cercanas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terminal.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1976" y="4191281"/>
            <a:ext cx="3696942" cy="24579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04800" y="5334000"/>
            <a:ext cx="4953000" cy="1247140"/>
          </a:xfrm>
          <a:prstGeom prst="rect">
            <a:avLst/>
          </a:prstGeom>
          <a:ln w="64007">
            <a:solidFill>
              <a:srgbClr val="385D8A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algn="just" marL="91440" marR="81280">
              <a:lnSpc>
                <a:spcPct val="100000"/>
              </a:lnSpc>
              <a:spcBef>
                <a:spcPts val="275"/>
              </a:spcBef>
            </a:pPr>
            <a:r>
              <a:rPr dirty="0" sz="1500" spc="-5">
                <a:latin typeface="Calibri"/>
                <a:cs typeface="Calibri"/>
              </a:rPr>
              <a:t>El relé de baja tensión de terceros armónicos 27N, </a:t>
            </a:r>
            <a:r>
              <a:rPr dirty="0" sz="1500" spc="-10">
                <a:latin typeface="Calibri"/>
                <a:cs typeface="Calibri"/>
              </a:rPr>
              <a:t>detecta </a:t>
            </a:r>
            <a:r>
              <a:rPr dirty="0" sz="1500" spc="-5">
                <a:latin typeface="Calibri"/>
                <a:cs typeface="Calibri"/>
              </a:rPr>
              <a:t>el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porciento </a:t>
            </a:r>
            <a:r>
              <a:rPr dirty="0" sz="1500" spc="-5">
                <a:latin typeface="Calibri"/>
                <a:cs typeface="Calibri"/>
              </a:rPr>
              <a:t>de </a:t>
            </a:r>
            <a:r>
              <a:rPr dirty="0" sz="1500" spc="-10">
                <a:latin typeface="Calibri"/>
                <a:cs typeface="Calibri"/>
              </a:rPr>
              <a:t>fallas </a:t>
            </a:r>
            <a:r>
              <a:rPr dirty="0" sz="1500">
                <a:latin typeface="Calibri"/>
                <a:cs typeface="Calibri"/>
              </a:rPr>
              <a:t>a </a:t>
            </a:r>
            <a:r>
              <a:rPr dirty="0" sz="1500" spc="-10">
                <a:latin typeface="Calibri"/>
                <a:cs typeface="Calibri"/>
              </a:rPr>
              <a:t>tierra cerca </a:t>
            </a:r>
            <a:r>
              <a:rPr dirty="0" sz="1500" spc="-5">
                <a:latin typeface="Calibri"/>
                <a:cs typeface="Calibri"/>
              </a:rPr>
              <a:t>del neutro que el relé de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sobretensión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59N no puede </a:t>
            </a:r>
            <a:r>
              <a:rPr dirty="0" sz="1500" spc="-25">
                <a:latin typeface="Calibri"/>
                <a:cs typeface="Calibri"/>
              </a:rPr>
              <a:t>detectar. </a:t>
            </a:r>
            <a:r>
              <a:rPr dirty="0" sz="1500" spc="-5">
                <a:latin typeface="Calibri"/>
                <a:cs typeface="Calibri"/>
              </a:rPr>
              <a:t>Cualquier de ellos que 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actúe,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hace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operar</a:t>
            </a:r>
            <a:r>
              <a:rPr dirty="0" sz="1500" spc="-5">
                <a:latin typeface="Calibri"/>
                <a:cs typeface="Calibri"/>
              </a:rPr>
              <a:t> al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relé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86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que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provoca</a:t>
            </a:r>
            <a:r>
              <a:rPr dirty="0" sz="1500" spc="-5">
                <a:latin typeface="Calibri"/>
                <a:cs typeface="Calibri"/>
              </a:rPr>
              <a:t> el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disparo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secuencial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del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generador.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827135" cy="6160135"/>
            <a:chOff x="120395" y="577595"/>
            <a:chExt cx="88271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9991" y="1962451"/>
              <a:ext cx="6803206" cy="46451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763000" cy="6096000"/>
            </a:xfrm>
            <a:custGeom>
              <a:avLst/>
              <a:gdLst/>
              <a:ahLst/>
              <a:cxnLst/>
              <a:rect l="l" t="t" r="r" b="b"/>
              <a:pathLst>
                <a:path w="8763000" h="6096000">
                  <a:moveTo>
                    <a:pt x="0" y="0"/>
                  </a:moveTo>
                  <a:lnTo>
                    <a:pt x="8763000" y="0"/>
                  </a:lnTo>
                  <a:lnTo>
                    <a:pt x="87630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1792" y="711"/>
            <a:ext cx="628396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comparación </a:t>
            </a:r>
            <a:r>
              <a:rPr dirty="0" spc="-25"/>
              <a:t>de</a:t>
            </a:r>
            <a:r>
              <a:rPr dirty="0" spc="-15"/>
              <a:t> </a:t>
            </a:r>
            <a:r>
              <a:rPr dirty="0"/>
              <a:t>los</a:t>
            </a:r>
            <a:r>
              <a:rPr dirty="0" spc="-10"/>
              <a:t> ajustes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626160"/>
            <a:ext cx="8606155" cy="1049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100" spc="-5">
                <a:latin typeface="Calibri"/>
                <a:cs typeface="Calibri"/>
              </a:rPr>
              <a:t>El</a:t>
            </a:r>
            <a:r>
              <a:rPr dirty="0" sz="2100" spc="22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ajuste</a:t>
            </a:r>
            <a:r>
              <a:rPr dirty="0" sz="2100" spc="22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229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</a:t>
            </a:r>
            <a:r>
              <a:rPr dirty="0" sz="2100" spc="24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27N</a:t>
            </a:r>
            <a:r>
              <a:rPr dirty="0" sz="2100" spc="229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está</a:t>
            </a:r>
            <a:r>
              <a:rPr dirty="0" sz="2100" spc="2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por</a:t>
            </a:r>
            <a:r>
              <a:rPr dirty="0" sz="2100" spc="21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debajo</a:t>
            </a:r>
            <a:r>
              <a:rPr dirty="0" sz="2100" spc="23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de</a:t>
            </a:r>
            <a:r>
              <a:rPr dirty="0" sz="2100" spc="24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los</a:t>
            </a:r>
            <a:r>
              <a:rPr dirty="0" sz="2100" spc="229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terceros</a:t>
            </a:r>
            <a:r>
              <a:rPr dirty="0" sz="2100" spc="21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armónicos</a:t>
            </a:r>
            <a:r>
              <a:rPr dirty="0" sz="2100" spc="24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en</a:t>
            </a:r>
            <a:r>
              <a:rPr dirty="0" sz="2100" spc="229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régimen </a:t>
            </a:r>
            <a:r>
              <a:rPr dirty="0" sz="2100" spc="-459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normal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y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20">
                <a:latin typeface="Calibri"/>
                <a:cs typeface="Calibri"/>
              </a:rPr>
              <a:t>existe</a:t>
            </a:r>
            <a:r>
              <a:rPr dirty="0" sz="2100" spc="3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un</a:t>
            </a:r>
            <a:r>
              <a:rPr dirty="0" sz="2100" spc="-1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solapamiento</a:t>
            </a:r>
            <a:r>
              <a:rPr dirty="0" sz="2100" spc="-10">
                <a:latin typeface="Calibri"/>
                <a:cs typeface="Calibri"/>
              </a:rPr>
              <a:t> </a:t>
            </a:r>
            <a:r>
              <a:rPr dirty="0" sz="2100" spc="-15">
                <a:latin typeface="Calibri"/>
                <a:cs typeface="Calibri"/>
              </a:rPr>
              <a:t>entre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las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protecciones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59N</a:t>
            </a:r>
            <a:r>
              <a:rPr dirty="0" sz="2100" spc="-1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y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27N.</a:t>
            </a:r>
            <a:endParaRPr sz="21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100" spc="-10">
                <a:latin typeface="Calibri"/>
                <a:cs typeface="Calibri"/>
              </a:rPr>
              <a:t>Esta</a:t>
            </a:r>
            <a:r>
              <a:rPr dirty="0" sz="2100" spc="-3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protección</a:t>
            </a:r>
            <a:r>
              <a:rPr dirty="0" sz="2100" spc="2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cubre</a:t>
            </a:r>
            <a:r>
              <a:rPr dirty="0" sz="2100" spc="-35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el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100%</a:t>
            </a:r>
            <a:r>
              <a:rPr dirty="0" sz="2100" spc="-30">
                <a:latin typeface="Calibri"/>
                <a:cs typeface="Calibri"/>
              </a:rPr>
              <a:t> </a:t>
            </a:r>
            <a:r>
              <a:rPr dirty="0" sz="2100">
                <a:latin typeface="Calibri"/>
                <a:cs typeface="Calibri"/>
              </a:rPr>
              <a:t>del</a:t>
            </a:r>
            <a:r>
              <a:rPr dirty="0" sz="2100" spc="10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devanado.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4175" y="6118352"/>
            <a:ext cx="40513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8330" marR="5080" indent="-59626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Mejoramiento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-5">
                <a:latin typeface="Calibri"/>
                <a:cs typeface="Calibri"/>
              </a:rPr>
              <a:t> Protección </a:t>
            </a:r>
            <a:r>
              <a:rPr dirty="0" sz="1400">
                <a:latin typeface="Calibri"/>
                <a:cs typeface="Calibri"/>
              </a:rPr>
              <a:t>de </a:t>
            </a:r>
            <a:r>
              <a:rPr dirty="0" sz="1400" spc="-5">
                <a:latin typeface="Calibri"/>
                <a:cs typeface="Calibri"/>
              </a:rPr>
              <a:t>Generadores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utilizando Relés</a:t>
            </a:r>
            <a:r>
              <a:rPr dirty="0" sz="1400">
                <a:latin typeface="Calibri"/>
                <a:cs typeface="Calibri"/>
              </a:rPr>
              <a:t> Digitales, 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4955" marR="5080" indent="889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Detección</a:t>
            </a:r>
            <a:r>
              <a:rPr dirty="0"/>
              <a:t> de </a:t>
            </a:r>
            <a:r>
              <a:rPr dirty="0" spc="-15"/>
              <a:t>fallas</a:t>
            </a:r>
            <a:r>
              <a:rPr dirty="0"/>
              <a:t> por </a:t>
            </a:r>
            <a:r>
              <a:rPr dirty="0" spc="-15"/>
              <a:t>sobretensión</a:t>
            </a:r>
            <a:r>
              <a:rPr dirty="0" spc="5"/>
              <a:t> </a:t>
            </a:r>
            <a:r>
              <a:rPr dirty="0"/>
              <a:t>residual</a:t>
            </a:r>
            <a:r>
              <a:rPr dirty="0" spc="-45"/>
              <a:t> </a:t>
            </a:r>
            <a:r>
              <a:rPr dirty="0"/>
              <a:t>de </a:t>
            </a:r>
            <a:r>
              <a:rPr dirty="0" u="none" spc="-665"/>
              <a:t> </a:t>
            </a:r>
            <a:r>
              <a:rPr dirty="0" spc="-15"/>
              <a:t>terceros</a:t>
            </a:r>
            <a:r>
              <a:rPr dirty="0" spc="-45"/>
              <a:t> </a:t>
            </a:r>
            <a:r>
              <a:rPr dirty="0" spc="-5"/>
              <a:t>armónicos</a:t>
            </a:r>
            <a:r>
              <a:rPr dirty="0" spc="5"/>
              <a:t> </a:t>
            </a:r>
            <a:r>
              <a:rPr dirty="0" spc="-5"/>
              <a:t>en</a:t>
            </a:r>
            <a:r>
              <a:rPr dirty="0"/>
              <a:t> </a:t>
            </a:r>
            <a:r>
              <a:rPr dirty="0" spc="-5"/>
              <a:t>el</a:t>
            </a:r>
            <a:r>
              <a:rPr dirty="0"/>
              <a:t> </a:t>
            </a:r>
            <a:r>
              <a:rPr dirty="0" spc="-10"/>
              <a:t>terminal</a:t>
            </a:r>
            <a:r>
              <a:rPr dirty="0"/>
              <a:t> </a:t>
            </a:r>
            <a:r>
              <a:rPr dirty="0" spc="-5"/>
              <a:t>del</a:t>
            </a:r>
            <a:r>
              <a:rPr dirty="0" spc="10"/>
              <a:t> </a:t>
            </a:r>
            <a:r>
              <a:rPr dirty="0" spc="-15"/>
              <a:t>generador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838200"/>
            <a:ext cx="8839200" cy="5867400"/>
          </a:xfrm>
          <a:custGeom>
            <a:avLst/>
            <a:gdLst/>
            <a:ahLst/>
            <a:cxnLst/>
            <a:rect l="l" t="t" r="r" b="b"/>
            <a:pathLst>
              <a:path w="8839200" h="5867400">
                <a:moveTo>
                  <a:pt x="0" y="0"/>
                </a:moveTo>
                <a:lnTo>
                  <a:pt x="8839200" y="0"/>
                </a:lnTo>
                <a:lnTo>
                  <a:pt x="8839200" y="5867400"/>
                </a:lnTo>
                <a:lnTo>
                  <a:pt x="0" y="58674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54760"/>
            <a:ext cx="8682355" cy="2439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Debido a que las tensiones de </a:t>
            </a:r>
            <a:r>
              <a:rPr dirty="0" sz="2200" spc="-15">
                <a:latin typeface="Calibri"/>
                <a:cs typeface="Calibri"/>
              </a:rPr>
              <a:t>3ros </a:t>
            </a:r>
            <a:r>
              <a:rPr dirty="0" sz="2200" spc="-5">
                <a:latin typeface="Calibri"/>
                <a:cs typeface="Calibri"/>
              </a:rPr>
              <a:t>armónicos pueden ser muy pequeñas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 régimen normal, </a:t>
            </a: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relé de baja tensión de </a:t>
            </a:r>
            <a:r>
              <a:rPr dirty="0" sz="2200" spc="-10">
                <a:latin typeface="Calibri"/>
                <a:cs typeface="Calibri"/>
              </a:rPr>
              <a:t>3ros </a:t>
            </a:r>
            <a:r>
              <a:rPr dirty="0" sz="2200" spc="-5">
                <a:latin typeface="Calibri"/>
                <a:cs typeface="Calibri"/>
              </a:rPr>
              <a:t>armónicos en 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neutro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considere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régimen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normal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tierra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opere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incorrectamente.</a:t>
            </a:r>
            <a:endParaRPr sz="22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Como </a:t>
            </a:r>
            <a:r>
              <a:rPr dirty="0" sz="2200" spc="-20">
                <a:latin typeface="Calibri"/>
                <a:cs typeface="Calibri"/>
              </a:rPr>
              <a:t>ya </a:t>
            </a:r>
            <a:r>
              <a:rPr dirty="0" sz="2200" spc="-5">
                <a:latin typeface="Calibri"/>
                <a:cs typeface="Calibri"/>
              </a:rPr>
              <a:t>se conoce los </a:t>
            </a:r>
            <a:r>
              <a:rPr dirty="0" sz="2200" spc="-15">
                <a:latin typeface="Calibri"/>
                <a:cs typeface="Calibri"/>
              </a:rPr>
              <a:t>terceros </a:t>
            </a:r>
            <a:r>
              <a:rPr dirty="0" sz="2200" spc="-5">
                <a:latin typeface="Calibri"/>
                <a:cs typeface="Calibri"/>
              </a:rPr>
              <a:t>armónicos de tensión en el terminal del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 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media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acerca</a:t>
            </a:r>
            <a:r>
              <a:rPr dirty="0" sz="2200" spc="-5">
                <a:latin typeface="Calibri"/>
                <a:cs typeface="Calibri"/>
              </a:rPr>
              <a:t> al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neutro</a:t>
            </a:r>
            <a:r>
              <a:rPr dirty="0" sz="2200" spc="-5">
                <a:latin typeface="Calibri"/>
                <a:cs typeface="Calibri"/>
              </a:rPr>
              <a:t>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incrementan,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entonces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 </a:t>
            </a:r>
            <a:r>
              <a:rPr dirty="0" sz="2200" spc="-15">
                <a:latin typeface="Calibri"/>
                <a:cs typeface="Calibri"/>
              </a:rPr>
              <a:t>detectar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conectado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terminal.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2608" y="3340608"/>
            <a:ext cx="8636635" cy="3226435"/>
            <a:chOff x="292608" y="3340608"/>
            <a:chExt cx="8636635" cy="32264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6921" y="3485877"/>
              <a:ext cx="2496030" cy="9241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5669" y="4547462"/>
              <a:ext cx="4142918" cy="19582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4971" y="3514438"/>
              <a:ext cx="2495684" cy="9241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536" y="4546349"/>
              <a:ext cx="4054226" cy="19160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5562" y="3353562"/>
              <a:ext cx="8610600" cy="3200400"/>
            </a:xfrm>
            <a:custGeom>
              <a:avLst/>
              <a:gdLst/>
              <a:ahLst/>
              <a:cxnLst/>
              <a:rect l="l" t="t" r="r" b="b"/>
              <a:pathLst>
                <a:path w="8610600" h="3200400">
                  <a:moveTo>
                    <a:pt x="0" y="0"/>
                  </a:moveTo>
                  <a:lnTo>
                    <a:pt x="4191000" y="0"/>
                  </a:lnTo>
                  <a:lnTo>
                    <a:pt x="41910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  <a:path w="8610600" h="3200400">
                  <a:moveTo>
                    <a:pt x="4419600" y="0"/>
                  </a:moveTo>
                  <a:lnTo>
                    <a:pt x="8610600" y="0"/>
                  </a:lnTo>
                  <a:lnTo>
                    <a:pt x="8610600" y="3200400"/>
                  </a:lnTo>
                  <a:lnTo>
                    <a:pt x="4419600" y="3200400"/>
                  </a:lnTo>
                  <a:lnTo>
                    <a:pt x="4419600" y="0"/>
                  </a:lnTo>
                  <a:close/>
                </a:path>
              </a:pathLst>
            </a:custGeom>
            <a:ln w="25908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1339596"/>
            <a:ext cx="8903335" cy="5398135"/>
            <a:chOff x="120395" y="1339596"/>
            <a:chExt cx="8903335" cy="5398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123" y="2781331"/>
              <a:ext cx="8196091" cy="38922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1371600"/>
              <a:ext cx="8839200" cy="5334000"/>
            </a:xfrm>
            <a:custGeom>
              <a:avLst/>
              <a:gdLst/>
              <a:ahLst/>
              <a:cxnLst/>
              <a:rect l="l" t="t" r="r" b="b"/>
              <a:pathLst>
                <a:path w="8839200" h="5334000">
                  <a:moveTo>
                    <a:pt x="0" y="0"/>
                  </a:moveTo>
                  <a:lnTo>
                    <a:pt x="8839200" y="0"/>
                  </a:lnTo>
                  <a:lnTo>
                    <a:pt x="8839200" y="5334000"/>
                  </a:lnTo>
                  <a:lnTo>
                    <a:pt x="0" y="5334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4045" y="0"/>
            <a:ext cx="8447405" cy="1397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Detección</a:t>
            </a:r>
            <a:r>
              <a:rPr dirty="0"/>
              <a:t> de </a:t>
            </a:r>
            <a:r>
              <a:rPr dirty="0" spc="-10"/>
              <a:t>fallas</a:t>
            </a:r>
            <a:r>
              <a:rPr dirty="0"/>
              <a:t> a </a:t>
            </a:r>
            <a:r>
              <a:rPr dirty="0" spc="-15"/>
              <a:t>tierra</a:t>
            </a:r>
            <a:r>
              <a:rPr dirty="0"/>
              <a:t> a </a:t>
            </a:r>
            <a:r>
              <a:rPr dirty="0" spc="-10"/>
              <a:t>partir</a:t>
            </a:r>
            <a:r>
              <a:rPr dirty="0"/>
              <a:t> de la </a:t>
            </a:r>
            <a:r>
              <a:rPr dirty="0" spc="-10"/>
              <a:t>comparación </a:t>
            </a:r>
            <a:r>
              <a:rPr dirty="0" u="none" spc="-665"/>
              <a:t> </a:t>
            </a:r>
            <a:r>
              <a:rPr dirty="0" spc="-5"/>
              <a:t>de </a:t>
            </a:r>
            <a:r>
              <a:rPr dirty="0"/>
              <a:t>los </a:t>
            </a:r>
            <a:r>
              <a:rPr dirty="0" spc="-15"/>
              <a:t>terceros </a:t>
            </a:r>
            <a:r>
              <a:rPr dirty="0" spc="-5"/>
              <a:t>armónicos </a:t>
            </a:r>
            <a:r>
              <a:rPr dirty="0" spc="-15"/>
              <a:t>entre </a:t>
            </a:r>
            <a:r>
              <a:rPr dirty="0"/>
              <a:t>la </a:t>
            </a:r>
            <a:r>
              <a:rPr dirty="0" spc="-10"/>
              <a:t>tensión </a:t>
            </a:r>
            <a:r>
              <a:rPr dirty="0" spc="-5"/>
              <a:t>del </a:t>
            </a:r>
            <a:r>
              <a:rPr dirty="0" u="none"/>
              <a:t> </a:t>
            </a:r>
            <a:r>
              <a:rPr dirty="0" spc="-10"/>
              <a:t>terminal</a:t>
            </a:r>
            <a:r>
              <a:rPr dirty="0" spc="-5"/>
              <a:t> </a:t>
            </a:r>
            <a:r>
              <a:rPr dirty="0"/>
              <a:t>y </a:t>
            </a:r>
            <a:r>
              <a:rPr dirty="0" spc="-5"/>
              <a:t>el </a:t>
            </a:r>
            <a:r>
              <a:rPr dirty="0" spc="-10"/>
              <a:t>neutro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1387805"/>
            <a:ext cx="8681720" cy="1367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5">
                <a:latin typeface="Calibri"/>
                <a:cs typeface="Calibri"/>
              </a:rPr>
              <a:t>Este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método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basa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supuesto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tensión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terceros 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armónicos en el neutro y el terminal del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en régimen normal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son</a:t>
            </a:r>
            <a:r>
              <a:rPr dirty="0" sz="2200" spc="2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2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magnitudes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muy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parecidas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ocurre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</a:t>
            </a:r>
            <a:r>
              <a:rPr dirty="0" sz="2200" spc="2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tienden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ser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desiguales,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crecen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otras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decrecen.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6344158"/>
            <a:ext cx="52546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IEEE </a:t>
            </a:r>
            <a:r>
              <a:rPr dirty="0" sz="1400" spc="-5">
                <a:latin typeface="Calibri"/>
                <a:cs typeface="Calibri"/>
              </a:rPr>
              <a:t>tutorial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3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Protection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Synchronous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882396"/>
            <a:ext cx="8903335" cy="5855335"/>
            <a:chOff x="120395" y="882396"/>
            <a:chExt cx="8903335" cy="5855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4318" y="3503822"/>
              <a:ext cx="4638307" cy="29929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914400"/>
              <a:ext cx="8839200" cy="5791200"/>
            </a:xfrm>
            <a:custGeom>
              <a:avLst/>
              <a:gdLst/>
              <a:ahLst/>
              <a:cxnLst/>
              <a:rect l="l" t="t" r="r" b="b"/>
              <a:pathLst>
                <a:path w="8839200" h="5791200">
                  <a:moveTo>
                    <a:pt x="0" y="0"/>
                  </a:moveTo>
                  <a:lnTo>
                    <a:pt x="8839200" y="0"/>
                  </a:lnTo>
                  <a:lnTo>
                    <a:pt x="8839200" y="5791200"/>
                  </a:lnTo>
                  <a:lnTo>
                    <a:pt x="0" y="57912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4545" y="0"/>
            <a:ext cx="806386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97430" marR="5080" indent="-228536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Detección</a:t>
            </a:r>
            <a:r>
              <a:rPr dirty="0"/>
              <a:t> de </a:t>
            </a:r>
            <a:r>
              <a:rPr dirty="0" spc="-10"/>
              <a:t>fallas</a:t>
            </a:r>
            <a:r>
              <a:rPr dirty="0" spc="5"/>
              <a:t> </a:t>
            </a:r>
            <a:r>
              <a:rPr dirty="0"/>
              <a:t>a </a:t>
            </a:r>
            <a:r>
              <a:rPr dirty="0" spc="-15"/>
              <a:t>tierra</a:t>
            </a:r>
            <a:r>
              <a:rPr dirty="0" spc="5"/>
              <a:t> </a:t>
            </a:r>
            <a:r>
              <a:rPr dirty="0" spc="-15"/>
              <a:t>inyectando</a:t>
            </a:r>
            <a:r>
              <a:rPr dirty="0"/>
              <a:t> </a:t>
            </a:r>
            <a:r>
              <a:rPr dirty="0" spc="-10"/>
              <a:t>corriente</a:t>
            </a:r>
            <a:r>
              <a:rPr dirty="0" spc="-50"/>
              <a:t> </a:t>
            </a:r>
            <a:r>
              <a:rPr dirty="0"/>
              <a:t>de </a:t>
            </a:r>
            <a:r>
              <a:rPr dirty="0" u="none" spc="-660"/>
              <a:t> </a:t>
            </a:r>
            <a:r>
              <a:rPr dirty="0" spc="-5"/>
              <a:t>sub-frecuencia</a:t>
            </a:r>
            <a:r>
              <a:rPr dirty="0" spc="-40"/>
              <a:t> </a:t>
            </a:r>
            <a:r>
              <a:rPr dirty="0"/>
              <a:t>&lt;60</a:t>
            </a:r>
            <a:r>
              <a:rPr dirty="0" spc="-5"/>
              <a:t> Hz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930960"/>
            <a:ext cx="8682355" cy="5256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10">
                <a:latin typeface="Calibri"/>
                <a:cs typeface="Calibri"/>
              </a:rPr>
              <a:t>método </a:t>
            </a:r>
            <a:r>
              <a:rPr dirty="0" sz="2200" spc="-5">
                <a:latin typeface="Calibri"/>
                <a:cs typeface="Calibri"/>
              </a:rPr>
              <a:t>es un poco más complejo y se </a:t>
            </a:r>
            <a:r>
              <a:rPr dirty="0" sz="2200" spc="-10">
                <a:latin typeface="Calibri"/>
                <a:cs typeface="Calibri"/>
              </a:rPr>
              <a:t>utiliza </a:t>
            </a:r>
            <a:r>
              <a:rPr dirty="0" sz="2200" spc="-5">
                <a:latin typeface="Calibri"/>
                <a:cs typeface="Calibri"/>
              </a:rPr>
              <a:t>cuando las magnitudes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terceros</a:t>
            </a:r>
            <a:r>
              <a:rPr dirty="0" sz="2200" spc="-5">
                <a:latin typeface="Calibri"/>
                <a:cs typeface="Calibri"/>
              </a:rPr>
              <a:t> armónicos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alcanzan</a:t>
            </a:r>
            <a:r>
              <a:rPr dirty="0" sz="2200" spc="-5">
                <a:latin typeface="Calibri"/>
                <a:cs typeface="Calibri"/>
              </a:rPr>
              <a:t> 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tener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valores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suficientemente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grandes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como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emplear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su </a:t>
            </a:r>
            <a:r>
              <a:rPr dirty="0" sz="2200" spc="-10">
                <a:latin typeface="Calibri"/>
                <a:cs typeface="Calibri"/>
              </a:rPr>
              <a:t>detección.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 spc="-20">
                <a:latin typeface="Calibri"/>
                <a:cs typeface="Calibri"/>
              </a:rPr>
              <a:t>inyecta </a:t>
            </a:r>
            <a:r>
              <a:rPr dirty="0" sz="2200" spc="-5">
                <a:latin typeface="Calibri"/>
                <a:cs typeface="Calibri"/>
              </a:rPr>
              <a:t>una tensión de 15 Hz es </a:t>
            </a:r>
            <a:r>
              <a:rPr dirty="0" sz="2200" spc="-35">
                <a:latin typeface="Calibri"/>
                <a:cs typeface="Calibri"/>
              </a:rPr>
              <a:t>decir, </a:t>
            </a:r>
            <a:r>
              <a:rPr dirty="0" sz="2200" spc="-5">
                <a:latin typeface="Calibri"/>
                <a:cs typeface="Calibri"/>
              </a:rPr>
              <a:t>de ¼ de los 60Hz que </a:t>
            </a:r>
            <a:r>
              <a:rPr dirty="0" sz="2200" spc="-15">
                <a:latin typeface="Calibri"/>
                <a:cs typeface="Calibri"/>
              </a:rPr>
              <a:t>existen </a:t>
            </a: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 régimen </a:t>
            </a:r>
            <a:r>
              <a:rPr dirty="0" sz="2200">
                <a:latin typeface="Calibri"/>
                <a:cs typeface="Calibri"/>
              </a:rPr>
              <a:t>normal. </a:t>
            </a:r>
            <a:r>
              <a:rPr dirty="0" sz="2200" spc="-20">
                <a:latin typeface="Calibri"/>
                <a:cs typeface="Calibri"/>
              </a:rPr>
              <a:t>Este </a:t>
            </a:r>
            <a:r>
              <a:rPr dirty="0" sz="2200" spc="-10">
                <a:latin typeface="Calibri"/>
                <a:cs typeface="Calibri"/>
              </a:rPr>
              <a:t>método </a:t>
            </a: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 spc="-10">
                <a:latin typeface="Calibri"/>
                <a:cs typeface="Calibri"/>
              </a:rPr>
              <a:t>activa </a:t>
            </a:r>
            <a:r>
              <a:rPr dirty="0" sz="2200" spc="-5">
                <a:latin typeface="Calibri"/>
                <a:cs typeface="Calibri"/>
              </a:rPr>
              <a:t>una </a:t>
            </a:r>
            <a:r>
              <a:rPr dirty="0" sz="2200" spc="-20">
                <a:latin typeface="Calibri"/>
                <a:cs typeface="Calibri"/>
              </a:rPr>
              <a:t>vez </a:t>
            </a:r>
            <a:r>
              <a:rPr dirty="0" sz="2200" spc="-5">
                <a:latin typeface="Calibri"/>
                <a:cs typeface="Calibri"/>
              </a:rPr>
              <a:t>que 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20">
                <a:latin typeface="Calibri"/>
                <a:cs typeface="Calibri"/>
              </a:rPr>
              <a:t>ya </a:t>
            </a:r>
            <a:r>
              <a:rPr dirty="0" sz="2200" spc="-5">
                <a:latin typeface="Calibri"/>
                <a:cs typeface="Calibri"/>
              </a:rPr>
              <a:t>se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haya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sincronizado.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Durante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regímenes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arranques</a:t>
            </a:r>
            <a:r>
              <a:rPr dirty="0" sz="2200" spc="-5">
                <a:latin typeface="Calibri"/>
                <a:cs typeface="Calibri"/>
              </a:rPr>
              <a:t> puede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traer </a:t>
            </a:r>
            <a:r>
              <a:rPr dirty="0" sz="2200" spc="-10">
                <a:latin typeface="Calibri"/>
                <a:cs typeface="Calibri"/>
              </a:rPr>
              <a:t> confusión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problemas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inyección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corrientes.</a:t>
            </a:r>
            <a:endParaRPr sz="2200">
              <a:latin typeface="Calibri"/>
              <a:cs typeface="Calibri"/>
            </a:endParaRPr>
          </a:p>
          <a:p>
            <a:pPr algn="just" marL="355600" marR="4846320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9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9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sobrecorriente 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sub-armónico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</a:t>
            </a:r>
            <a:r>
              <a:rPr dirty="0" sz="2200" spc="-5">
                <a:latin typeface="Calibri"/>
                <a:cs typeface="Calibri"/>
              </a:rPr>
              <a:t> 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amplificada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ocurre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 </a:t>
            </a:r>
            <a:r>
              <a:rPr dirty="0" sz="2200" spc="-10">
                <a:latin typeface="Calibri"/>
                <a:cs typeface="Calibri"/>
              </a:rPr>
              <a:t>avería.</a:t>
            </a:r>
            <a:endParaRPr sz="2200">
              <a:latin typeface="Calibri"/>
              <a:cs typeface="Calibri"/>
            </a:endParaRPr>
          </a:p>
          <a:p>
            <a:pPr algn="just" marL="355600" marR="4810125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emplear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otro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baja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15">
                <a:latin typeface="Calibri"/>
                <a:cs typeface="Calibri"/>
              </a:rPr>
              <a:t>para detectar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estado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fuente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sub-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6229299"/>
            <a:ext cx="117094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armónic</a:t>
            </a:r>
            <a:r>
              <a:rPr dirty="0" sz="2200" spc="-25">
                <a:latin typeface="Calibri"/>
                <a:cs typeface="Calibri"/>
              </a:rPr>
              <a:t>o</a:t>
            </a:r>
            <a:r>
              <a:rPr dirty="0" sz="2200" spc="-5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2175" y="6346952"/>
            <a:ext cx="52546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IEEE </a:t>
            </a:r>
            <a:r>
              <a:rPr dirty="0" sz="1400" spc="-5">
                <a:latin typeface="Calibri"/>
                <a:cs typeface="Calibri"/>
              </a:rPr>
              <a:t>tutorial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3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Protection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Synchronous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377" y="104343"/>
            <a:ext cx="400875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2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em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.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Mé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odos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2400" spc="-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5314" rIns="0" bIns="0" rtlCol="0" vert="horz">
            <a:spAutoFit/>
          </a:bodyPr>
          <a:lstStyle/>
          <a:p>
            <a:pPr marL="1337945" marR="5080" indent="-570230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4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pérdida</a:t>
            </a:r>
            <a:r>
              <a:rPr dirty="0" u="heavy" sz="4400" spc="-7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campo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o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la </a:t>
            </a:r>
            <a:r>
              <a:rPr dirty="0" u="heavy" sz="4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excitación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204215" y="2057400"/>
            <a:ext cx="8787765" cy="4648200"/>
          </a:xfrm>
          <a:custGeom>
            <a:avLst/>
            <a:gdLst/>
            <a:ahLst/>
            <a:cxnLst/>
            <a:rect l="l" t="t" r="r" b="b"/>
            <a:pathLst>
              <a:path w="8787765" h="4648200">
                <a:moveTo>
                  <a:pt x="0" y="0"/>
                </a:moveTo>
                <a:lnTo>
                  <a:pt x="8787384" y="0"/>
                </a:lnTo>
                <a:lnTo>
                  <a:pt x="8787384" y="4648200"/>
                </a:lnTo>
                <a:lnTo>
                  <a:pt x="0" y="4648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2071242"/>
            <a:ext cx="8632190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500" spc="-10">
                <a:latin typeface="Calibri"/>
                <a:cs typeface="Calibri"/>
              </a:rPr>
              <a:t>Otras</a:t>
            </a:r>
            <a:r>
              <a:rPr dirty="0" sz="2500" spc="-5">
                <a:latin typeface="Calibri"/>
                <a:cs typeface="Calibri"/>
              </a:rPr>
              <a:t>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averías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analizadas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generadores</a:t>
            </a:r>
            <a:r>
              <a:rPr dirty="0" sz="2500" spc="-5">
                <a:latin typeface="Calibri"/>
                <a:cs typeface="Calibri"/>
              </a:rPr>
              <a:t> 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peligrosas </a:t>
            </a:r>
            <a:r>
              <a:rPr dirty="0" sz="2500" spc="-15">
                <a:latin typeface="Calibri"/>
                <a:cs typeface="Calibri"/>
              </a:rPr>
              <a:t>tanto para </a:t>
            </a:r>
            <a:r>
              <a:rPr dirty="0" sz="2500" spc="-5">
                <a:latin typeface="Calibri"/>
                <a:cs typeface="Calibri"/>
              </a:rPr>
              <a:t>la unidad como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10">
                <a:latin typeface="Calibri"/>
                <a:cs typeface="Calibri"/>
              </a:rPr>
              <a:t>sistema </a:t>
            </a:r>
            <a:r>
              <a:rPr dirty="0" sz="2500" spc="-5">
                <a:latin typeface="Calibri"/>
                <a:cs typeface="Calibri"/>
              </a:rPr>
              <a:t>al cual </a:t>
            </a:r>
            <a:r>
              <a:rPr dirty="0" sz="2500" spc="-15">
                <a:latin typeface="Calibri"/>
                <a:cs typeface="Calibri"/>
              </a:rPr>
              <a:t>está </a:t>
            </a:r>
            <a:r>
              <a:rPr dirty="0" sz="2500" spc="-10">
                <a:latin typeface="Calibri"/>
                <a:cs typeface="Calibri"/>
              </a:rPr>
              <a:t> conectado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pérdida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campo.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Cuando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 spc="229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27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pierde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15">
                <a:latin typeface="Calibri"/>
                <a:cs typeface="Calibri"/>
              </a:rPr>
              <a:t>campo, </a:t>
            </a:r>
            <a:r>
              <a:rPr dirty="0" sz="2500" spc="-5">
                <a:latin typeface="Calibri"/>
                <a:cs typeface="Calibri"/>
              </a:rPr>
              <a:t>puede consumir </a:t>
            </a:r>
            <a:r>
              <a:rPr dirty="0" sz="2500" spc="-10">
                <a:latin typeface="Calibri"/>
                <a:cs typeface="Calibri"/>
              </a:rPr>
              <a:t>grandes </a:t>
            </a:r>
            <a:r>
              <a:rPr dirty="0" sz="2500" spc="-5">
                <a:latin typeface="Calibri"/>
                <a:cs typeface="Calibri"/>
              </a:rPr>
              <a:t>cantidad de potencia </a:t>
            </a:r>
            <a:r>
              <a:rPr dirty="0" sz="2500" spc="-10">
                <a:latin typeface="Calibri"/>
                <a:cs typeface="Calibri"/>
              </a:rPr>
              <a:t>reactiva </a:t>
            </a:r>
            <a:r>
              <a:rPr dirty="0" sz="2500" spc="-5">
                <a:latin typeface="Calibri"/>
                <a:cs typeface="Calibri"/>
              </a:rPr>
              <a:t>y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también puede </a:t>
            </a:r>
            <a:r>
              <a:rPr dirty="0" sz="2500" spc="-15">
                <a:latin typeface="Calibri"/>
                <a:cs typeface="Calibri"/>
              </a:rPr>
              <a:t>generar </a:t>
            </a:r>
            <a:r>
              <a:rPr dirty="0" sz="2500">
                <a:latin typeface="Calibri"/>
                <a:cs typeface="Calibri"/>
              </a:rPr>
              <a:t>desequilibrio </a:t>
            </a:r>
            <a:r>
              <a:rPr dirty="0" sz="2500" spc="-5">
                <a:latin typeface="Calibri"/>
                <a:cs typeface="Calibri"/>
              </a:rPr>
              <a:t>de la tensión en el </a:t>
            </a:r>
            <a:r>
              <a:rPr dirty="0" sz="2500" spc="-10">
                <a:latin typeface="Calibri"/>
                <a:cs typeface="Calibri"/>
              </a:rPr>
              <a:t>sistema, </a:t>
            </a:r>
            <a:r>
              <a:rPr dirty="0" sz="2500" spc="-5">
                <a:latin typeface="Calibri"/>
                <a:cs typeface="Calibri"/>
              </a:rPr>
              <a:t> así como distribución </a:t>
            </a:r>
            <a:r>
              <a:rPr dirty="0" sz="2500" spc="-10">
                <a:latin typeface="Calibri"/>
                <a:cs typeface="Calibri"/>
              </a:rPr>
              <a:t>impactante </a:t>
            </a:r>
            <a:r>
              <a:rPr dirty="0" sz="2500" spc="-5">
                <a:latin typeface="Calibri"/>
                <a:cs typeface="Calibri"/>
              </a:rPr>
              <a:t>de 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 </a:t>
            </a:r>
            <a:r>
              <a:rPr dirty="0" sz="2500" spc="-10">
                <a:latin typeface="Calibri"/>
                <a:cs typeface="Calibri"/>
              </a:rPr>
              <a:t>reactiva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una </a:t>
            </a:r>
            <a:r>
              <a:rPr dirty="0" sz="2500" spc="-20">
                <a:latin typeface="Calibri"/>
                <a:cs typeface="Calibri"/>
              </a:rPr>
              <a:t>zona </a:t>
            </a:r>
            <a:r>
              <a:rPr dirty="0" sz="2500" spc="-5">
                <a:latin typeface="Calibri"/>
                <a:cs typeface="Calibri"/>
              </a:rPr>
              <a:t>a </a:t>
            </a:r>
            <a:r>
              <a:rPr dirty="0" sz="2500" spc="-15">
                <a:latin typeface="Calibri"/>
                <a:cs typeface="Calibri"/>
              </a:rPr>
              <a:t>otra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 spc="-10">
                <a:latin typeface="Calibri"/>
                <a:cs typeface="Calibri"/>
              </a:rPr>
              <a:t>sistema, </a:t>
            </a:r>
            <a:r>
              <a:rPr dirty="0" sz="2500" spc="-15">
                <a:latin typeface="Calibri"/>
                <a:cs typeface="Calibri"/>
              </a:rPr>
              <a:t>provocando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separación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varias </a:t>
            </a:r>
            <a:r>
              <a:rPr dirty="0" sz="2500" spc="-5">
                <a:latin typeface="Calibri"/>
                <a:cs typeface="Calibri"/>
              </a:rPr>
              <a:t> áreas y </a:t>
            </a:r>
            <a:r>
              <a:rPr dirty="0" sz="2500" spc="-15">
                <a:latin typeface="Calibri"/>
                <a:cs typeface="Calibri"/>
              </a:rPr>
              <a:t>hasta </a:t>
            </a:r>
            <a:r>
              <a:rPr dirty="0" sz="2500" spc="-5">
                <a:latin typeface="Calibri"/>
                <a:cs typeface="Calibri"/>
              </a:rPr>
              <a:t>el colapso </a:t>
            </a:r>
            <a:r>
              <a:rPr dirty="0" sz="2500" spc="-15">
                <a:latin typeface="Calibri"/>
                <a:cs typeface="Calibri"/>
              </a:rPr>
              <a:t>total </a:t>
            </a:r>
            <a:r>
              <a:rPr dirty="0" sz="2500" spc="-5">
                <a:latin typeface="Calibri"/>
                <a:cs typeface="Calibri"/>
              </a:rPr>
              <a:t>por pérdida de </a:t>
            </a:r>
            <a:r>
              <a:rPr dirty="0" sz="2500" spc="-10">
                <a:latin typeface="Calibri"/>
                <a:cs typeface="Calibri"/>
              </a:rPr>
              <a:t>estabilidad.</a:t>
            </a:r>
            <a:r>
              <a:rPr dirty="0" sz="2500" spc="-5">
                <a:latin typeface="Calibri"/>
                <a:cs typeface="Calibri"/>
              </a:rPr>
              <a:t> En </a:t>
            </a: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sentido se pueden emplear desde protecciones direccionales 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 </a:t>
            </a:r>
            <a:r>
              <a:rPr dirty="0" sz="2500" spc="-10">
                <a:latin typeface="Calibri"/>
                <a:cs typeface="Calibri"/>
              </a:rPr>
              <a:t>reactiva, </a:t>
            </a:r>
            <a:r>
              <a:rPr dirty="0" sz="2500" spc="-5">
                <a:latin typeface="Calibri"/>
                <a:cs typeface="Calibri"/>
              </a:rPr>
              <a:t>así como </a:t>
            </a:r>
            <a:r>
              <a:rPr dirty="0" sz="2500" spc="-10">
                <a:latin typeface="Calibri"/>
                <a:cs typeface="Calibri"/>
              </a:rPr>
              <a:t>protecciones </a:t>
            </a:r>
            <a:r>
              <a:rPr dirty="0" sz="2500" spc="-5">
                <a:latin typeface="Calibri"/>
                <a:cs typeface="Calibri"/>
              </a:rPr>
              <a:t>de impedancia de una 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dos </a:t>
            </a:r>
            <a:r>
              <a:rPr dirty="0" sz="2500" spc="-15">
                <a:latin typeface="Calibri"/>
                <a:cs typeface="Calibri"/>
              </a:rPr>
              <a:t>zonas, </a:t>
            </a:r>
            <a:r>
              <a:rPr dirty="0" sz="2500" spc="-5">
                <a:latin typeface="Calibri"/>
                <a:cs typeface="Calibri"/>
              </a:rPr>
              <a:t>así como la combinación de ellas.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Esta </a:t>
            </a:r>
            <a:r>
              <a:rPr dirty="0" sz="2500" spc="-5">
                <a:latin typeface="Calibri"/>
                <a:cs typeface="Calibri"/>
              </a:rPr>
              <a:t>es una de las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protecciones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más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complejas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generadores.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002789" marR="5080" indent="-16814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Exigencias </a:t>
            </a:r>
            <a:r>
              <a:rPr dirty="0"/>
              <a:t>a las </a:t>
            </a:r>
            <a:r>
              <a:rPr dirty="0" spc="-10"/>
              <a:t>protecciones </a:t>
            </a:r>
            <a:r>
              <a:rPr dirty="0" spc="-20"/>
              <a:t>contra </a:t>
            </a:r>
            <a:r>
              <a:rPr dirty="0" spc="-10"/>
              <a:t>pérdida </a:t>
            </a:r>
            <a:r>
              <a:rPr dirty="0"/>
              <a:t>del </a:t>
            </a:r>
            <a:r>
              <a:rPr dirty="0" u="none" spc="-665"/>
              <a:t> </a:t>
            </a:r>
            <a:r>
              <a:rPr dirty="0" spc="-5"/>
              <a:t>campo</a:t>
            </a:r>
            <a:r>
              <a:rPr dirty="0" spc="-10"/>
              <a:t> </a:t>
            </a:r>
            <a:r>
              <a:rPr dirty="0" spc="-5"/>
              <a:t>en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0"/>
              <a:t>generadores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72997"/>
            <a:ext cx="8685530" cy="544893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355600" marR="5715" indent="-342900">
              <a:lnSpc>
                <a:spcPct val="90000"/>
              </a:lnSpc>
              <a:spcBef>
                <a:spcPts val="48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Detectar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forma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más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rápida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posible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régimen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5">
                <a:latin typeface="Calibri"/>
                <a:cs typeface="Calibri"/>
              </a:rPr>
              <a:t>pérdida </a:t>
            </a:r>
            <a:r>
              <a:rPr dirty="0" sz="3200">
                <a:latin typeface="Calibri"/>
                <a:cs typeface="Calibri"/>
              </a:rPr>
              <a:t>de la </a:t>
            </a:r>
            <a:r>
              <a:rPr dirty="0" sz="3200" spc="-20">
                <a:latin typeface="Calibri"/>
                <a:cs typeface="Calibri"/>
              </a:rPr>
              <a:t>excitación </a:t>
            </a:r>
            <a:r>
              <a:rPr dirty="0" sz="3200">
                <a:latin typeface="Calibri"/>
                <a:cs typeface="Calibri"/>
              </a:rPr>
              <a:t>o del campo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sin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responder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a:</a:t>
            </a:r>
            <a:endParaRPr sz="3200">
              <a:latin typeface="Calibri"/>
              <a:cs typeface="Calibri"/>
            </a:endParaRPr>
          </a:p>
          <a:p>
            <a:pPr algn="just" lvl="1" marL="756285" marR="5080" indent="-287020">
              <a:lnSpc>
                <a:spcPts val="3020"/>
              </a:lnSpc>
              <a:spcBef>
                <a:spcPts val="74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0" b="1">
                <a:latin typeface="Calibri"/>
                <a:cs typeface="Calibri"/>
              </a:rPr>
              <a:t>Régimen</a:t>
            </a:r>
            <a:r>
              <a:rPr dirty="0" sz="2800" spc="-5" b="1">
                <a:latin typeface="Calibri"/>
                <a:cs typeface="Calibri"/>
              </a:rPr>
              <a:t> de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subexcitación</a:t>
            </a:r>
            <a:r>
              <a:rPr dirty="0" sz="2800" spc="-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sin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superar</a:t>
            </a:r>
            <a:r>
              <a:rPr dirty="0" sz="2800" spc="-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los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límites 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normados en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la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curva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capabilidad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del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40" b="1">
                <a:latin typeface="Calibri"/>
                <a:cs typeface="Calibri"/>
              </a:rPr>
              <a:t>generador.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 MT"/>
              <a:buChar char="–"/>
            </a:pPr>
            <a:endParaRPr sz="32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800" spc="-5" b="1">
                <a:latin typeface="Calibri"/>
                <a:cs typeface="Calibri"/>
              </a:rPr>
              <a:t>Oscilación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la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potencia</a:t>
            </a:r>
            <a:r>
              <a:rPr dirty="0" sz="2800" spc="3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en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el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sistema.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33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800" spc="-10" b="1">
                <a:latin typeface="Calibri"/>
                <a:cs typeface="Calibri"/>
              </a:rPr>
              <a:t>Cortocircuitos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y </a:t>
            </a:r>
            <a:r>
              <a:rPr dirty="0" sz="2800" spc="-15" b="1">
                <a:latin typeface="Calibri"/>
                <a:cs typeface="Calibri"/>
              </a:rPr>
              <a:t>otras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fallas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en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el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sistema.</a:t>
            </a:r>
            <a:endParaRPr sz="2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 MT"/>
              <a:buChar char="–"/>
            </a:pPr>
            <a:endParaRPr sz="3600">
              <a:latin typeface="Calibri"/>
              <a:cs typeface="Calibri"/>
            </a:endParaRPr>
          </a:p>
          <a:p>
            <a:pPr algn="just" lvl="1" marL="756285" marR="7620" indent="-287020">
              <a:lnSpc>
                <a:spcPts val="3020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800" spc="-5" b="1">
                <a:latin typeface="Calibri"/>
                <a:cs typeface="Calibri"/>
              </a:rPr>
              <a:t>Otros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problemas</a:t>
            </a:r>
            <a:r>
              <a:rPr dirty="0" sz="2800" spc="-5" b="1">
                <a:latin typeface="Calibri"/>
                <a:cs typeface="Calibri"/>
              </a:rPr>
              <a:t> que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no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causen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la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pérdida</a:t>
            </a:r>
            <a:r>
              <a:rPr dirty="0" sz="2800" spc="-5" b="1">
                <a:latin typeface="Calibri"/>
                <a:cs typeface="Calibri"/>
              </a:rPr>
              <a:t> de 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estabilidad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del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40" b="1">
                <a:latin typeface="Calibri"/>
                <a:cs typeface="Calibri"/>
              </a:rPr>
              <a:t>generador.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002155" marR="5080" indent="-172212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Esquemas </a:t>
            </a:r>
            <a:r>
              <a:rPr dirty="0" spc="-25"/>
              <a:t>para </a:t>
            </a:r>
            <a:r>
              <a:rPr dirty="0"/>
              <a:t>de la </a:t>
            </a:r>
            <a:r>
              <a:rPr dirty="0" spc="-10"/>
              <a:t>detección </a:t>
            </a:r>
            <a:r>
              <a:rPr dirty="0"/>
              <a:t>de la </a:t>
            </a:r>
            <a:r>
              <a:rPr dirty="0" spc="-10"/>
              <a:t>pérdida </a:t>
            </a:r>
            <a:r>
              <a:rPr dirty="0"/>
              <a:t>del </a:t>
            </a:r>
            <a:r>
              <a:rPr dirty="0" u="none" spc="-665"/>
              <a:t> </a:t>
            </a:r>
            <a:r>
              <a:rPr dirty="0" spc="-5"/>
              <a:t>campo</a:t>
            </a:r>
            <a:r>
              <a:rPr dirty="0" spc="-10"/>
              <a:t> </a:t>
            </a:r>
            <a:r>
              <a:rPr dirty="0" spc="-5"/>
              <a:t>en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0"/>
              <a:t>generadores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17194"/>
            <a:ext cx="8684895" cy="540766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Se pueden emplear </a:t>
            </a:r>
            <a:r>
              <a:rPr dirty="0" sz="3000" spc="-10">
                <a:latin typeface="Calibri"/>
                <a:cs typeface="Calibri"/>
              </a:rPr>
              <a:t>varios </a:t>
            </a:r>
            <a:r>
              <a:rPr dirty="0" sz="3000" spc="-5">
                <a:latin typeface="Calibri"/>
                <a:cs typeface="Calibri"/>
              </a:rPr>
              <a:t>esquemas en dependencia </a:t>
            </a:r>
            <a:r>
              <a:rPr dirty="0" sz="3000">
                <a:latin typeface="Calibri"/>
                <a:cs typeface="Calibri"/>
              </a:rPr>
              <a:t> 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35">
                <a:latin typeface="Calibri"/>
                <a:cs typeface="Calibri"/>
              </a:rPr>
              <a:t>generador,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pero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los</a:t>
            </a:r>
            <a:r>
              <a:rPr dirty="0" sz="3000" spc="6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más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empleados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son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utilizan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relés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impedancia:</a:t>
            </a:r>
            <a:endParaRPr sz="3000">
              <a:latin typeface="Calibri"/>
              <a:cs typeface="Calibri"/>
            </a:endParaRPr>
          </a:p>
          <a:p>
            <a:pPr algn="just" lvl="1" marL="756285" indent="-287020">
              <a:lnSpc>
                <a:spcPct val="100000"/>
              </a:lnSpc>
              <a:spcBef>
                <a:spcPts val="1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Medir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-1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corriente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del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campo</a:t>
            </a:r>
            <a:r>
              <a:rPr dirty="0" sz="2600" spc="-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o</a:t>
            </a:r>
            <a:r>
              <a:rPr dirty="0" sz="2600" spc="-1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corriente</a:t>
            </a:r>
            <a:r>
              <a:rPr dirty="0" sz="2600" spc="2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excitación</a:t>
            </a:r>
            <a:endParaRPr sz="2600">
              <a:latin typeface="Calibri"/>
              <a:cs typeface="Calibri"/>
            </a:endParaRPr>
          </a:p>
          <a:p>
            <a:pPr algn="just" lvl="2" marL="1155700" indent="-229235">
              <a:lnSpc>
                <a:spcPts val="2635"/>
              </a:lnSpc>
              <a:spcBef>
                <a:spcPts val="1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15">
                <a:latin typeface="Calibri"/>
                <a:cs typeface="Calibri"/>
              </a:rPr>
              <a:t>Esto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sería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detectar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0">
                <a:latin typeface="Calibri"/>
                <a:cs typeface="Calibri"/>
              </a:rPr>
              <a:t> pérdida </a:t>
            </a:r>
            <a:r>
              <a:rPr dirty="0" sz="2200" spc="-15">
                <a:latin typeface="Calibri"/>
                <a:cs typeface="Calibri"/>
              </a:rPr>
              <a:t>total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campo</a:t>
            </a:r>
            <a:endParaRPr sz="2200">
              <a:latin typeface="Calibri"/>
              <a:cs typeface="Calibri"/>
            </a:endParaRPr>
          </a:p>
          <a:p>
            <a:pPr algn="just" lvl="1" marL="756285" marR="7620" indent="-287020">
              <a:lnSpc>
                <a:spcPct val="80000"/>
              </a:lnSpc>
              <a:spcBef>
                <a:spcPts val="61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Medir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potencia</a:t>
            </a:r>
            <a:r>
              <a:rPr dirty="0" sz="2600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reactiva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o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la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5" b="1">
                <a:latin typeface="Calibri"/>
                <a:cs typeface="Calibri"/>
              </a:rPr>
              <a:t>corriente</a:t>
            </a:r>
            <a:r>
              <a:rPr dirty="0" sz="2600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reactiva</a:t>
            </a:r>
            <a:r>
              <a:rPr dirty="0" sz="2600" spc="-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que </a:t>
            </a:r>
            <a:r>
              <a:rPr dirty="0" sz="2600" spc="5" b="1">
                <a:latin typeface="Calibri"/>
                <a:cs typeface="Calibri"/>
              </a:rPr>
              <a:t> </a:t>
            </a:r>
            <a:r>
              <a:rPr dirty="0" sz="2600" spc="-20" b="1">
                <a:latin typeface="Calibri"/>
                <a:cs typeface="Calibri"/>
              </a:rPr>
              <a:t>entra</a:t>
            </a:r>
            <a:r>
              <a:rPr dirty="0" sz="2600" spc="1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al</a:t>
            </a:r>
            <a:r>
              <a:rPr dirty="0" sz="2600" spc="-10" b="1">
                <a:latin typeface="Calibri"/>
                <a:cs typeface="Calibri"/>
              </a:rPr>
              <a:t> generador</a:t>
            </a:r>
            <a:endParaRPr sz="2600">
              <a:latin typeface="Calibri"/>
              <a:cs typeface="Calibri"/>
            </a:endParaRPr>
          </a:p>
          <a:p>
            <a:pPr algn="just" lvl="2" marL="1155700" marR="7620" indent="-228600">
              <a:lnSpc>
                <a:spcPct val="80100"/>
              </a:lnSpc>
              <a:spcBef>
                <a:spcPts val="54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15">
                <a:latin typeface="Calibri"/>
                <a:cs typeface="Calibri"/>
              </a:rPr>
              <a:t>Este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método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tendría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subordinado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curva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capabilidad,</a:t>
            </a:r>
            <a:r>
              <a:rPr dirty="0" sz="2200" spc="-5">
                <a:latin typeface="Calibri"/>
                <a:cs typeface="Calibri"/>
              </a:rPr>
              <a:t> dado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 puede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consumir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reactiva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cierto </a:t>
            </a:r>
            <a:r>
              <a:rPr dirty="0" sz="2200" spc="-10">
                <a:latin typeface="Calibri"/>
                <a:cs typeface="Calibri"/>
              </a:rPr>
              <a:t>límite.</a:t>
            </a:r>
            <a:endParaRPr sz="2200">
              <a:latin typeface="Calibri"/>
              <a:cs typeface="Calibri"/>
            </a:endParaRPr>
          </a:p>
          <a:p>
            <a:pPr algn="just" lvl="1" marL="756285" indent="-287020">
              <a:lnSpc>
                <a:spcPts val="3105"/>
              </a:lnSpc>
              <a:buFont typeface="Arial MT"/>
              <a:buChar char="–"/>
              <a:tabLst>
                <a:tab pos="756920" algn="l"/>
              </a:tabLst>
            </a:pPr>
            <a:r>
              <a:rPr dirty="0" sz="2600" b="1">
                <a:latin typeface="Calibri"/>
                <a:cs typeface="Calibri"/>
              </a:rPr>
              <a:t>Empleo</a:t>
            </a:r>
            <a:r>
              <a:rPr dirty="0" sz="2600" spc="-2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 relés</a:t>
            </a:r>
            <a:r>
              <a:rPr dirty="0" sz="2600" spc="-3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de </a:t>
            </a:r>
            <a:r>
              <a:rPr dirty="0" sz="2600" spc="-10" b="1">
                <a:latin typeface="Calibri"/>
                <a:cs typeface="Calibri"/>
              </a:rPr>
              <a:t>distancia</a:t>
            </a:r>
            <a:r>
              <a:rPr dirty="0" sz="2600" b="1">
                <a:latin typeface="Calibri"/>
                <a:cs typeface="Calibri"/>
              </a:rPr>
              <a:t> MHO</a:t>
            </a:r>
            <a:r>
              <a:rPr dirty="0" sz="2600" spc="-5" b="1">
                <a:latin typeface="Calibri"/>
                <a:cs typeface="Calibri"/>
              </a:rPr>
              <a:t> desplazado</a:t>
            </a:r>
            <a:endParaRPr sz="2600">
              <a:latin typeface="Calibri"/>
              <a:cs typeface="Calibri"/>
            </a:endParaRPr>
          </a:p>
          <a:p>
            <a:pPr algn="just" lvl="2" marL="1155700" marR="5715" indent="-228600">
              <a:lnSpc>
                <a:spcPct val="80000"/>
              </a:lnSpc>
              <a:spcBef>
                <a:spcPts val="54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15">
                <a:latin typeface="Calibri"/>
                <a:cs typeface="Calibri"/>
              </a:rPr>
              <a:t>Estos </a:t>
            </a:r>
            <a:r>
              <a:rPr dirty="0" sz="2200" spc="-5">
                <a:latin typeface="Calibri"/>
                <a:cs typeface="Calibri"/>
              </a:rPr>
              <a:t>son los más </a:t>
            </a:r>
            <a:r>
              <a:rPr dirty="0" sz="2200">
                <a:latin typeface="Calibri"/>
                <a:cs typeface="Calibri"/>
              </a:rPr>
              <a:t>empleados, </a:t>
            </a:r>
            <a:r>
              <a:rPr dirty="0" sz="2200" spc="-15">
                <a:latin typeface="Calibri"/>
                <a:cs typeface="Calibri"/>
              </a:rPr>
              <a:t>pero </a:t>
            </a:r>
            <a:r>
              <a:rPr dirty="0" sz="2200" spc="-10">
                <a:latin typeface="Calibri"/>
                <a:cs typeface="Calibri"/>
              </a:rPr>
              <a:t>existen </a:t>
            </a:r>
            <a:r>
              <a:rPr dirty="0" sz="2200" spc="-5">
                <a:latin typeface="Calibri"/>
                <a:cs typeface="Calibri"/>
              </a:rPr>
              <a:t>varios esquemas que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distancias</a:t>
            </a:r>
            <a:r>
              <a:rPr dirty="0" sz="2200" spc="-5">
                <a:latin typeface="Calibri"/>
                <a:cs typeface="Calibri"/>
              </a:rPr>
              <a:t> Mho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desplazados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cada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ventajas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desventajas.</a:t>
            </a:r>
            <a:endParaRPr sz="2200">
              <a:latin typeface="Calibri"/>
              <a:cs typeface="Calibri"/>
            </a:endParaRPr>
          </a:p>
          <a:p>
            <a:pPr algn="just" lvl="2" marL="1155700" marR="10160" indent="-228600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se basa en el cambio brusco de la impedancia del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durante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pérdida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excitación.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147695" marR="5080" indent="-2333625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 </a:t>
            </a:r>
            <a:r>
              <a:rPr dirty="0" spc="-15"/>
              <a:t>General </a:t>
            </a:r>
            <a:r>
              <a:rPr dirty="0"/>
              <a:t>del empleo de </a:t>
            </a:r>
            <a:r>
              <a:rPr dirty="0" spc="-15"/>
              <a:t>Relés </a:t>
            </a:r>
            <a:r>
              <a:rPr dirty="0"/>
              <a:t>de </a:t>
            </a:r>
            <a:r>
              <a:rPr dirty="0" u="none" spc="-670"/>
              <a:t> </a:t>
            </a:r>
            <a:r>
              <a:rPr dirty="0" spc="-5"/>
              <a:t>Impedancia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0960"/>
            <a:ext cx="8681085" cy="1769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esquema el relé 40 conocido como relé de pérdida del </a:t>
            </a:r>
            <a:r>
              <a:rPr dirty="0" sz="2200" spc="-15">
                <a:latin typeface="Calibri"/>
                <a:cs typeface="Calibri"/>
              </a:rPr>
              <a:t>campo, </a:t>
            </a:r>
            <a:r>
              <a:rPr dirty="0" sz="2200" spc="-10">
                <a:latin typeface="Calibri"/>
                <a:cs typeface="Calibri"/>
              </a:rPr>
              <a:t> utiliza</a:t>
            </a:r>
            <a:r>
              <a:rPr dirty="0" sz="2200" spc="-5">
                <a:latin typeface="Calibri"/>
                <a:cs typeface="Calibri"/>
              </a:rPr>
              <a:t> la </a:t>
            </a:r>
            <a:r>
              <a:rPr dirty="0" sz="2200" spc="-10">
                <a:latin typeface="Calibri"/>
                <a:cs typeface="Calibri"/>
              </a:rPr>
              <a:t>tensión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proveniente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un TP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 la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15">
                <a:latin typeface="Calibri"/>
                <a:cs typeface="Calibri"/>
              </a:rPr>
              <a:t>proveniente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un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TC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este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debe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estar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terminales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generador.</a:t>
            </a:r>
            <a:endParaRPr sz="22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Como se conoce se emplean </a:t>
            </a:r>
            <a:r>
              <a:rPr dirty="0" sz="2200" spc="-15">
                <a:latin typeface="Calibri"/>
                <a:cs typeface="Calibri"/>
              </a:rPr>
              <a:t>diferentes </a:t>
            </a:r>
            <a:r>
              <a:rPr dirty="0" sz="2200" spc="-5">
                <a:latin typeface="Calibri"/>
                <a:cs typeface="Calibri"/>
              </a:rPr>
              <a:t>relés algunos que </a:t>
            </a:r>
            <a:r>
              <a:rPr dirty="0" sz="2200" spc="-10">
                <a:latin typeface="Calibri"/>
                <a:cs typeface="Calibri"/>
              </a:rPr>
              <a:t>utilizan </a:t>
            </a:r>
            <a:r>
              <a:rPr dirty="0" sz="2200" spc="-5">
                <a:latin typeface="Calibri"/>
                <a:cs typeface="Calibri"/>
              </a:rPr>
              <a:t>uno o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tipo MHO</a:t>
            </a:r>
            <a:r>
              <a:rPr dirty="0" sz="2200" spc="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desplazados.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822" y="3205567"/>
            <a:ext cx="8008221" cy="325187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5940" y="6346952"/>
            <a:ext cx="32289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4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364490" marR="5080" indent="-381635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 spc="-15"/>
              <a:t>Protección</a:t>
            </a:r>
            <a:r>
              <a:rPr dirty="0" spc="-5"/>
              <a:t> </a:t>
            </a:r>
            <a:r>
              <a:rPr dirty="0" spc="-20"/>
              <a:t>contra</a:t>
            </a:r>
            <a:r>
              <a:rPr dirty="0"/>
              <a:t> </a:t>
            </a:r>
            <a:r>
              <a:rPr dirty="0" spc="-10"/>
              <a:t>pérdida</a:t>
            </a:r>
            <a:r>
              <a:rPr dirty="0" spc="-5"/>
              <a:t> </a:t>
            </a:r>
            <a:r>
              <a:rPr dirty="0"/>
              <a:t>del</a:t>
            </a:r>
            <a:r>
              <a:rPr dirty="0" spc="-5"/>
              <a:t> </a:t>
            </a:r>
            <a:r>
              <a:rPr dirty="0"/>
              <a:t>campo </a:t>
            </a:r>
            <a:r>
              <a:rPr dirty="0" u="none" spc="-660"/>
              <a:t> </a:t>
            </a:r>
            <a:r>
              <a:rPr dirty="0" spc="-5"/>
              <a:t>que</a:t>
            </a:r>
            <a:r>
              <a:rPr dirty="0"/>
              <a:t> </a:t>
            </a:r>
            <a:r>
              <a:rPr dirty="0" spc="-5"/>
              <a:t>emplea </a:t>
            </a:r>
            <a:r>
              <a:rPr dirty="0"/>
              <a:t>un solo </a:t>
            </a:r>
            <a:r>
              <a:rPr dirty="0" spc="-5"/>
              <a:t>relé </a:t>
            </a:r>
            <a:r>
              <a:rPr dirty="0" spc="-25"/>
              <a:t>de</a:t>
            </a:r>
            <a:r>
              <a:rPr dirty="0" spc="-5"/>
              <a:t> </a:t>
            </a:r>
            <a:r>
              <a:rPr dirty="0" spc="-10"/>
              <a:t>distancia</a:t>
            </a:r>
            <a:r>
              <a:rPr dirty="0"/>
              <a:t> tipo </a:t>
            </a:r>
            <a:r>
              <a:rPr dirty="0" spc="-5"/>
              <a:t>MHO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1034796"/>
            <a:ext cx="8903335" cy="5702935"/>
            <a:chOff x="120395" y="1034796"/>
            <a:chExt cx="8903335" cy="5702935"/>
          </a:xfrm>
        </p:grpSpPr>
        <p:sp>
          <p:nvSpPr>
            <p:cNvPr id="4" name="object 4"/>
            <p:cNvSpPr/>
            <p:nvPr/>
          </p:nvSpPr>
          <p:spPr>
            <a:xfrm>
              <a:off x="152399" y="1066800"/>
              <a:ext cx="8839200" cy="5638800"/>
            </a:xfrm>
            <a:custGeom>
              <a:avLst/>
              <a:gdLst/>
              <a:ahLst/>
              <a:cxnLst/>
              <a:rect l="l" t="t" r="r" b="b"/>
              <a:pathLst>
                <a:path w="8839200" h="5638800">
                  <a:moveTo>
                    <a:pt x="0" y="0"/>
                  </a:moveTo>
                  <a:lnTo>
                    <a:pt x="8839200" y="0"/>
                  </a:lnTo>
                  <a:lnTo>
                    <a:pt x="8839200" y="5638800"/>
                  </a:lnTo>
                  <a:lnTo>
                    <a:pt x="0" y="56388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0082" y="2728259"/>
              <a:ext cx="3364711" cy="39011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584575" y="6346952"/>
            <a:ext cx="32283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1083310"/>
            <a:ext cx="8681085" cy="49701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342265" marR="7620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42265" algn="l"/>
                <a:tab pos="342900" algn="l"/>
                <a:tab pos="4188460" algn="l"/>
              </a:tabLst>
            </a:pP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distancia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tipo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MHO	desplazado</a:t>
            </a:r>
            <a:r>
              <a:rPr dirty="0" sz="2200" spc="459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hacia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4to</a:t>
            </a:r>
            <a:r>
              <a:rPr dirty="0" sz="2200" spc="459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cuadrante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endParaRPr sz="2200">
              <a:latin typeface="Calibri"/>
              <a:cs typeface="Calibri"/>
            </a:endParaRPr>
          </a:p>
          <a:p>
            <a:pPr algn="r" marR="41910">
              <a:lnSpc>
                <a:spcPct val="100000"/>
              </a:lnSpc>
            </a:pPr>
            <a:r>
              <a:rPr dirty="0" sz="2200" spc="-5">
                <a:latin typeface="Calibri"/>
                <a:cs typeface="Calibri"/>
              </a:rPr>
              <a:t>emplea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detectar</a:t>
            </a:r>
            <a:r>
              <a:rPr dirty="0" sz="2200" spc="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cambio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signo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impedancia del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generador.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Como se conoce los </a:t>
            </a:r>
            <a:r>
              <a:rPr dirty="0" sz="2200" spc="-10">
                <a:latin typeface="Calibri"/>
                <a:cs typeface="Calibri"/>
              </a:rPr>
              <a:t>puntos </a:t>
            </a:r>
            <a:r>
              <a:rPr dirty="0" sz="2200" spc="-5">
                <a:latin typeface="Calibri"/>
                <a:cs typeface="Calibri"/>
              </a:rPr>
              <a:t>finales de la impedancia cuando 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pierde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sincronismo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caerán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interior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circunferencia.</a:t>
            </a:r>
            <a:endParaRPr sz="2200">
              <a:latin typeface="Calibri"/>
              <a:cs typeface="Calibri"/>
            </a:endParaRPr>
          </a:p>
          <a:p>
            <a:pPr algn="just" lvl="1" marL="431800" marR="3661410" indent="-342900">
              <a:lnSpc>
                <a:spcPct val="100000"/>
              </a:lnSpc>
              <a:spcBef>
                <a:spcPts val="910"/>
              </a:spcBef>
              <a:buFont typeface="Arial MT"/>
              <a:buChar char="•"/>
              <a:tabLst>
                <a:tab pos="431800" algn="l"/>
                <a:tab pos="2693670" algn="l"/>
                <a:tab pos="4812030" algn="l"/>
              </a:tabLst>
            </a:pP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diseños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actuales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generadores </a:t>
            </a:r>
            <a:r>
              <a:rPr dirty="0" sz="2200" spc="-5">
                <a:latin typeface="Calibri"/>
                <a:cs typeface="Calibri"/>
              </a:rPr>
              <a:t> hacen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reactancia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30">
                <a:latin typeface="Calibri"/>
                <a:cs typeface="Calibri"/>
              </a:rPr>
              <a:t>Xd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muy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grande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diámetro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ci</a:t>
            </a:r>
            <a:r>
              <a:rPr dirty="0" sz="2200" spc="-45">
                <a:latin typeface="Calibri"/>
                <a:cs typeface="Calibri"/>
              </a:rPr>
              <a:t>r</a:t>
            </a:r>
            <a:r>
              <a:rPr dirty="0" sz="2200" spc="-5">
                <a:latin typeface="Calibri"/>
                <a:cs typeface="Calibri"/>
              </a:rPr>
              <a:t>cun</a:t>
            </a:r>
            <a:r>
              <a:rPr dirty="0" sz="2200" spc="-85">
                <a:latin typeface="Calibri"/>
                <a:cs typeface="Calibri"/>
              </a:rPr>
              <a:t>f</a:t>
            </a:r>
            <a:r>
              <a:rPr dirty="0" sz="2200" spc="-5">
                <a:latin typeface="Calibri"/>
                <a:cs typeface="Calibri"/>
              </a:rPr>
              <a:t>erencia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5">
                <a:latin typeface="Calibri"/>
                <a:cs typeface="Calibri"/>
              </a:rPr>
              <a:t>aumen</a:t>
            </a:r>
            <a:r>
              <a:rPr dirty="0" sz="2200" spc="-50">
                <a:latin typeface="Calibri"/>
                <a:cs typeface="Calibri"/>
              </a:rPr>
              <a:t>t</a:t>
            </a:r>
            <a:r>
              <a:rPr dirty="0" sz="2200" spc="-5">
                <a:latin typeface="Calibri"/>
                <a:cs typeface="Calibri"/>
              </a:rPr>
              <a:t>ando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5">
                <a:latin typeface="Calibri"/>
                <a:cs typeface="Calibri"/>
              </a:rPr>
              <a:t>la  </a:t>
            </a:r>
            <a:r>
              <a:rPr dirty="0" sz="2200" spc="-5">
                <a:latin typeface="Calibri"/>
                <a:cs typeface="Calibri"/>
              </a:rPr>
              <a:t>posibilidad de </a:t>
            </a:r>
            <a:r>
              <a:rPr dirty="0" sz="2200" spc="-10">
                <a:latin typeface="Calibri"/>
                <a:cs typeface="Calibri"/>
              </a:rPr>
              <a:t>operación incorrecta </a:t>
            </a:r>
            <a:r>
              <a:rPr dirty="0" sz="2200" spc="-20">
                <a:latin typeface="Calibri"/>
                <a:cs typeface="Calibri"/>
              </a:rPr>
              <a:t>para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oscilaciones de potencia en </a:t>
            </a:r>
            <a:r>
              <a:rPr dirty="0" sz="2200" spc="-10">
                <a:latin typeface="Calibri"/>
                <a:cs typeface="Calibri"/>
              </a:rPr>
              <a:t>condiciones 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excitación.</a:t>
            </a:r>
            <a:endParaRPr sz="2200">
              <a:latin typeface="Calibri"/>
              <a:cs typeface="Calibri"/>
            </a:endParaRPr>
          </a:p>
          <a:p>
            <a:pPr algn="just" lvl="1" marL="431800" marR="3662679" indent="-3429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431800" algn="l"/>
              </a:tabLst>
            </a:pPr>
            <a:r>
              <a:rPr dirty="0" sz="2200" spc="-10">
                <a:latin typeface="Calibri"/>
                <a:cs typeface="Calibri"/>
              </a:rPr>
              <a:t>Otros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métodos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entonces</a:t>
            </a:r>
            <a:r>
              <a:rPr dirty="0" sz="2200" spc="-5">
                <a:latin typeface="Calibri"/>
                <a:cs typeface="Calibri"/>
              </a:rPr>
              <a:t> deben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ser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reactancia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sincrónica </a:t>
            </a:r>
            <a:r>
              <a:rPr dirty="0" sz="2200" spc="-5">
                <a:latin typeface="Calibri"/>
                <a:cs typeface="Calibri"/>
              </a:rPr>
              <a:t> 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generador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mayor </a:t>
            </a:r>
            <a:r>
              <a:rPr dirty="0" sz="2200" spc="-5">
                <a:latin typeface="Calibri"/>
                <a:cs typeface="Calibri"/>
              </a:rPr>
              <a:t>a 1pu.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4820" y="3079965"/>
            <a:ext cx="4389101" cy="314808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0395" y="882396"/>
            <a:ext cx="8903335" cy="5855335"/>
            <a:chOff x="120395" y="882396"/>
            <a:chExt cx="8903335" cy="58553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060" y="3299055"/>
              <a:ext cx="3734542" cy="32040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399" y="914400"/>
              <a:ext cx="8839200" cy="5791200"/>
            </a:xfrm>
            <a:custGeom>
              <a:avLst/>
              <a:gdLst/>
              <a:ahLst/>
              <a:cxnLst/>
              <a:rect l="l" t="t" r="r" b="b"/>
              <a:pathLst>
                <a:path w="8839200" h="5791200">
                  <a:moveTo>
                    <a:pt x="0" y="0"/>
                  </a:moveTo>
                  <a:lnTo>
                    <a:pt x="8839200" y="0"/>
                  </a:lnTo>
                  <a:lnTo>
                    <a:pt x="8839200" y="5791200"/>
                  </a:lnTo>
                  <a:lnTo>
                    <a:pt x="0" y="57912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242" rIns="0" bIns="0" rtlCol="0" vert="horz">
            <a:spAutoFit/>
          </a:bodyPr>
          <a:lstStyle/>
          <a:p>
            <a:pPr marL="582295" marR="5080" indent="-59944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 spc="-15"/>
              <a:t>Protección</a:t>
            </a:r>
            <a:r>
              <a:rPr dirty="0" spc="-5"/>
              <a:t> </a:t>
            </a:r>
            <a:r>
              <a:rPr dirty="0" spc="-20"/>
              <a:t>contra</a:t>
            </a:r>
            <a:r>
              <a:rPr dirty="0"/>
              <a:t> </a:t>
            </a:r>
            <a:r>
              <a:rPr dirty="0" spc="-10"/>
              <a:t>pérdida</a:t>
            </a:r>
            <a:r>
              <a:rPr dirty="0" spc="-5"/>
              <a:t> </a:t>
            </a:r>
            <a:r>
              <a:rPr dirty="0"/>
              <a:t>del</a:t>
            </a:r>
            <a:r>
              <a:rPr dirty="0" spc="-5"/>
              <a:t> </a:t>
            </a:r>
            <a:r>
              <a:rPr dirty="0"/>
              <a:t>campo </a:t>
            </a:r>
            <a:r>
              <a:rPr dirty="0" u="none" spc="-660"/>
              <a:t> </a:t>
            </a:r>
            <a:r>
              <a:rPr dirty="0" spc="-5"/>
              <a:t>que emplea </a:t>
            </a:r>
            <a:r>
              <a:rPr dirty="0"/>
              <a:t>dos </a:t>
            </a:r>
            <a:r>
              <a:rPr dirty="0" spc="-5"/>
              <a:t>relés de</a:t>
            </a:r>
            <a:r>
              <a:rPr dirty="0"/>
              <a:t> </a:t>
            </a:r>
            <a:r>
              <a:rPr dirty="0" spc="-10"/>
              <a:t>distancia</a:t>
            </a:r>
            <a:r>
              <a:rPr dirty="0"/>
              <a:t> tipo </a:t>
            </a:r>
            <a:r>
              <a:rPr dirty="0" spc="-5"/>
              <a:t>MHO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932484"/>
            <a:ext cx="8683625" cy="233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71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Se emplean dos </a:t>
            </a:r>
            <a:r>
              <a:rPr dirty="0" sz="1800" spc="-10">
                <a:latin typeface="Calibri"/>
                <a:cs typeface="Calibri"/>
              </a:rPr>
              <a:t>relés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10">
                <a:latin typeface="Calibri"/>
                <a:cs typeface="Calibri"/>
              </a:rPr>
              <a:t>distancia </a:t>
            </a:r>
            <a:r>
              <a:rPr dirty="0" sz="1800" spc="-5">
                <a:latin typeface="Calibri"/>
                <a:cs typeface="Calibri"/>
              </a:rPr>
              <a:t>tipo </a:t>
            </a:r>
            <a:r>
              <a:rPr dirty="0" sz="1800">
                <a:latin typeface="Calibri"/>
                <a:cs typeface="Calibri"/>
              </a:rPr>
              <a:t>MHO desplazados.   </a:t>
            </a:r>
            <a:r>
              <a:rPr dirty="0" sz="1800" spc="-5">
                <a:latin typeface="Calibri"/>
                <a:cs typeface="Calibri"/>
              </a:rPr>
              <a:t>El primer </a:t>
            </a:r>
            <a:r>
              <a:rPr dirty="0" sz="1800">
                <a:latin typeface="Calibri"/>
                <a:cs typeface="Calibri"/>
              </a:rPr>
              <a:t>MHO </a:t>
            </a:r>
            <a:r>
              <a:rPr dirty="0" sz="1800" spc="-5">
                <a:latin typeface="Calibri"/>
                <a:cs typeface="Calibri"/>
              </a:rPr>
              <a:t>comienza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desde </a:t>
            </a:r>
            <a:r>
              <a:rPr dirty="0" sz="1800" spc="-30">
                <a:latin typeface="Calibri"/>
                <a:cs typeface="Calibri"/>
              </a:rPr>
              <a:t>X’d/2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hasta </a:t>
            </a:r>
            <a:r>
              <a:rPr dirty="0" sz="1800">
                <a:latin typeface="Calibri"/>
                <a:cs typeface="Calibri"/>
              </a:rPr>
              <a:t>1 </a:t>
            </a:r>
            <a:r>
              <a:rPr dirty="0" sz="1800" spc="-5">
                <a:latin typeface="Calibri"/>
                <a:cs typeface="Calibri"/>
              </a:rPr>
              <a:t>pu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el </a:t>
            </a:r>
            <a:r>
              <a:rPr dirty="0" sz="1800">
                <a:latin typeface="Calibri"/>
                <a:cs typeface="Calibri"/>
              </a:rPr>
              <a:t>segundo MHO </a:t>
            </a:r>
            <a:r>
              <a:rPr dirty="0" sz="1800" spc="-5">
                <a:latin typeface="Calibri"/>
                <a:cs typeface="Calibri"/>
              </a:rPr>
              <a:t>comienza en </a:t>
            </a:r>
            <a:r>
              <a:rPr dirty="0" sz="1800" spc="-30">
                <a:latin typeface="Calibri"/>
                <a:cs typeface="Calibri"/>
              </a:rPr>
              <a:t>X’d/2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termina en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reactancia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Xd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generador.</a:t>
            </a:r>
            <a:endParaRPr sz="18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La primera </a:t>
            </a:r>
            <a:r>
              <a:rPr dirty="0" sz="1800" spc="-15">
                <a:latin typeface="Calibri"/>
                <a:cs typeface="Calibri"/>
              </a:rPr>
              <a:t>zona </a:t>
            </a:r>
            <a:r>
              <a:rPr dirty="0" sz="1800" spc="-5">
                <a:latin typeface="Calibri"/>
                <a:cs typeface="Calibri"/>
              </a:rPr>
              <a:t>puede </a:t>
            </a:r>
            <a:r>
              <a:rPr dirty="0" sz="1800">
                <a:latin typeface="Calibri"/>
                <a:cs typeface="Calibri"/>
              </a:rPr>
              <a:t>ser </a:t>
            </a:r>
            <a:r>
              <a:rPr dirty="0" sz="1800" spc="-10">
                <a:latin typeface="Calibri"/>
                <a:cs typeface="Calibri"/>
              </a:rPr>
              <a:t>instalada </a:t>
            </a:r>
            <a:r>
              <a:rPr dirty="0" sz="1800" spc="-15">
                <a:latin typeface="Calibri"/>
                <a:cs typeface="Calibri"/>
              </a:rPr>
              <a:t>para </a:t>
            </a:r>
            <a:r>
              <a:rPr dirty="0" sz="1800" spc="-5">
                <a:latin typeface="Calibri"/>
                <a:cs typeface="Calibri"/>
              </a:rPr>
              <a:t>hacer un disparo </a:t>
            </a:r>
            <a:r>
              <a:rPr dirty="0" sz="1800" spc="-10">
                <a:latin typeface="Calibri"/>
                <a:cs typeface="Calibri"/>
              </a:rPr>
              <a:t>instantáneo, </a:t>
            </a:r>
            <a:r>
              <a:rPr dirty="0" sz="1800" spc="-5">
                <a:latin typeface="Calibri"/>
                <a:cs typeface="Calibri"/>
              </a:rPr>
              <a:t>pero algunos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investigadores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sugieren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pequeña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demora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tiempo.</a:t>
            </a:r>
            <a:endParaRPr sz="18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9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zona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</a:t>
            </a:r>
            <a:r>
              <a:rPr dirty="0" sz="1800" spc="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si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obligatorio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tenga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tiempo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para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evitar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oscilaciones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</a:t>
            </a:r>
            <a:endParaRPr sz="18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producto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cortocircuito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el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sistema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hagan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operar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relé.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Los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tiempos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oscilan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</a:t>
            </a:r>
            <a:endParaRPr sz="18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0.5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÷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0.6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segundos.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6449390"/>
            <a:ext cx="322961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65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>
                <a:latin typeface="Calibri"/>
                <a:cs typeface="Calibri"/>
              </a:rPr>
              <a:t> de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27828" y="6273800"/>
            <a:ext cx="400557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1500" marR="5080" indent="-559435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 </a:t>
            </a:r>
            <a:r>
              <a:rPr dirty="0" sz="1200" spc="-5">
                <a:latin typeface="Calibri"/>
                <a:cs typeface="Calibri"/>
              </a:rPr>
              <a:t>Mejoramiento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Protecciones</a:t>
            </a:r>
            <a:r>
              <a:rPr dirty="0" sz="1200" spc="5">
                <a:latin typeface="Calibri"/>
                <a:cs typeface="Calibri"/>
              </a:rPr>
              <a:t> del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Generador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usando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tecnología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digital,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1995.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958596"/>
            <a:ext cx="8903335" cy="5779135"/>
            <a:chOff x="120395" y="958596"/>
            <a:chExt cx="8903335" cy="5779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6653" y="3076921"/>
              <a:ext cx="4095049" cy="33715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990600"/>
              <a:ext cx="8839200" cy="5715000"/>
            </a:xfrm>
            <a:custGeom>
              <a:avLst/>
              <a:gdLst/>
              <a:ahLst/>
              <a:cxnLst/>
              <a:rect l="l" t="t" r="r" b="b"/>
              <a:pathLst>
                <a:path w="8839200" h="5715000">
                  <a:moveTo>
                    <a:pt x="0" y="0"/>
                  </a:moveTo>
                  <a:lnTo>
                    <a:pt x="8839200" y="0"/>
                  </a:lnTo>
                  <a:lnTo>
                    <a:pt x="8839200" y="5715000"/>
                  </a:lnTo>
                  <a:lnTo>
                    <a:pt x="0" y="5715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612900" marR="5080" indent="-1495425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dirty="0" spc="-5"/>
              <a:t> combinado </a:t>
            </a:r>
            <a:r>
              <a:rPr dirty="0"/>
              <a:t>con </a:t>
            </a:r>
            <a:r>
              <a:rPr dirty="0" spc="-15"/>
              <a:t>Relés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Distancia,</a:t>
            </a:r>
            <a:r>
              <a:rPr dirty="0"/>
              <a:t> </a:t>
            </a:r>
            <a:r>
              <a:rPr dirty="0" spc="-20"/>
              <a:t>Relés </a:t>
            </a:r>
            <a:r>
              <a:rPr dirty="0" u="none" spc="-665"/>
              <a:t> </a:t>
            </a:r>
            <a:r>
              <a:rPr dirty="0" spc="-5"/>
              <a:t>Direccionales</a:t>
            </a:r>
            <a:r>
              <a:rPr dirty="0" spc="-10"/>
              <a:t> </a:t>
            </a:r>
            <a:r>
              <a:rPr dirty="0"/>
              <a:t>y</a:t>
            </a:r>
            <a:r>
              <a:rPr dirty="0" spc="-5"/>
              <a:t> de</a:t>
            </a:r>
            <a:r>
              <a:rPr dirty="0"/>
              <a:t> </a:t>
            </a:r>
            <a:r>
              <a:rPr dirty="0" spc="-5"/>
              <a:t>Baja </a:t>
            </a:r>
            <a:r>
              <a:rPr dirty="0" spc="-40"/>
              <a:t>Tensión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1007110"/>
            <a:ext cx="8682355" cy="5289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71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Si la </a:t>
            </a:r>
            <a:r>
              <a:rPr dirty="0" sz="2200" spc="-20">
                <a:latin typeface="Calibri"/>
                <a:cs typeface="Calibri"/>
              </a:rPr>
              <a:t>zona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0">
                <a:latin typeface="Calibri"/>
                <a:cs typeface="Calibri"/>
              </a:rPr>
              <a:t>protección </a:t>
            </a:r>
            <a:r>
              <a:rPr dirty="0" sz="2200" spc="-15">
                <a:latin typeface="Calibri"/>
                <a:cs typeface="Calibri"/>
              </a:rPr>
              <a:t>alcanza </a:t>
            </a:r>
            <a:r>
              <a:rPr dirty="0" sz="2200" spc="-5">
                <a:latin typeface="Calibri"/>
                <a:cs typeface="Calibri"/>
              </a:rPr>
              <a:t>a </a:t>
            </a:r>
            <a:r>
              <a:rPr dirty="0" sz="2200" spc="-10">
                <a:latin typeface="Calibri"/>
                <a:cs typeface="Calibri"/>
              </a:rPr>
              <a:t>detectar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 spc="-10">
                <a:latin typeface="Calibri"/>
                <a:cs typeface="Calibri"/>
              </a:rPr>
              <a:t>pérdida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10">
                <a:latin typeface="Calibri"/>
                <a:cs typeface="Calibri"/>
              </a:rPr>
              <a:t>sincronismo </a:t>
            </a:r>
            <a:r>
              <a:rPr dirty="0" sz="2200" spc="-5">
                <a:latin typeface="Calibri"/>
                <a:cs typeface="Calibri"/>
              </a:rPr>
              <a:t>una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alarma es </a:t>
            </a:r>
            <a:r>
              <a:rPr dirty="0" sz="2200" spc="-10">
                <a:latin typeface="Calibri"/>
                <a:cs typeface="Calibri"/>
              </a:rPr>
              <a:t>indicada </a:t>
            </a:r>
            <a:r>
              <a:rPr dirty="0" sz="2200" spc="-5">
                <a:latin typeface="Calibri"/>
                <a:cs typeface="Calibri"/>
              </a:rPr>
              <a:t>y si la tensión cae por debajo del </a:t>
            </a:r>
            <a:r>
              <a:rPr dirty="0" sz="2200" spc="-10">
                <a:latin typeface="Calibri"/>
                <a:cs typeface="Calibri"/>
              </a:rPr>
              <a:t>ajuste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relé, es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condición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crítica.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direccional</a:t>
            </a:r>
            <a:r>
              <a:rPr dirty="0" sz="2200" spc="-5">
                <a:latin typeface="Calibri"/>
                <a:cs typeface="Calibri"/>
              </a:rPr>
              <a:t>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evitar</a:t>
            </a:r>
            <a:r>
              <a:rPr dirty="0" sz="2200" spc="-5">
                <a:latin typeface="Calibri"/>
                <a:cs typeface="Calibri"/>
              </a:rPr>
              <a:t> 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protección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detecte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cortocircuitos</a:t>
            </a:r>
            <a:r>
              <a:rPr dirty="0" sz="2200" spc="-10">
                <a:latin typeface="Calibri"/>
                <a:cs typeface="Calibri"/>
              </a:rPr>
              <a:t> cercanos</a:t>
            </a:r>
            <a:r>
              <a:rPr dirty="0" sz="2200" spc="-5">
                <a:latin typeface="Calibri"/>
                <a:cs typeface="Calibri"/>
              </a:rPr>
              <a:t> al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 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solo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opere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reactancias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negativas.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ángulo oscila</a:t>
            </a:r>
            <a:r>
              <a:rPr dirty="0" sz="2200" spc="-10">
                <a:latin typeface="Calibri"/>
                <a:cs typeface="Calibri"/>
              </a:rPr>
              <a:t> entre</a:t>
            </a:r>
            <a:r>
              <a:rPr dirty="0" sz="2200" spc="-5">
                <a:latin typeface="Calibri"/>
                <a:cs typeface="Calibri"/>
              </a:rPr>
              <a:t> 10÷15 °.</a:t>
            </a:r>
            <a:endParaRPr sz="2200">
              <a:latin typeface="Calibri"/>
              <a:cs typeface="Calibri"/>
            </a:endParaRPr>
          </a:p>
          <a:p>
            <a:pPr algn="just" marL="355600" marR="4425315" indent="-342900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baja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tensión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estará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ajustado </a:t>
            </a:r>
            <a:r>
              <a:rPr dirty="0" sz="2200" spc="-5">
                <a:latin typeface="Calibri"/>
                <a:cs typeface="Calibri"/>
              </a:rPr>
              <a:t>a </a:t>
            </a:r>
            <a:r>
              <a:rPr dirty="0" sz="2200" spc="-10">
                <a:latin typeface="Calibri"/>
                <a:cs typeface="Calibri"/>
              </a:rPr>
              <a:t>80% </a:t>
            </a:r>
            <a:r>
              <a:rPr dirty="0" sz="2200" spc="-30">
                <a:latin typeface="Calibri"/>
                <a:cs typeface="Calibri"/>
              </a:rPr>
              <a:t>Vn </a:t>
            </a:r>
            <a:r>
              <a:rPr dirty="0" sz="2200" spc="-5">
                <a:latin typeface="Calibri"/>
                <a:cs typeface="Calibri"/>
              </a:rPr>
              <a:t>y si el relé de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distancia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detecta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avería,</a:t>
            </a:r>
            <a:r>
              <a:rPr dirty="0" sz="2200" spc="-5">
                <a:latin typeface="Calibri"/>
                <a:cs typeface="Calibri"/>
              </a:rPr>
              <a:t> y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baja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opera, </a:t>
            </a:r>
            <a:r>
              <a:rPr dirty="0" sz="2200" spc="-5">
                <a:latin typeface="Calibri"/>
                <a:cs typeface="Calibri"/>
              </a:rPr>
              <a:t> significa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estado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crítico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tiempo de </a:t>
            </a:r>
            <a:r>
              <a:rPr dirty="0" sz="2200" spc="-10">
                <a:latin typeface="Calibri"/>
                <a:cs typeface="Calibri"/>
              </a:rPr>
              <a:t>espera </a:t>
            </a:r>
            <a:r>
              <a:rPr dirty="0" sz="2200" spc="-5">
                <a:latin typeface="Calibri"/>
                <a:cs typeface="Calibri"/>
              </a:rPr>
              <a:t>debe ser </a:t>
            </a:r>
            <a:r>
              <a:rPr dirty="0" sz="2200" spc="-15">
                <a:latin typeface="Calibri"/>
                <a:cs typeface="Calibri"/>
              </a:rPr>
              <a:t>corto 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entre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0.25÷1 segundo.</a:t>
            </a:r>
            <a:endParaRPr sz="2200">
              <a:latin typeface="Calibri"/>
              <a:cs typeface="Calibri"/>
            </a:endParaRPr>
          </a:p>
          <a:p>
            <a:pPr algn="just" marL="355600" marR="4426585" indent="-3429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Si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baja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opera,</a:t>
            </a:r>
            <a:r>
              <a:rPr dirty="0" sz="2200" spc="409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tiempos</a:t>
            </a:r>
            <a:r>
              <a:rPr dirty="0" sz="2200" spc="4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 spc="409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ser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6271640"/>
            <a:ext cx="322072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5">
                <a:latin typeface="Calibri"/>
                <a:cs typeface="Calibri"/>
              </a:rPr>
              <a:t>mayores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hasta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10 segundos.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80228" y="6420358"/>
            <a:ext cx="32283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5506" y="2796458"/>
              <a:ext cx="5297778" cy="32995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50873" y="711"/>
            <a:ext cx="576516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Ampliación</a:t>
            </a:r>
            <a:r>
              <a:rPr dirty="0" spc="-25"/>
              <a:t> </a:t>
            </a:r>
            <a:r>
              <a:rPr dirty="0"/>
              <a:t>del</a:t>
            </a:r>
            <a:r>
              <a:rPr dirty="0" spc="-25"/>
              <a:t> </a:t>
            </a:r>
            <a:r>
              <a:rPr dirty="0"/>
              <a:t>esquema</a:t>
            </a:r>
            <a:r>
              <a:rPr dirty="0" spc="-25"/>
              <a:t> </a:t>
            </a:r>
            <a:r>
              <a:rPr dirty="0" spc="-5"/>
              <a:t>combinado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89375" y="6197600"/>
            <a:ext cx="4165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6575" marR="5080" indent="-52451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 </a:t>
            </a:r>
            <a:r>
              <a:rPr dirty="0" sz="1200" spc="-5">
                <a:latin typeface="Calibri"/>
                <a:cs typeface="Calibri"/>
              </a:rPr>
              <a:t>Mejoramiento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Protecciones</a:t>
            </a:r>
            <a:r>
              <a:rPr dirty="0" sz="1200" spc="5">
                <a:latin typeface="Calibri"/>
                <a:cs typeface="Calibri"/>
              </a:rPr>
              <a:t> 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Generadores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usando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tecnología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Digital, 1995.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626160"/>
            <a:ext cx="8682990" cy="5655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762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20">
                <a:latin typeface="Calibri"/>
                <a:cs typeface="Calibri"/>
              </a:rPr>
              <a:t>Otra zona </a:t>
            </a:r>
            <a:r>
              <a:rPr dirty="0" sz="2200" spc="-5">
                <a:latin typeface="Calibri"/>
                <a:cs typeface="Calibri"/>
              </a:rPr>
              <a:t>de relé de </a:t>
            </a:r>
            <a:r>
              <a:rPr dirty="0" sz="2200" spc="-10">
                <a:latin typeface="Calibri"/>
                <a:cs typeface="Calibri"/>
              </a:rPr>
              <a:t>distancia </a:t>
            </a:r>
            <a:r>
              <a:rPr dirty="0" sz="2200" spc="-5">
                <a:latin typeface="Calibri"/>
                <a:cs typeface="Calibri"/>
              </a:rPr>
              <a:t>se puede </a:t>
            </a:r>
            <a:r>
              <a:rPr dirty="0" sz="2200" spc="-10">
                <a:latin typeface="Calibri"/>
                <a:cs typeface="Calibri"/>
              </a:rPr>
              <a:t>aplicar </a:t>
            </a:r>
            <a:r>
              <a:rPr dirty="0" sz="2200" spc="-5">
                <a:latin typeface="Calibri"/>
                <a:cs typeface="Calibri"/>
              </a:rPr>
              <a:t>de la misma </a:t>
            </a:r>
            <a:r>
              <a:rPr dirty="0" sz="2200" spc="-15">
                <a:latin typeface="Calibri"/>
                <a:cs typeface="Calibri"/>
              </a:rPr>
              <a:t>forma </a:t>
            </a:r>
            <a:r>
              <a:rPr dirty="0" sz="2200" spc="-5">
                <a:latin typeface="Calibri"/>
                <a:cs typeface="Calibri"/>
              </a:rPr>
              <a:t>que se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aplicó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primer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esquema.</a:t>
            </a:r>
            <a:endParaRPr sz="2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5">
                <a:latin typeface="Calibri"/>
                <a:cs typeface="Calibri"/>
              </a:rPr>
              <a:t>Esta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sería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como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una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zona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disparo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seguro.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reactancia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cae</a:t>
            </a:r>
            <a:r>
              <a:rPr dirty="0" sz="2200" spc="1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</a:t>
            </a:r>
            <a:endParaRPr sz="22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  <a:spcBef>
                <a:spcPts val="5"/>
              </a:spcBef>
            </a:pPr>
            <a:r>
              <a:rPr dirty="0" sz="2200" spc="-20">
                <a:latin typeface="Calibri"/>
                <a:cs typeface="Calibri"/>
              </a:rPr>
              <a:t>zona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disparo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será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instantáneo.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 spc="-20">
                <a:latin typeface="Calibri"/>
                <a:cs typeface="Calibri"/>
              </a:rPr>
              <a:t>zona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más amplia puede </a:t>
            </a:r>
            <a:r>
              <a:rPr dirty="0" sz="2200" spc="-10">
                <a:latin typeface="Calibri"/>
                <a:cs typeface="Calibri"/>
              </a:rPr>
              <a:t>esperar </a:t>
            </a:r>
            <a:r>
              <a:rPr dirty="0" sz="2200" spc="-5">
                <a:latin typeface="Calibri"/>
                <a:cs typeface="Calibri"/>
              </a:rPr>
              <a:t>un tiempo de 0.75 segundos si 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cae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debajo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baja tensión.</a:t>
            </a:r>
            <a:endParaRPr sz="2200">
              <a:latin typeface="Calibri"/>
              <a:cs typeface="Calibri"/>
            </a:endParaRPr>
          </a:p>
          <a:p>
            <a:pPr algn="just" marL="355600" marR="5339715" indent="-3429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La selección de los </a:t>
            </a:r>
            <a:r>
              <a:rPr dirty="0" sz="2200" spc="-10">
                <a:latin typeface="Calibri"/>
                <a:cs typeface="Calibri"/>
              </a:rPr>
              <a:t>ajustes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estas</a:t>
            </a:r>
            <a:r>
              <a:rPr dirty="0" sz="2200" spc="-10">
                <a:latin typeface="Calibri"/>
                <a:cs typeface="Calibri"/>
              </a:rPr>
              <a:t> protecciones</a:t>
            </a:r>
            <a:r>
              <a:rPr dirty="0" sz="2200" spc="-5">
                <a:latin typeface="Calibri"/>
                <a:cs typeface="Calibri"/>
              </a:rPr>
              <a:t> se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debe </a:t>
            </a:r>
            <a:r>
              <a:rPr dirty="0" sz="2200" spc="-10">
                <a:latin typeface="Calibri"/>
                <a:cs typeface="Calibri"/>
              </a:rPr>
              <a:t>realizar </a:t>
            </a:r>
            <a:r>
              <a:rPr dirty="0" sz="2200" spc="-5">
                <a:latin typeface="Calibri"/>
                <a:cs typeface="Calibri"/>
              </a:rPr>
              <a:t>simulando la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operación</a:t>
            </a:r>
            <a:r>
              <a:rPr dirty="0" sz="2200" spc="-5">
                <a:latin typeface="Calibri"/>
                <a:cs typeface="Calibri"/>
              </a:rPr>
              <a:t> 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 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específico.</a:t>
            </a:r>
            <a:endParaRPr sz="2200">
              <a:latin typeface="Calibri"/>
              <a:cs typeface="Calibri"/>
            </a:endParaRPr>
          </a:p>
          <a:p>
            <a:pPr algn="just" marL="355600" marR="533971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  <a:tab pos="2837180" algn="l"/>
              </a:tabLst>
            </a:pP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datos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ofrecidos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son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valores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estandarizados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pero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variar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para 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condiciones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5">
                <a:latin typeface="Calibri"/>
                <a:cs typeface="Calibri"/>
              </a:rPr>
              <a:t>muy  </a:t>
            </a:r>
            <a:r>
              <a:rPr dirty="0" sz="2200" spc="-5">
                <a:latin typeface="Calibri"/>
                <a:cs typeface="Calibri"/>
              </a:rPr>
              <a:t>específicas.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377" y="66243"/>
            <a:ext cx="400875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2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em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.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Mé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odos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2400" spc="-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7214" rIns="0" bIns="0" rtlCol="0" vert="horz">
            <a:spAutoFit/>
          </a:bodyPr>
          <a:lstStyle/>
          <a:p>
            <a:pPr marL="1915160" marR="5080" indent="-1066165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4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fallas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en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el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rotor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204215" y="1981200"/>
            <a:ext cx="8787765" cy="4495800"/>
          </a:xfrm>
          <a:custGeom>
            <a:avLst/>
            <a:gdLst/>
            <a:ahLst/>
            <a:cxnLst/>
            <a:rect l="l" t="t" r="r" b="b"/>
            <a:pathLst>
              <a:path w="8787765" h="4495800">
                <a:moveTo>
                  <a:pt x="0" y="0"/>
                </a:moveTo>
                <a:lnTo>
                  <a:pt x="8787384" y="0"/>
                </a:lnTo>
                <a:lnTo>
                  <a:pt x="8787384" y="4495800"/>
                </a:lnTo>
                <a:lnTo>
                  <a:pt x="0" y="4495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1995042"/>
            <a:ext cx="8633460" cy="4369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255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15">
                <a:latin typeface="Calibri"/>
                <a:cs typeface="Calibri"/>
              </a:rPr>
              <a:t>rotor </a:t>
            </a:r>
            <a:r>
              <a:rPr dirty="0" sz="2500" spc="-5">
                <a:latin typeface="Calibri"/>
                <a:cs typeface="Calibri"/>
              </a:rPr>
              <a:t>es la parte móvil del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y aunque </a:t>
            </a:r>
            <a:r>
              <a:rPr dirty="0" sz="2500" spc="-20">
                <a:latin typeface="Calibri"/>
                <a:cs typeface="Calibri"/>
              </a:rPr>
              <a:t>está </a:t>
            </a:r>
            <a:r>
              <a:rPr dirty="0" sz="2500" spc="-5">
                <a:latin typeface="Calibri"/>
                <a:cs typeface="Calibri"/>
              </a:rPr>
              <a:t>aislada de 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tierra y se </a:t>
            </a:r>
            <a:r>
              <a:rPr dirty="0" sz="2500" spc="-10">
                <a:latin typeface="Calibri"/>
                <a:cs typeface="Calibri"/>
              </a:rPr>
              <a:t>alimenta </a:t>
            </a:r>
            <a:r>
              <a:rPr dirty="0" sz="2500" spc="-5">
                <a:latin typeface="Calibri"/>
                <a:cs typeface="Calibri"/>
              </a:rPr>
              <a:t>con </a:t>
            </a:r>
            <a:r>
              <a:rPr dirty="0" sz="2500" spc="-10">
                <a:latin typeface="Calibri"/>
                <a:cs typeface="Calibri"/>
              </a:rPr>
              <a:t>corriente directa, </a:t>
            </a:r>
            <a:r>
              <a:rPr dirty="0" sz="2500" spc="-5">
                <a:latin typeface="Calibri"/>
                <a:cs typeface="Calibri"/>
              </a:rPr>
              <a:t>también puede perder el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aislamiento</a:t>
            </a:r>
            <a:r>
              <a:rPr dirty="0" sz="2500" spc="5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generar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cortocircuitos </a:t>
            </a:r>
            <a:r>
              <a:rPr dirty="0" sz="2500" spc="-5">
                <a:latin typeface="Calibri"/>
                <a:cs typeface="Calibri"/>
              </a:rPr>
              <a:t>desde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devanado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tierra.</a:t>
            </a:r>
            <a:endParaRPr sz="2500">
              <a:latin typeface="Calibri"/>
              <a:cs typeface="Calibri"/>
            </a:endParaRPr>
          </a:p>
          <a:p>
            <a:pPr algn="just" marL="12700" marR="5715">
              <a:lnSpc>
                <a:spcPct val="100000"/>
              </a:lnSpc>
              <a:spcBef>
                <a:spcPts val="600"/>
              </a:spcBef>
            </a:pP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 spc="-15">
                <a:latin typeface="Calibri"/>
                <a:cs typeface="Calibri"/>
              </a:rPr>
              <a:t>averías </a:t>
            </a:r>
            <a:r>
              <a:rPr dirty="0" sz="2500" spc="-5">
                <a:latin typeface="Calibri"/>
                <a:cs typeface="Calibri"/>
              </a:rPr>
              <a:t>en el </a:t>
            </a:r>
            <a:r>
              <a:rPr dirty="0" sz="2500" spc="-15">
                <a:latin typeface="Calibri"/>
                <a:cs typeface="Calibri"/>
              </a:rPr>
              <a:t>rotor </a:t>
            </a:r>
            <a:r>
              <a:rPr dirty="0" sz="2500" spc="-5">
                <a:latin typeface="Calibri"/>
                <a:cs typeface="Calibri"/>
              </a:rPr>
              <a:t>pueden ser una de las causas de la pérdida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 spc="-15">
                <a:latin typeface="Calibri"/>
                <a:cs typeface="Calibri"/>
              </a:rPr>
              <a:t>campo, </a:t>
            </a:r>
            <a:r>
              <a:rPr dirty="0" sz="2500" spc="-5">
                <a:latin typeface="Calibri"/>
                <a:cs typeface="Calibri"/>
              </a:rPr>
              <a:t>pero </a:t>
            </a:r>
            <a:r>
              <a:rPr dirty="0" sz="2500" spc="-25">
                <a:latin typeface="Calibri"/>
                <a:cs typeface="Calibri"/>
              </a:rPr>
              <a:t>ya </a:t>
            </a:r>
            <a:r>
              <a:rPr dirty="0" sz="2500" spc="-5">
                <a:latin typeface="Calibri"/>
                <a:cs typeface="Calibri"/>
              </a:rPr>
              <a:t>es cuando </a:t>
            </a:r>
            <a:r>
              <a:rPr dirty="0" sz="2500" spc="-10">
                <a:latin typeface="Calibri"/>
                <a:cs typeface="Calibri"/>
              </a:rPr>
              <a:t>existe </a:t>
            </a:r>
            <a:r>
              <a:rPr dirty="0" sz="2500" spc="-5">
                <a:latin typeface="Calibri"/>
                <a:cs typeface="Calibri"/>
              </a:rPr>
              <a:t>más de una </a:t>
            </a:r>
            <a:r>
              <a:rPr dirty="0" sz="2500" spc="-15">
                <a:latin typeface="Calibri"/>
                <a:cs typeface="Calibri"/>
              </a:rPr>
              <a:t>falla </a:t>
            </a:r>
            <a:r>
              <a:rPr dirty="0" sz="2500" spc="-5">
                <a:latin typeface="Calibri"/>
                <a:cs typeface="Calibri"/>
              </a:rPr>
              <a:t>en el </a:t>
            </a:r>
            <a:r>
              <a:rPr dirty="0" sz="2500" spc="-15">
                <a:latin typeface="Calibri"/>
                <a:cs typeface="Calibri"/>
              </a:rPr>
              <a:t>rotor 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provoca</a:t>
            </a:r>
            <a:r>
              <a:rPr dirty="0" sz="2500" spc="-5">
                <a:latin typeface="Calibri"/>
                <a:cs typeface="Calibri"/>
              </a:rPr>
              <a:t> una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derivación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excitación.</a:t>
            </a:r>
            <a:endParaRPr sz="25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605"/>
              </a:spcBef>
            </a:pPr>
            <a:r>
              <a:rPr dirty="0" sz="2500" spc="-10">
                <a:latin typeface="Calibri"/>
                <a:cs typeface="Calibri"/>
              </a:rPr>
              <a:t>Existen</a:t>
            </a:r>
            <a:r>
              <a:rPr dirty="0" sz="2500" spc="-5">
                <a:latin typeface="Calibri"/>
                <a:cs typeface="Calibri"/>
              </a:rPr>
              <a:t> dos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protecciones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fundamentales,</a:t>
            </a:r>
            <a:r>
              <a:rPr dirty="0" sz="2500" spc="-5">
                <a:latin typeface="Calibri"/>
                <a:cs typeface="Calibri"/>
              </a:rPr>
              <a:t> unas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>
                <a:latin typeface="Calibri"/>
                <a:cs typeface="Calibri"/>
              </a:rPr>
              <a:t> emplean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 </a:t>
            </a:r>
            <a:r>
              <a:rPr dirty="0" sz="2500" spc="-5">
                <a:latin typeface="Calibri"/>
                <a:cs typeface="Calibri"/>
              </a:rPr>
              <a:t>una </a:t>
            </a:r>
            <a:r>
              <a:rPr dirty="0" sz="2500" spc="-15">
                <a:latin typeface="Calibri"/>
                <a:cs typeface="Calibri"/>
              </a:rPr>
              <a:t>falla </a:t>
            </a:r>
            <a:r>
              <a:rPr dirty="0" sz="2500" spc="-5">
                <a:latin typeface="Calibri"/>
                <a:cs typeface="Calibri"/>
              </a:rPr>
              <a:t>a tierra, es </a:t>
            </a:r>
            <a:r>
              <a:rPr dirty="0" sz="2500" spc="-35">
                <a:latin typeface="Calibri"/>
                <a:cs typeface="Calibri"/>
              </a:rPr>
              <a:t>decir, </a:t>
            </a:r>
            <a:r>
              <a:rPr dirty="0" sz="2500" spc="-15">
                <a:latin typeface="Calibri"/>
                <a:cs typeface="Calibri"/>
              </a:rPr>
              <a:t>detecta </a:t>
            </a:r>
            <a:r>
              <a:rPr dirty="0" sz="2500" spc="-5">
                <a:latin typeface="Calibri"/>
                <a:cs typeface="Calibri"/>
              </a:rPr>
              <a:t>un solo </a:t>
            </a:r>
            <a:r>
              <a:rPr dirty="0" sz="2500" spc="-10">
                <a:latin typeface="Calibri"/>
                <a:cs typeface="Calibri"/>
              </a:rPr>
              <a:t>contacto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devanado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tierra</a:t>
            </a:r>
            <a:r>
              <a:rPr dirty="0" sz="2500" spc="2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emplea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para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señalización.</a:t>
            </a:r>
            <a:r>
              <a:rPr dirty="0" sz="2500" spc="23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Otra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protección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 dedica a </a:t>
            </a:r>
            <a:r>
              <a:rPr dirty="0" sz="2500" spc="-10">
                <a:latin typeface="Calibri"/>
                <a:cs typeface="Calibri"/>
              </a:rPr>
              <a:t>disparar </a:t>
            </a:r>
            <a:r>
              <a:rPr dirty="0" sz="2500" spc="-5">
                <a:latin typeface="Calibri"/>
                <a:cs typeface="Calibri"/>
              </a:rPr>
              <a:t>al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si más de un </a:t>
            </a:r>
            <a:r>
              <a:rPr dirty="0" sz="2500" spc="-15">
                <a:latin typeface="Calibri"/>
                <a:cs typeface="Calibri"/>
              </a:rPr>
              <a:t>contacto </a:t>
            </a:r>
            <a:r>
              <a:rPr dirty="0" sz="2500" spc="-5">
                <a:latin typeface="Calibri"/>
                <a:cs typeface="Calibri"/>
              </a:rPr>
              <a:t>a tierra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ocurre.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2649" y="711"/>
            <a:ext cx="630618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Métodos </a:t>
            </a:r>
            <a:r>
              <a:rPr dirty="0" spc="-25"/>
              <a:t>para</a:t>
            </a:r>
            <a:r>
              <a:rPr dirty="0" spc="-5"/>
              <a:t> </a:t>
            </a:r>
            <a:r>
              <a:rPr dirty="0" spc="-10"/>
              <a:t>detectar</a:t>
            </a:r>
            <a:r>
              <a:rPr dirty="0" spc="-60"/>
              <a:t> </a:t>
            </a:r>
            <a:r>
              <a:rPr dirty="0" spc="-10"/>
              <a:t>fallas</a:t>
            </a:r>
            <a:r>
              <a:rPr dirty="0" spc="-5"/>
              <a:t>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/>
              <a:t>el</a:t>
            </a:r>
            <a:r>
              <a:rPr dirty="0" spc="-5"/>
              <a:t> </a:t>
            </a:r>
            <a:r>
              <a:rPr dirty="0" spc="-10"/>
              <a:t>rotor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68248"/>
            <a:ext cx="8686165" cy="43313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10160" indent="-342900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354965" algn="l"/>
                <a:tab pos="355600" algn="l"/>
                <a:tab pos="1670685" algn="l"/>
                <a:tab pos="2403475" algn="l"/>
                <a:tab pos="4008754" algn="l"/>
                <a:tab pos="4891405" algn="l"/>
                <a:tab pos="6424930" algn="l"/>
                <a:tab pos="7423150" algn="l"/>
                <a:tab pos="7766050" algn="l"/>
              </a:tabLst>
            </a:pPr>
            <a:r>
              <a:rPr dirty="0" sz="3200">
                <a:latin typeface="Calibri"/>
                <a:cs typeface="Calibri"/>
              </a:rPr>
              <a:t>Exis</a:t>
            </a:r>
            <a:r>
              <a:rPr dirty="0" sz="3200" spc="-8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mé</a:t>
            </a:r>
            <a:r>
              <a:rPr dirty="0" sz="3200" spc="-55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odos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pa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6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ectar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70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allas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tier</a:t>
            </a:r>
            <a:r>
              <a:rPr dirty="0" sz="3200" spc="-7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 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70">
                <a:latin typeface="Calibri"/>
                <a:cs typeface="Calibri"/>
              </a:rPr>
              <a:t>rotor.</a:t>
            </a:r>
            <a:endParaRPr sz="32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0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0">
                <a:latin typeface="Calibri"/>
                <a:cs typeface="Calibri"/>
              </a:rPr>
              <a:t>Protecciones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para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detectar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un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cortocircuito</a:t>
            </a:r>
            <a:endParaRPr sz="2800">
              <a:latin typeface="Calibri"/>
              <a:cs typeface="Calibri"/>
            </a:endParaRPr>
          </a:p>
          <a:p>
            <a:pPr lvl="2" marL="1155700" marR="6985" indent="-228600">
              <a:lnSpc>
                <a:spcPts val="2590"/>
              </a:lnSpc>
              <a:spcBef>
                <a:spcPts val="640"/>
              </a:spcBef>
              <a:buFont typeface="Arial MT"/>
              <a:buChar char="•"/>
              <a:tabLst>
                <a:tab pos="1156335" algn="l"/>
              </a:tabLst>
            </a:pPr>
            <a:r>
              <a:rPr dirty="0" sz="2400" spc="-5">
                <a:latin typeface="Calibri"/>
                <a:cs typeface="Calibri"/>
              </a:rPr>
              <a:t>Las</a:t>
            </a:r>
            <a:r>
              <a:rPr dirty="0" sz="2400" spc="2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cuales</a:t>
            </a:r>
            <a:r>
              <a:rPr dirty="0" sz="2400" spc="2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se</a:t>
            </a:r>
            <a:r>
              <a:rPr dirty="0" sz="2400" spc="2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emplean</a:t>
            </a:r>
            <a:r>
              <a:rPr dirty="0" sz="2400" spc="23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para</a:t>
            </a:r>
            <a:r>
              <a:rPr dirty="0" sz="2400" spc="2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dar</a:t>
            </a:r>
            <a:r>
              <a:rPr dirty="0" sz="2400" spc="2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señales</a:t>
            </a:r>
            <a:r>
              <a:rPr dirty="0" sz="2400" spc="2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 spc="229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alarma</a:t>
            </a:r>
            <a:r>
              <a:rPr dirty="0" sz="2400" spc="2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</a:t>
            </a:r>
            <a:r>
              <a:rPr dirty="0" sz="2400" spc="2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activar </a:t>
            </a:r>
            <a:r>
              <a:rPr dirty="0" sz="2400" spc="-5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segundas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protecciones.</a:t>
            </a:r>
            <a:endParaRPr sz="24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27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0">
                <a:latin typeface="Calibri"/>
                <a:cs typeface="Calibri"/>
              </a:rPr>
              <a:t>Protecciones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para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detectar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2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más </a:t>
            </a:r>
            <a:r>
              <a:rPr dirty="0" sz="2800" spc="-10">
                <a:latin typeface="Calibri"/>
                <a:cs typeface="Calibri"/>
              </a:rPr>
              <a:t>cortocircuitos</a:t>
            </a:r>
            <a:endParaRPr sz="2800">
              <a:latin typeface="Calibri"/>
              <a:cs typeface="Calibri"/>
            </a:endParaRPr>
          </a:p>
          <a:p>
            <a:pPr lvl="2" marL="1155700" marR="6350" indent="-228600">
              <a:lnSpc>
                <a:spcPts val="2590"/>
              </a:lnSpc>
              <a:spcBef>
                <a:spcPts val="645"/>
              </a:spcBef>
              <a:buFont typeface="Arial MT"/>
              <a:buChar char="•"/>
              <a:tabLst>
                <a:tab pos="1156335" algn="l"/>
                <a:tab pos="1827530" algn="l"/>
                <a:tab pos="2884170" algn="l"/>
                <a:tab pos="4231640" algn="l"/>
                <a:tab pos="4845685" algn="l"/>
                <a:tab pos="6043930" algn="l"/>
                <a:tab pos="7623175" algn="l"/>
                <a:tab pos="8455025" algn="l"/>
              </a:tabLst>
            </a:pPr>
            <a:r>
              <a:rPr dirty="0" sz="2400" spc="-5">
                <a:latin typeface="Calibri"/>
                <a:cs typeface="Calibri"/>
              </a:rPr>
              <a:t>Las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">
                <a:latin typeface="Calibri"/>
                <a:cs typeface="Calibri"/>
              </a:rPr>
              <a:t>cuales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">
                <a:latin typeface="Calibri"/>
                <a:cs typeface="Calibri"/>
              </a:rPr>
              <a:t>en</a:t>
            </a:r>
            <a:r>
              <a:rPr dirty="0" sz="2400" spc="-45">
                <a:latin typeface="Calibri"/>
                <a:cs typeface="Calibri"/>
              </a:rPr>
              <a:t>v</a:t>
            </a:r>
            <a:r>
              <a:rPr dirty="0" sz="2400" spc="-5">
                <a:latin typeface="Calibri"/>
                <a:cs typeface="Calibri"/>
              </a:rPr>
              <a:t>ia</a:t>
            </a:r>
            <a:r>
              <a:rPr dirty="0" sz="2400" spc="-50">
                <a:latin typeface="Calibri"/>
                <a:cs typeface="Calibri"/>
              </a:rPr>
              <a:t>r</a:t>
            </a:r>
            <a:r>
              <a:rPr dirty="0" sz="2400" spc="-5">
                <a:latin typeface="Calibri"/>
                <a:cs typeface="Calibri"/>
              </a:rPr>
              <a:t>án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">
                <a:latin typeface="Calibri"/>
                <a:cs typeface="Calibri"/>
              </a:rPr>
              <a:t>las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">
                <a:latin typeface="Calibri"/>
                <a:cs typeface="Calibri"/>
              </a:rPr>
              <a:t>señales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">
                <a:latin typeface="Calibri"/>
                <a:cs typeface="Calibri"/>
              </a:rPr>
              <a:t>necesarias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">
                <a:latin typeface="Calibri"/>
                <a:cs typeface="Calibri"/>
              </a:rPr>
              <a:t>pa</a:t>
            </a:r>
            <a:r>
              <a:rPr dirty="0" sz="2400" spc="-50">
                <a:latin typeface="Calibri"/>
                <a:cs typeface="Calibri"/>
              </a:rPr>
              <a:t>r</a:t>
            </a:r>
            <a:r>
              <a:rPr dirty="0" sz="2400">
                <a:latin typeface="Calibri"/>
                <a:cs typeface="Calibri"/>
              </a:rPr>
              <a:t>a	</a:t>
            </a:r>
            <a:r>
              <a:rPr dirty="0" sz="2400" spc="-5">
                <a:latin typeface="Calibri"/>
                <a:cs typeface="Calibri"/>
              </a:rPr>
              <a:t>la  </a:t>
            </a:r>
            <a:r>
              <a:rPr dirty="0" sz="2400" spc="-10">
                <a:latin typeface="Calibri"/>
                <a:cs typeface="Calibri"/>
              </a:rPr>
              <a:t>desconexión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del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generador….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  <a:tab pos="355600" algn="l"/>
                <a:tab pos="1221105" algn="l"/>
                <a:tab pos="3513454" algn="l"/>
                <a:tab pos="4316730" algn="l"/>
                <a:tab pos="5458460" algn="l"/>
                <a:tab pos="5793740" algn="l"/>
                <a:tab pos="6838315" algn="l"/>
                <a:tab pos="7394575" algn="l"/>
                <a:tab pos="7830184" algn="l"/>
              </a:tabLst>
            </a:pPr>
            <a:r>
              <a:rPr dirty="0" sz="3200" spc="-75">
                <a:latin typeface="Calibri"/>
                <a:cs typeface="Calibri"/>
              </a:rPr>
              <a:t>P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6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ectar</a:t>
            </a:r>
            <a:r>
              <a:rPr dirty="0" sz="3200" spc="3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sola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80">
                <a:latin typeface="Calibri"/>
                <a:cs typeface="Calibri"/>
              </a:rPr>
              <a:t>v</a:t>
            </a:r>
            <a:r>
              <a:rPr dirty="0" sz="3200">
                <a:latin typeface="Calibri"/>
                <a:cs typeface="Calibri"/>
              </a:rPr>
              <a:t>ería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tier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5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otor 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 emplear dos </a:t>
            </a:r>
            <a:r>
              <a:rPr dirty="0" sz="3200" spc="-10">
                <a:latin typeface="Calibri"/>
                <a:cs typeface="Calibri"/>
              </a:rPr>
              <a:t>métodos: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3438" y="4918405"/>
            <a:ext cx="198183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6910" algn="l"/>
                <a:tab pos="1710055" algn="l"/>
              </a:tabLst>
            </a:pPr>
            <a:r>
              <a:rPr dirty="0" sz="2800" spc="-5">
                <a:latin typeface="Calibri"/>
                <a:cs typeface="Calibri"/>
              </a:rPr>
              <a:t>DC</a:t>
            </a:r>
            <a:r>
              <a:rPr dirty="0" sz="2800" spc="-5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ent</a:t>
            </a:r>
            <a:r>
              <a:rPr dirty="0" sz="2800" spc="-70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el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40" y="4918405"/>
            <a:ext cx="6009640" cy="130556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299085" marR="5080" indent="-287020">
              <a:lnSpc>
                <a:spcPts val="3030"/>
              </a:lnSpc>
              <a:spcBef>
                <a:spcPts val="475"/>
              </a:spcBef>
              <a:buFont typeface="Arial MT"/>
              <a:buChar char="–"/>
              <a:tabLst>
                <a:tab pos="299720" algn="l"/>
                <a:tab pos="1998345" algn="l"/>
                <a:tab pos="2618740" algn="l"/>
                <a:tab pos="4304665" algn="l"/>
                <a:tab pos="4925060" algn="l"/>
              </a:tabLst>
            </a:pP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-50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ección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di</a:t>
            </a:r>
            <a:r>
              <a:rPr dirty="0" sz="2800" spc="-90">
                <a:latin typeface="Calibri"/>
                <a:cs typeface="Calibri"/>
              </a:rPr>
              <a:t>f</a:t>
            </a:r>
            <a:r>
              <a:rPr dirty="0" sz="2800" spc="-5">
                <a:latin typeface="Calibri"/>
                <a:cs typeface="Calibri"/>
              </a:rPr>
              <a:t>erencia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5">
                <a:latin typeface="Calibri"/>
                <a:cs typeface="Calibri"/>
              </a:rPr>
              <a:t>tens</a:t>
            </a:r>
            <a:r>
              <a:rPr dirty="0" sz="2800" spc="-50">
                <a:latin typeface="Calibri"/>
                <a:cs typeface="Calibri"/>
              </a:rPr>
              <a:t>i</a:t>
            </a:r>
            <a:r>
              <a:rPr dirty="0" sz="2800" spc="-5">
                <a:latin typeface="Calibri"/>
                <a:cs typeface="Calibri"/>
              </a:rPr>
              <a:t>ón  </a:t>
            </a:r>
            <a:r>
              <a:rPr dirty="0" sz="2800" spc="-10">
                <a:latin typeface="Calibri"/>
                <a:cs typeface="Calibri"/>
              </a:rPr>
              <a:t>devanado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y </a:t>
            </a:r>
            <a:r>
              <a:rPr dirty="0" sz="2800" spc="-15">
                <a:latin typeface="Calibri"/>
                <a:cs typeface="Calibri"/>
              </a:rPr>
              <a:t>tierra</a:t>
            </a:r>
            <a:endParaRPr sz="2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85"/>
              </a:spcBef>
              <a:buFont typeface="Arial MT"/>
              <a:buChar char="–"/>
              <a:tabLst>
                <a:tab pos="299720" algn="l"/>
              </a:tabLst>
            </a:pPr>
            <a:r>
              <a:rPr dirty="0" sz="2800" spc="-15">
                <a:latin typeface="Calibri"/>
                <a:cs typeface="Calibri"/>
              </a:rPr>
              <a:t>Inyección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tensión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AC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el </a:t>
            </a:r>
            <a:r>
              <a:rPr dirty="0" sz="2800" spc="-65">
                <a:latin typeface="Calibri"/>
                <a:cs typeface="Calibri"/>
              </a:rPr>
              <a:t>rotor.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6275" marR="5080" indent="-285496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10"/>
              <a:t> protección mediante</a:t>
            </a:r>
            <a:r>
              <a:rPr dirty="0" spc="-15"/>
              <a:t> </a:t>
            </a:r>
            <a:r>
              <a:rPr dirty="0" spc="-10"/>
              <a:t>diferencia</a:t>
            </a:r>
            <a:r>
              <a:rPr dirty="0" spc="-60"/>
              <a:t> </a:t>
            </a:r>
            <a:r>
              <a:rPr dirty="0"/>
              <a:t>de </a:t>
            </a:r>
            <a:r>
              <a:rPr dirty="0" u="none" spc="-665"/>
              <a:t> </a:t>
            </a:r>
            <a:r>
              <a:rPr dirty="0" spc="-5"/>
              <a:t>tensión</a:t>
            </a:r>
            <a:r>
              <a:rPr dirty="0" spc="-50"/>
              <a:t> </a:t>
            </a:r>
            <a:r>
              <a:rPr dirty="0" spc="-5"/>
              <a:t>DC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14400"/>
            <a:ext cx="4724400" cy="5791200"/>
          </a:xfrm>
          <a:custGeom>
            <a:avLst/>
            <a:gdLst/>
            <a:ahLst/>
            <a:cxnLst/>
            <a:rect l="l" t="t" r="r" b="b"/>
            <a:pathLst>
              <a:path w="4724400" h="5791200">
                <a:moveTo>
                  <a:pt x="0" y="0"/>
                </a:moveTo>
                <a:lnTo>
                  <a:pt x="4724400" y="0"/>
                </a:lnTo>
                <a:lnTo>
                  <a:pt x="47244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885240"/>
            <a:ext cx="4569460" cy="402082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355600" marR="7620" indent="-342900">
              <a:lnSpc>
                <a:spcPct val="9000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relé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64F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mide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entre </a:t>
            </a:r>
            <a:r>
              <a:rPr dirty="0" sz="2700" spc="-15">
                <a:latin typeface="Calibri"/>
                <a:cs typeface="Calibri"/>
              </a:rPr>
              <a:t>tierra </a:t>
            </a:r>
            <a:r>
              <a:rPr dirty="0" sz="2700">
                <a:latin typeface="Calibri"/>
                <a:cs typeface="Calibri"/>
              </a:rPr>
              <a:t>y el </a:t>
            </a:r>
            <a:r>
              <a:rPr dirty="0" sz="2700" spc="-20">
                <a:latin typeface="Calibri"/>
                <a:cs typeface="Calibri"/>
              </a:rPr>
              <a:t>punto central 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entre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dos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resistencias.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196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Las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fallas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tierra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produzca</a:t>
            </a:r>
            <a:r>
              <a:rPr dirty="0" sz="2700" spc="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 spc="5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el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rotor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generarán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diferencia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 spc="-5">
                <a:latin typeface="Calibri"/>
                <a:cs typeface="Calibri"/>
              </a:rPr>
              <a:t>que el </a:t>
            </a:r>
            <a:r>
              <a:rPr dirty="0" sz="2700" spc="-15">
                <a:latin typeface="Calibri"/>
                <a:cs typeface="Calibri"/>
              </a:rPr>
              <a:t>relé </a:t>
            </a:r>
            <a:r>
              <a:rPr dirty="0" sz="2700" spc="-20">
                <a:latin typeface="Calibri"/>
                <a:cs typeface="Calibri"/>
              </a:rPr>
              <a:t>detectará, 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indicando </a:t>
            </a:r>
            <a:r>
              <a:rPr dirty="0" sz="2700">
                <a:latin typeface="Calibri"/>
                <a:cs typeface="Calibri"/>
              </a:rPr>
              <a:t>una </a:t>
            </a:r>
            <a:r>
              <a:rPr dirty="0" sz="2700" spc="-15">
                <a:latin typeface="Calibri"/>
                <a:cs typeface="Calibri"/>
              </a:rPr>
              <a:t>falla </a:t>
            </a:r>
            <a:r>
              <a:rPr dirty="0" sz="2700">
                <a:latin typeface="Calibri"/>
                <a:cs typeface="Calibri"/>
              </a:rPr>
              <a:t>a </a:t>
            </a:r>
            <a:r>
              <a:rPr dirty="0" sz="2700" spc="-15">
                <a:latin typeface="Calibri"/>
                <a:cs typeface="Calibri"/>
              </a:rPr>
              <a:t>tierra </a:t>
            </a:r>
            <a:r>
              <a:rPr dirty="0" sz="2700">
                <a:latin typeface="Calibri"/>
                <a:cs typeface="Calibri"/>
              </a:rPr>
              <a:t>y 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enviando </a:t>
            </a:r>
            <a:r>
              <a:rPr dirty="0" sz="2700" spc="-5">
                <a:latin typeface="Calibri"/>
                <a:cs typeface="Calibri"/>
              </a:rPr>
              <a:t>señales de alarma al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40">
                <a:latin typeface="Calibri"/>
                <a:cs typeface="Calibri"/>
              </a:rPr>
              <a:t>operador.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5089093"/>
            <a:ext cx="4568825" cy="154876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355600" marR="5080" indent="-342900">
              <a:lnSpc>
                <a:spcPct val="9000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La </a:t>
            </a:r>
            <a:r>
              <a:rPr dirty="0" sz="2700" spc="-20">
                <a:latin typeface="Calibri"/>
                <a:cs typeface="Calibri"/>
              </a:rPr>
              <a:t>desventaja </a:t>
            </a:r>
            <a:r>
              <a:rPr dirty="0" sz="2700">
                <a:latin typeface="Calibri"/>
                <a:cs typeface="Calibri"/>
              </a:rPr>
              <a:t>de </a:t>
            </a:r>
            <a:r>
              <a:rPr dirty="0" sz="2700" spc="-15">
                <a:latin typeface="Calibri"/>
                <a:cs typeface="Calibri"/>
              </a:rPr>
              <a:t>este </a:t>
            </a:r>
            <a:r>
              <a:rPr dirty="0" sz="2700" spc="-10">
                <a:latin typeface="Calibri"/>
                <a:cs typeface="Calibri"/>
              </a:rPr>
              <a:t>método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no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logra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detectar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falla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tierra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ocurra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mismo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medio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del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65">
                <a:latin typeface="Calibri"/>
                <a:cs typeface="Calibri"/>
              </a:rPr>
              <a:t>rotor.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1029057"/>
            <a:ext cx="4114443" cy="464784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108828" y="5889752"/>
            <a:ext cx="35445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0" marR="5080" indent="-6858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Calibri"/>
                <a:cs typeface="Calibri"/>
              </a:rPr>
              <a:t>Fuente: 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Protección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 </a:t>
            </a:r>
            <a:r>
              <a:rPr dirty="0" sz="1500">
                <a:latin typeface="Calibri"/>
                <a:cs typeface="Calibri"/>
              </a:rPr>
              <a:t>y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Transformadores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473" y="76911"/>
            <a:ext cx="846201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 de</a:t>
            </a:r>
            <a:r>
              <a:rPr dirty="0" spc="5"/>
              <a:t> </a:t>
            </a:r>
            <a:r>
              <a:rPr dirty="0" spc="-10"/>
              <a:t>protección</a:t>
            </a:r>
            <a:r>
              <a:rPr dirty="0"/>
              <a:t> con</a:t>
            </a:r>
            <a:r>
              <a:rPr dirty="0" spc="5"/>
              <a:t> </a:t>
            </a:r>
            <a:r>
              <a:rPr dirty="0" spc="-15"/>
              <a:t>inyección</a:t>
            </a:r>
            <a:r>
              <a:rPr dirty="0"/>
              <a:t> de</a:t>
            </a:r>
            <a:r>
              <a:rPr dirty="0" spc="5"/>
              <a:t> </a:t>
            </a:r>
            <a:r>
              <a:rPr dirty="0" spc="-10"/>
              <a:t>corriente</a:t>
            </a:r>
            <a:r>
              <a:rPr dirty="0" spc="-45"/>
              <a:t> </a:t>
            </a:r>
            <a:r>
              <a:rPr dirty="0"/>
              <a:t>AC</a:t>
            </a:r>
          </a:p>
        </p:txBody>
      </p:sp>
      <p:sp>
        <p:nvSpPr>
          <p:cNvPr id="3" name="object 3"/>
          <p:cNvSpPr/>
          <p:nvPr/>
        </p:nvSpPr>
        <p:spPr>
          <a:xfrm>
            <a:off x="5257800" y="762000"/>
            <a:ext cx="3769360" cy="5963920"/>
          </a:xfrm>
          <a:custGeom>
            <a:avLst/>
            <a:gdLst/>
            <a:ahLst/>
            <a:cxnLst/>
            <a:rect l="l" t="t" r="r" b="b"/>
            <a:pathLst>
              <a:path w="3769359" h="5963920">
                <a:moveTo>
                  <a:pt x="0" y="0"/>
                </a:moveTo>
                <a:lnTo>
                  <a:pt x="3768852" y="0"/>
                </a:lnTo>
                <a:lnTo>
                  <a:pt x="3768852" y="5963412"/>
                </a:lnTo>
                <a:lnTo>
                  <a:pt x="0" y="5963412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37428" y="699312"/>
            <a:ext cx="3615690" cy="521144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889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25">
                <a:latin typeface="Calibri"/>
                <a:cs typeface="Calibri"/>
              </a:rPr>
              <a:t>Este</a:t>
            </a:r>
            <a:r>
              <a:rPr dirty="0" sz="2700" spc="-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esquema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muy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parecido</a:t>
            </a:r>
            <a:r>
              <a:rPr dirty="0" sz="2700" spc="-5">
                <a:latin typeface="Calibri"/>
                <a:cs typeface="Calibri"/>
              </a:rPr>
              <a:t> al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anterior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pero </a:t>
            </a:r>
            <a:r>
              <a:rPr dirty="0" sz="2700">
                <a:latin typeface="Calibri"/>
                <a:cs typeface="Calibri"/>
              </a:rPr>
              <a:t>se </a:t>
            </a:r>
            <a:r>
              <a:rPr dirty="0" sz="2700" spc="-25">
                <a:latin typeface="Calibri"/>
                <a:cs typeface="Calibri"/>
              </a:rPr>
              <a:t>inyecta </a:t>
            </a:r>
            <a:r>
              <a:rPr dirty="0" sz="2700" spc="-10">
                <a:latin typeface="Calibri"/>
                <a:cs typeface="Calibri"/>
              </a:rPr>
              <a:t>tensión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corriente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alterna.</a:t>
            </a:r>
            <a:endParaRPr sz="27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Cuando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ocurre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falla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tierra</a:t>
            </a:r>
            <a:r>
              <a:rPr dirty="0" sz="2700" spc="-15">
                <a:latin typeface="Calibri"/>
                <a:cs typeface="Calibri"/>
              </a:rPr>
              <a:t> circulará 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corriente</a:t>
            </a:r>
            <a:r>
              <a:rPr dirty="0" sz="2700" spc="-5">
                <a:latin typeface="Calibri"/>
                <a:cs typeface="Calibri"/>
              </a:rPr>
              <a:t> por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relé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64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este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podrá 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detectarla.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La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desventaja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este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método</a:t>
            </a:r>
            <a:r>
              <a:rPr dirty="0" sz="2700" spc="-5">
                <a:latin typeface="Calibri"/>
                <a:cs typeface="Calibri"/>
              </a:rPr>
              <a:t> es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impedancia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de la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falla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puede</a:t>
            </a:r>
            <a:r>
              <a:rPr dirty="0" sz="2700">
                <a:latin typeface="Calibri"/>
                <a:cs typeface="Calibri"/>
              </a:rPr>
              <a:t> ser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alta</a:t>
            </a:r>
            <a:r>
              <a:rPr dirty="0" sz="2700">
                <a:latin typeface="Calibri"/>
                <a:cs typeface="Calibri"/>
              </a:rPr>
              <a:t> 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corriente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medir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puede</a:t>
            </a:r>
            <a:r>
              <a:rPr dirty="0" sz="2700" spc="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ser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baja,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80328" y="5802883"/>
            <a:ext cx="3268345" cy="76644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725"/>
              </a:spcBef>
            </a:pPr>
            <a:r>
              <a:rPr dirty="0" sz="2700" spc="-15">
                <a:latin typeface="Calibri"/>
                <a:cs typeface="Calibri"/>
              </a:rPr>
              <a:t>provocando</a:t>
            </a:r>
            <a:r>
              <a:rPr dirty="0" sz="2700" spc="9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 spc="9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el</a:t>
            </a:r>
            <a:r>
              <a:rPr dirty="0" sz="2700" spc="11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relé </a:t>
            </a:r>
            <a:r>
              <a:rPr dirty="0" sz="2700" spc="-5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detecte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 </a:t>
            </a:r>
            <a:r>
              <a:rPr dirty="0" sz="2700" spc="-10">
                <a:latin typeface="Calibri"/>
                <a:cs typeface="Calibri"/>
              </a:rPr>
              <a:t>falla.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088" y="673007"/>
            <a:ext cx="4812622" cy="55760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31140" y="6270752"/>
            <a:ext cx="3545204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Calibri"/>
                <a:cs typeface="Calibri"/>
              </a:rPr>
              <a:t>Fuente: 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Protección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 </a:t>
            </a:r>
            <a:r>
              <a:rPr dirty="0" sz="1500">
                <a:latin typeface="Calibri"/>
                <a:cs typeface="Calibri"/>
              </a:rPr>
              <a:t>y</a:t>
            </a:r>
            <a:endParaRPr sz="150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</a:pPr>
            <a:r>
              <a:rPr dirty="0" sz="1500" spc="-15">
                <a:latin typeface="Calibri"/>
                <a:cs typeface="Calibri"/>
              </a:rPr>
              <a:t>Transformadores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301" y="759998"/>
            <a:ext cx="6216843" cy="38243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5694" y="711"/>
            <a:ext cx="329565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Escobillas</a:t>
            </a:r>
            <a:r>
              <a:rPr dirty="0" spc="-20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el</a:t>
            </a:r>
            <a:r>
              <a:rPr dirty="0" spc="-20"/>
              <a:t> </a:t>
            </a:r>
            <a:r>
              <a:rPr dirty="0" spc="-15"/>
              <a:t>rotor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400" y="4724400"/>
            <a:ext cx="8839200" cy="1981200"/>
          </a:xfrm>
          <a:prstGeom prst="rect">
            <a:avLst/>
          </a:prstGeom>
          <a:ln w="64007">
            <a:solidFill>
              <a:srgbClr val="4F81BD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algn="just" marL="434340" marR="82550" indent="-342900">
              <a:lnSpc>
                <a:spcPts val="2110"/>
              </a:lnSpc>
              <a:spcBef>
                <a:spcPts val="265"/>
              </a:spcBef>
              <a:buFont typeface="Arial MT"/>
              <a:buChar char="•"/>
              <a:tabLst>
                <a:tab pos="434340" algn="l"/>
              </a:tabLst>
            </a:pPr>
            <a:r>
              <a:rPr dirty="0" sz="2200" spc="-5">
                <a:latin typeface="Calibri"/>
                <a:cs typeface="Calibri"/>
              </a:rPr>
              <a:t>Si la impedancia de la </a:t>
            </a:r>
            <a:r>
              <a:rPr dirty="0" sz="2200" spc="-15">
                <a:latin typeface="Calibri"/>
                <a:cs typeface="Calibri"/>
              </a:rPr>
              <a:t>falla </a:t>
            </a:r>
            <a:r>
              <a:rPr dirty="0" sz="2200" spc="-5">
                <a:latin typeface="Calibri"/>
                <a:cs typeface="Calibri"/>
              </a:rPr>
              <a:t>es muy alta, </a:t>
            </a:r>
            <a:r>
              <a:rPr dirty="0" sz="2200" spc="-10">
                <a:latin typeface="Calibri"/>
                <a:cs typeface="Calibri"/>
              </a:rPr>
              <a:t>producto </a:t>
            </a:r>
            <a:r>
              <a:rPr dirty="0" sz="2200" spc="-5">
                <a:latin typeface="Calibri"/>
                <a:cs typeface="Calibri"/>
              </a:rPr>
              <a:t>a que las </a:t>
            </a:r>
            <a:r>
              <a:rPr dirty="0" sz="2200" spc="-10">
                <a:latin typeface="Calibri"/>
                <a:cs typeface="Calibri"/>
              </a:rPr>
              <a:t>corrientes </a:t>
            </a:r>
            <a:r>
              <a:rPr dirty="0" sz="2200" spc="-5">
                <a:latin typeface="Calibri"/>
                <a:cs typeface="Calibri"/>
              </a:rPr>
              <a:t> tienen que </a:t>
            </a:r>
            <a:r>
              <a:rPr dirty="0" sz="2200" spc="-10">
                <a:latin typeface="Calibri"/>
                <a:cs typeface="Calibri"/>
              </a:rPr>
              <a:t>circular </a:t>
            </a:r>
            <a:r>
              <a:rPr dirty="0" sz="2200" spc="-5">
                <a:latin typeface="Calibri"/>
                <a:cs typeface="Calibri"/>
              </a:rPr>
              <a:t>por </a:t>
            </a:r>
            <a:r>
              <a:rPr dirty="0" sz="2200" spc="-10">
                <a:latin typeface="Calibri"/>
                <a:cs typeface="Calibri"/>
              </a:rPr>
              <a:t>lubricantes </a:t>
            </a:r>
            <a:r>
              <a:rPr dirty="0" sz="2200" spc="-5">
                <a:latin typeface="Calibri"/>
                <a:cs typeface="Calibri"/>
              </a:rPr>
              <a:t>y </a:t>
            </a:r>
            <a:r>
              <a:rPr dirty="0" sz="2200" spc="-10">
                <a:latin typeface="Calibri"/>
                <a:cs typeface="Calibri"/>
              </a:rPr>
              <a:t>rodamientos, </a:t>
            </a:r>
            <a:r>
              <a:rPr dirty="0" sz="2200" spc="-5">
                <a:latin typeface="Calibri"/>
                <a:cs typeface="Calibri"/>
              </a:rPr>
              <a:t>el relé 64 no </a:t>
            </a:r>
            <a:r>
              <a:rPr dirty="0" sz="2200" spc="-20">
                <a:latin typeface="Calibri"/>
                <a:cs typeface="Calibri"/>
              </a:rPr>
              <a:t>verá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falla.</a:t>
            </a:r>
            <a:endParaRPr sz="2200">
              <a:latin typeface="Calibri"/>
              <a:cs typeface="Calibri"/>
            </a:endParaRPr>
          </a:p>
          <a:p>
            <a:pPr algn="just" marL="434340" marR="81280" indent="-342900">
              <a:lnSpc>
                <a:spcPts val="2110"/>
              </a:lnSpc>
              <a:spcBef>
                <a:spcPts val="535"/>
              </a:spcBef>
              <a:buFont typeface="Arial MT"/>
              <a:buChar char="•"/>
              <a:tabLst>
                <a:tab pos="434340" algn="l"/>
              </a:tabLst>
            </a:pPr>
            <a:r>
              <a:rPr dirty="0" sz="2200" spc="-20">
                <a:latin typeface="Calibri"/>
                <a:cs typeface="Calibri"/>
              </a:rPr>
              <a:t>Esto </a:t>
            </a:r>
            <a:r>
              <a:rPr dirty="0" sz="2200" spc="-5">
                <a:latin typeface="Calibri"/>
                <a:cs typeface="Calibri"/>
              </a:rPr>
              <a:t>se pueden solucionar </a:t>
            </a:r>
            <a:r>
              <a:rPr dirty="0" sz="2200" spc="-10">
                <a:latin typeface="Calibri"/>
                <a:cs typeface="Calibri"/>
              </a:rPr>
              <a:t>instalando </a:t>
            </a:r>
            <a:r>
              <a:rPr dirty="0" sz="2200" spc="-5">
                <a:latin typeface="Calibri"/>
                <a:cs typeface="Calibri"/>
              </a:rPr>
              <a:t>escobillas </a:t>
            </a:r>
            <a:r>
              <a:rPr dirty="0" sz="2200" spc="-10">
                <a:latin typeface="Calibri"/>
                <a:cs typeface="Calibri"/>
              </a:rPr>
              <a:t>conectadas </a:t>
            </a:r>
            <a:r>
              <a:rPr dirty="0" sz="2200" spc="-5">
                <a:latin typeface="Calibri"/>
                <a:cs typeface="Calibri"/>
              </a:rPr>
              <a:t>a </a:t>
            </a:r>
            <a:r>
              <a:rPr dirty="0" sz="2200" spc="-10">
                <a:latin typeface="Calibri"/>
                <a:cs typeface="Calibri"/>
              </a:rPr>
              <a:t>tierra </a:t>
            </a:r>
            <a:r>
              <a:rPr dirty="0" sz="2200" spc="-5">
                <a:latin typeface="Calibri"/>
                <a:cs typeface="Calibri"/>
              </a:rPr>
              <a:t>en 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45">
                <a:latin typeface="Calibri"/>
                <a:cs typeface="Calibri"/>
              </a:rPr>
              <a:t>rotor,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esto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impedancia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falla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será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menor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aumentando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</a:t>
            </a:r>
            <a:r>
              <a:rPr dirty="0" sz="2200" spc="-5">
                <a:latin typeface="Calibri"/>
                <a:cs typeface="Calibri"/>
              </a:rPr>
              <a:t> 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falla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tal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forma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64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5">
                <a:latin typeface="Calibri"/>
                <a:cs typeface="Calibri"/>
              </a:rPr>
              <a:t> detectará.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028" y="2363215"/>
            <a:ext cx="35445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0" marR="5080" indent="-6858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Calibri"/>
                <a:cs typeface="Calibri"/>
              </a:rPr>
              <a:t>Fuente: 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Protección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 </a:t>
            </a:r>
            <a:r>
              <a:rPr dirty="0" sz="1500">
                <a:latin typeface="Calibri"/>
                <a:cs typeface="Calibri"/>
              </a:rPr>
              <a:t>y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Transformadores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1893" y="711"/>
            <a:ext cx="783717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Protección</a:t>
            </a:r>
            <a:r>
              <a:rPr dirty="0" spc="-5"/>
              <a:t> </a:t>
            </a:r>
            <a:r>
              <a:rPr dirty="0" spc="-20"/>
              <a:t>para</a:t>
            </a:r>
            <a:r>
              <a:rPr dirty="0"/>
              <a:t> </a:t>
            </a:r>
            <a:r>
              <a:rPr dirty="0" spc="-10"/>
              <a:t>detectar</a:t>
            </a:r>
            <a:r>
              <a:rPr dirty="0" spc="-5"/>
              <a:t> </a:t>
            </a:r>
            <a:r>
              <a:rPr dirty="0"/>
              <a:t>segunda </a:t>
            </a:r>
            <a:r>
              <a:rPr dirty="0" spc="-15"/>
              <a:t>falla</a:t>
            </a:r>
            <a:r>
              <a:rPr dirty="0" spc="-5"/>
              <a:t> </a:t>
            </a:r>
            <a:r>
              <a:rPr dirty="0"/>
              <a:t>en el </a:t>
            </a:r>
            <a:r>
              <a:rPr dirty="0" spc="-10"/>
              <a:t>rotor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4343400"/>
            <a:ext cx="8839200" cy="2362200"/>
          </a:xfrm>
          <a:custGeom>
            <a:avLst/>
            <a:gdLst/>
            <a:ahLst/>
            <a:cxnLst/>
            <a:rect l="l" t="t" r="r" b="b"/>
            <a:pathLst>
              <a:path w="8839200" h="2362200">
                <a:moveTo>
                  <a:pt x="0" y="0"/>
                </a:moveTo>
                <a:lnTo>
                  <a:pt x="8839200" y="0"/>
                </a:lnTo>
                <a:lnTo>
                  <a:pt x="88392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4306061"/>
            <a:ext cx="8683625" cy="222123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5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Una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resistencia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variable</a:t>
            </a:r>
            <a:r>
              <a:rPr dirty="0" sz="2000">
                <a:latin typeface="Calibri"/>
                <a:cs typeface="Calibri"/>
              </a:rPr>
              <a:t> se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conecta</a:t>
            </a:r>
            <a:r>
              <a:rPr dirty="0" sz="2000">
                <a:latin typeface="Calibri"/>
                <a:cs typeface="Calibri"/>
              </a:rPr>
              <a:t> 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divisor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tensión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ya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explicado</a:t>
            </a:r>
            <a:r>
              <a:rPr dirty="0" sz="2000">
                <a:latin typeface="Calibri"/>
                <a:cs typeface="Calibri"/>
              </a:rPr>
              <a:t> 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protección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sola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falla.</a:t>
            </a:r>
            <a:endParaRPr sz="2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pulsador</a:t>
            </a:r>
            <a:r>
              <a:rPr dirty="0" sz="2000" spc="-5">
                <a:latin typeface="Calibri"/>
                <a:cs typeface="Calibri"/>
              </a:rPr>
              <a:t> permite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identificar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si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fallo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está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centro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 </a:t>
            </a:r>
            <a:r>
              <a:rPr dirty="0" sz="2000" spc="-5">
                <a:latin typeface="Calibri"/>
                <a:cs typeface="Calibri"/>
              </a:rPr>
              <a:t>devanado.</a:t>
            </a:r>
            <a:endParaRPr sz="2000">
              <a:latin typeface="Calibri"/>
              <a:cs typeface="Calibri"/>
            </a:endParaRPr>
          </a:p>
          <a:p>
            <a:pPr algn="just" marL="355600" marR="7620" indent="-342900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10">
                <a:latin typeface="Calibri"/>
                <a:cs typeface="Calibri"/>
              </a:rPr>
              <a:t>Este </a:t>
            </a:r>
            <a:r>
              <a:rPr dirty="0" sz="2000">
                <a:latin typeface="Calibri"/>
                <a:cs typeface="Calibri"/>
              </a:rPr>
              <a:t>esquema </a:t>
            </a:r>
            <a:r>
              <a:rPr dirty="0" sz="2000" spc="-5">
                <a:latin typeface="Calibri"/>
                <a:cs typeface="Calibri"/>
              </a:rPr>
              <a:t>necesita </a:t>
            </a:r>
            <a:r>
              <a:rPr dirty="0" sz="2000">
                <a:latin typeface="Calibri"/>
                <a:cs typeface="Calibri"/>
              </a:rPr>
              <a:t>de la manipulación de los </a:t>
            </a:r>
            <a:r>
              <a:rPr dirty="0" sz="2000" spc="-10">
                <a:latin typeface="Calibri"/>
                <a:cs typeface="Calibri"/>
              </a:rPr>
              <a:t>operadores para </a:t>
            </a:r>
            <a:r>
              <a:rPr dirty="0" sz="2000" spc="-5">
                <a:latin typeface="Calibri"/>
                <a:cs typeface="Calibri"/>
              </a:rPr>
              <a:t>ajustar </a:t>
            </a:r>
            <a:r>
              <a:rPr dirty="0" sz="2000">
                <a:latin typeface="Calibri"/>
                <a:cs typeface="Calibri"/>
              </a:rPr>
              <a:t>el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resistor</a:t>
            </a:r>
            <a:r>
              <a:rPr dirty="0" sz="2000" spc="-5">
                <a:latin typeface="Calibri"/>
                <a:cs typeface="Calibri"/>
              </a:rPr>
              <a:t> variable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hasta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 </a:t>
            </a:r>
            <a:r>
              <a:rPr dirty="0" sz="2000" spc="-10">
                <a:latin typeface="Calibri"/>
                <a:cs typeface="Calibri"/>
              </a:rPr>
              <a:t>relé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64 no </a:t>
            </a:r>
            <a:r>
              <a:rPr dirty="0" sz="2000" spc="-10">
                <a:latin typeface="Calibri"/>
                <a:cs typeface="Calibri"/>
              </a:rPr>
              <a:t>detecte </a:t>
            </a:r>
            <a:r>
              <a:rPr dirty="0" sz="2000">
                <a:latin typeface="Calibri"/>
                <a:cs typeface="Calibri"/>
              </a:rPr>
              <a:t>tensión y </a:t>
            </a:r>
            <a:r>
              <a:rPr dirty="0" sz="2000" spc="-10">
                <a:latin typeface="Calibri"/>
                <a:cs typeface="Calibri"/>
              </a:rPr>
              <a:t>esté </a:t>
            </a:r>
            <a:r>
              <a:rPr dirty="0" sz="2000">
                <a:latin typeface="Calibri"/>
                <a:cs typeface="Calibri"/>
              </a:rPr>
              <a:t>con </a:t>
            </a:r>
            <a:r>
              <a:rPr dirty="0" sz="2000" spc="-10">
                <a:latin typeface="Calibri"/>
                <a:cs typeface="Calibri"/>
              </a:rPr>
              <a:t>esto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listo, </a:t>
            </a:r>
            <a:r>
              <a:rPr dirty="0" sz="2000" spc="-10">
                <a:latin typeface="Calibri"/>
                <a:cs typeface="Calibri"/>
              </a:rPr>
              <a:t> para </a:t>
            </a:r>
            <a:r>
              <a:rPr dirty="0" sz="2000" spc="-5">
                <a:latin typeface="Calibri"/>
                <a:cs typeface="Calibri"/>
              </a:rPr>
              <a:t>detectar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segunda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falla.</a:t>
            </a:r>
            <a:endParaRPr sz="2000">
              <a:latin typeface="Calibri"/>
              <a:cs typeface="Calibri"/>
            </a:endParaRPr>
          </a:p>
          <a:p>
            <a:pPr algn="just" marL="355600" marR="8890" indent="-342900">
              <a:lnSpc>
                <a:spcPct val="80000"/>
              </a:lnSpc>
              <a:spcBef>
                <a:spcPts val="5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Una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vez</a:t>
            </a:r>
            <a:r>
              <a:rPr dirty="0" sz="2000" spc="-5">
                <a:latin typeface="Calibri"/>
                <a:cs typeface="Calibri"/>
              </a:rPr>
              <a:t> ajustado</a:t>
            </a:r>
            <a:r>
              <a:rPr dirty="0" sz="2000">
                <a:latin typeface="Calibri"/>
                <a:cs typeface="Calibri"/>
              </a:rPr>
              <a:t> 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30">
                <a:latin typeface="Calibri"/>
                <a:cs typeface="Calibri"/>
              </a:rPr>
              <a:t>resistor,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punto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tensión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cero,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si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ocurre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otra</a:t>
            </a:r>
            <a:r>
              <a:rPr dirty="0" sz="2000" spc="-10">
                <a:latin typeface="Calibri"/>
                <a:cs typeface="Calibri"/>
              </a:rPr>
              <a:t> falla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aparecerá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tensión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relé,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lo cuál</a:t>
            </a:r>
            <a:r>
              <a:rPr dirty="0" sz="2000" spc="-5">
                <a:latin typeface="Calibri"/>
                <a:cs typeface="Calibri"/>
              </a:rPr>
              <a:t> identifica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una segunda</a:t>
            </a:r>
            <a:r>
              <a:rPr dirty="0" sz="2000" spc="-10">
                <a:latin typeface="Calibri"/>
                <a:cs typeface="Calibri"/>
              </a:rPr>
              <a:t> falla.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237" y="695758"/>
            <a:ext cx="5455077" cy="352395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65575" y="3939032"/>
            <a:ext cx="4794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Fuente: </a:t>
            </a:r>
            <a:r>
              <a:rPr dirty="0" sz="1200" spc="-5">
                <a:latin typeface="Calibri"/>
                <a:cs typeface="Calibri"/>
              </a:rPr>
              <a:t>Advanced Applications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Multifunction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Digital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Generator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377" y="28143"/>
            <a:ext cx="400875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2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em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.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Mé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odos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2400" spc="-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9114" rIns="0" bIns="0" rtlCol="0" vert="horz">
            <a:spAutoFit/>
          </a:bodyPr>
          <a:lstStyle/>
          <a:p>
            <a:pPr marL="1296035" marR="5080" indent="-668020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4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Energización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Accidental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204215" y="1905000"/>
            <a:ext cx="8787765" cy="4800600"/>
          </a:xfrm>
          <a:custGeom>
            <a:avLst/>
            <a:gdLst/>
            <a:ahLst/>
            <a:cxnLst/>
            <a:rect l="l" t="t" r="r" b="b"/>
            <a:pathLst>
              <a:path w="8787765" h="4800600">
                <a:moveTo>
                  <a:pt x="0" y="0"/>
                </a:moveTo>
                <a:lnTo>
                  <a:pt x="8787384" y="0"/>
                </a:lnTo>
                <a:lnTo>
                  <a:pt x="8787384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1918842"/>
            <a:ext cx="8632825" cy="4750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proceso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energización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-5">
                <a:latin typeface="Calibri"/>
                <a:cs typeface="Calibri"/>
              </a:rPr>
              <a:t> 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interesantes</a:t>
            </a:r>
            <a:r>
              <a:rPr dirty="0" sz="2500" spc="-5">
                <a:latin typeface="Calibri"/>
                <a:cs typeface="Calibri"/>
              </a:rPr>
              <a:t> con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respecto</a:t>
            </a:r>
            <a:r>
              <a:rPr dirty="0" sz="2500" spc="-5">
                <a:latin typeface="Calibri"/>
                <a:cs typeface="Calibri"/>
              </a:rPr>
              <a:t> 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otras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máquinas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eléctricas.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primero se </a:t>
            </a:r>
            <a:r>
              <a:rPr dirty="0" sz="2500" spc="-10">
                <a:latin typeface="Calibri"/>
                <a:cs typeface="Calibri"/>
              </a:rPr>
              <a:t>energiza,</a:t>
            </a:r>
            <a:r>
              <a:rPr dirty="0" sz="2500" spc="-5">
                <a:latin typeface="Calibri"/>
                <a:cs typeface="Calibri"/>
              </a:rPr>
              <a:t> pero no se </a:t>
            </a:r>
            <a:r>
              <a:rPr dirty="0" sz="2500" spc="-10">
                <a:latin typeface="Calibri"/>
                <a:cs typeface="Calibri"/>
              </a:rPr>
              <a:t>conecta</a:t>
            </a:r>
            <a:r>
              <a:rPr dirty="0" sz="2500" spc="-5">
                <a:latin typeface="Calibri"/>
                <a:cs typeface="Calibri"/>
              </a:rPr>
              <a:t> y luego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 </a:t>
            </a:r>
            <a:r>
              <a:rPr dirty="0" sz="2500" spc="-10">
                <a:latin typeface="Calibri"/>
                <a:cs typeface="Calibri"/>
              </a:rPr>
              <a:t>sincroniza </a:t>
            </a:r>
            <a:r>
              <a:rPr dirty="0" sz="2500" spc="-5">
                <a:latin typeface="Calibri"/>
                <a:cs typeface="Calibri"/>
              </a:rPr>
              <a:t>con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eléctrico.</a:t>
            </a:r>
            <a:endParaRPr sz="2500">
              <a:latin typeface="Calibri"/>
              <a:cs typeface="Calibri"/>
            </a:endParaRPr>
          </a:p>
          <a:p>
            <a:pPr algn="just" marL="12700" marR="5715">
              <a:lnSpc>
                <a:spcPct val="100000"/>
              </a:lnSpc>
              <a:spcBef>
                <a:spcPts val="600"/>
              </a:spcBef>
            </a:pP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sincronización </a:t>
            </a:r>
            <a:r>
              <a:rPr dirty="0" sz="2500" spc="-5">
                <a:latin typeface="Calibri"/>
                <a:cs typeface="Calibri"/>
              </a:rPr>
              <a:t>debe </a:t>
            </a:r>
            <a:r>
              <a:rPr dirty="0" sz="2500" spc="-15">
                <a:latin typeface="Calibri"/>
                <a:cs typeface="Calibri"/>
              </a:rPr>
              <a:t>realizarse </a:t>
            </a:r>
            <a:r>
              <a:rPr dirty="0" sz="2500" spc="-5">
                <a:latin typeface="Calibri"/>
                <a:cs typeface="Calibri"/>
              </a:rPr>
              <a:t>tomando en </a:t>
            </a:r>
            <a:r>
              <a:rPr dirty="0" sz="2500" spc="-10">
                <a:latin typeface="Calibri"/>
                <a:cs typeface="Calibri"/>
              </a:rPr>
              <a:t>cuenta </a:t>
            </a:r>
            <a:r>
              <a:rPr dirty="0" sz="2500" spc="-5">
                <a:latin typeface="Calibri"/>
                <a:cs typeface="Calibri"/>
              </a:rPr>
              <a:t>numerosos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aspectos </a:t>
            </a:r>
            <a:r>
              <a:rPr dirty="0" sz="2500" spc="-25">
                <a:latin typeface="Calibri"/>
                <a:cs typeface="Calibri"/>
              </a:rPr>
              <a:t>ya </a:t>
            </a:r>
            <a:r>
              <a:rPr dirty="0" sz="2500" spc="-5">
                <a:latin typeface="Calibri"/>
                <a:cs typeface="Calibri"/>
              </a:rPr>
              <a:t>estudiados, tales como la tensión, la frecuencia y 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ángulo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tensión.</a:t>
            </a:r>
            <a:endParaRPr sz="2500">
              <a:latin typeface="Calibri"/>
              <a:cs typeface="Calibri"/>
            </a:endParaRPr>
          </a:p>
          <a:p>
            <a:pPr algn="just" marL="12700" marR="6350">
              <a:lnSpc>
                <a:spcPct val="100000"/>
              </a:lnSpc>
              <a:spcBef>
                <a:spcPts val="605"/>
              </a:spcBef>
            </a:pP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actualidad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existen</a:t>
            </a:r>
            <a:r>
              <a:rPr dirty="0" sz="2500" spc="-5">
                <a:latin typeface="Calibri"/>
                <a:cs typeface="Calibri"/>
              </a:rPr>
              <a:t> equipos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electrónicos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como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sincronizadores</a:t>
            </a:r>
            <a:r>
              <a:rPr dirty="0" sz="2500" spc="-5">
                <a:latin typeface="Calibri"/>
                <a:cs typeface="Calibri"/>
              </a:rPr>
              <a:t> 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hacen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proceso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sincronización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automáticamente, </a:t>
            </a:r>
            <a:r>
              <a:rPr dirty="0" sz="2500" spc="-5">
                <a:latin typeface="Calibri"/>
                <a:cs typeface="Calibri"/>
              </a:rPr>
              <a:t>tomando en cuenta todas los </a:t>
            </a:r>
            <a:r>
              <a:rPr dirty="0" sz="2500" spc="-10">
                <a:latin typeface="Calibri"/>
                <a:cs typeface="Calibri"/>
              </a:rPr>
              <a:t>requerimientos </a:t>
            </a:r>
            <a:r>
              <a:rPr dirty="0" sz="2500" spc="-5">
                <a:latin typeface="Calibri"/>
                <a:cs typeface="Calibri"/>
              </a:rPr>
              <a:t>y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así </a:t>
            </a:r>
            <a:r>
              <a:rPr dirty="0" sz="2500" spc="-10">
                <a:latin typeface="Calibri"/>
                <a:cs typeface="Calibri"/>
              </a:rPr>
              <a:t>evitar </a:t>
            </a:r>
            <a:r>
              <a:rPr dirty="0" sz="2500" spc="-5">
                <a:latin typeface="Calibri"/>
                <a:cs typeface="Calibri"/>
              </a:rPr>
              <a:t>los </a:t>
            </a:r>
            <a:r>
              <a:rPr dirty="0" sz="2500" spc="-10">
                <a:latin typeface="Calibri"/>
                <a:cs typeface="Calibri"/>
              </a:rPr>
              <a:t>errores </a:t>
            </a:r>
            <a:r>
              <a:rPr dirty="0" sz="2500" spc="-5">
                <a:latin typeface="Calibri"/>
                <a:cs typeface="Calibri"/>
              </a:rPr>
              <a:t>humanos. El problema es que </a:t>
            </a:r>
            <a:r>
              <a:rPr dirty="0" sz="2500" spc="-15">
                <a:latin typeface="Calibri"/>
                <a:cs typeface="Calibri"/>
              </a:rPr>
              <a:t>estos </a:t>
            </a:r>
            <a:r>
              <a:rPr dirty="0" sz="2500" spc="-5">
                <a:latin typeface="Calibri"/>
                <a:cs typeface="Calibri"/>
              </a:rPr>
              <a:t>equipos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también</a:t>
            </a:r>
            <a:r>
              <a:rPr dirty="0" sz="2500" spc="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pueden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45">
                <a:latin typeface="Calibri"/>
                <a:cs typeface="Calibri"/>
              </a:rPr>
              <a:t>fallar.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2030" y="0"/>
            <a:ext cx="746379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/>
              <a:t>Protecciones</a:t>
            </a:r>
            <a:r>
              <a:rPr dirty="0" sz="2800"/>
              <a:t> </a:t>
            </a:r>
            <a:r>
              <a:rPr dirty="0" sz="2800" spc="-5"/>
              <a:t>que</a:t>
            </a:r>
            <a:r>
              <a:rPr dirty="0" sz="2800" spc="5"/>
              <a:t> </a:t>
            </a:r>
            <a:r>
              <a:rPr dirty="0" sz="2800" spc="-5"/>
              <a:t>pueden</a:t>
            </a:r>
            <a:r>
              <a:rPr dirty="0" sz="2800" spc="50"/>
              <a:t> </a:t>
            </a:r>
            <a:r>
              <a:rPr dirty="0" sz="2800" spc="-5"/>
              <a:t>también</a:t>
            </a:r>
            <a:r>
              <a:rPr dirty="0" sz="2800" spc="5"/>
              <a:t> </a:t>
            </a:r>
            <a:r>
              <a:rPr dirty="0" sz="2800" spc="-5"/>
              <a:t>actuar</a:t>
            </a:r>
            <a:r>
              <a:rPr dirty="0" sz="2800" spc="5"/>
              <a:t> </a:t>
            </a:r>
            <a:r>
              <a:rPr dirty="0" sz="2800" spc="-20"/>
              <a:t>contra</a:t>
            </a:r>
            <a:r>
              <a:rPr dirty="0" sz="2800" spc="5"/>
              <a:t> </a:t>
            </a:r>
            <a:r>
              <a:rPr dirty="0" sz="2800" spc="-5"/>
              <a:t>la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801873" y="269544"/>
            <a:ext cx="346392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28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energización</a:t>
            </a:r>
            <a:r>
              <a:rPr dirty="0" u="heavy" sz="28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8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accidental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400" y="838200"/>
            <a:ext cx="8839200" cy="5867400"/>
          </a:xfrm>
          <a:custGeom>
            <a:avLst/>
            <a:gdLst/>
            <a:ahLst/>
            <a:cxnLst/>
            <a:rect l="l" t="t" r="r" b="b"/>
            <a:pathLst>
              <a:path w="8839200" h="5867400">
                <a:moveTo>
                  <a:pt x="0" y="0"/>
                </a:moveTo>
                <a:lnTo>
                  <a:pt x="8839200" y="0"/>
                </a:lnTo>
                <a:lnTo>
                  <a:pt x="8839200" y="5867400"/>
                </a:lnTo>
                <a:lnTo>
                  <a:pt x="0" y="58674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857808"/>
            <a:ext cx="8686165" cy="58312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762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>
                <a:latin typeface="Calibri"/>
                <a:cs typeface="Calibri"/>
              </a:rPr>
              <a:t>En los </a:t>
            </a:r>
            <a:r>
              <a:rPr dirty="0" sz="1700" spc="-10">
                <a:latin typeface="Calibri"/>
                <a:cs typeface="Calibri"/>
              </a:rPr>
              <a:t>generadores existen </a:t>
            </a:r>
            <a:r>
              <a:rPr dirty="0" sz="1700">
                <a:latin typeface="Calibri"/>
                <a:cs typeface="Calibri"/>
              </a:rPr>
              <a:t>un </a:t>
            </a:r>
            <a:r>
              <a:rPr dirty="0" sz="1700" spc="-5">
                <a:latin typeface="Calibri"/>
                <a:cs typeface="Calibri"/>
              </a:rPr>
              <a:t>conjunto </a:t>
            </a:r>
            <a:r>
              <a:rPr dirty="0" sz="1700">
                <a:latin typeface="Calibri"/>
                <a:cs typeface="Calibri"/>
              </a:rPr>
              <a:t>de </a:t>
            </a:r>
            <a:r>
              <a:rPr dirty="0" sz="1700" spc="-5">
                <a:latin typeface="Calibri"/>
                <a:cs typeface="Calibri"/>
              </a:rPr>
              <a:t>protecciones </a:t>
            </a:r>
            <a:r>
              <a:rPr dirty="0" sz="1700" spc="-10">
                <a:latin typeface="Calibri"/>
                <a:cs typeface="Calibri"/>
              </a:rPr>
              <a:t>instaladas para </a:t>
            </a:r>
            <a:r>
              <a:rPr dirty="0" sz="1700" spc="-5">
                <a:latin typeface="Calibri"/>
                <a:cs typeface="Calibri"/>
              </a:rPr>
              <a:t>detectar </a:t>
            </a:r>
            <a:r>
              <a:rPr dirty="0" sz="1700" spc="-10">
                <a:latin typeface="Calibri"/>
                <a:cs typeface="Calibri"/>
              </a:rPr>
              <a:t>diferentes 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regímenes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que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pudieran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detectar</a:t>
            </a:r>
            <a:r>
              <a:rPr dirty="0" sz="1700" spc="-4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energización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accidental.</a:t>
            </a:r>
            <a:endParaRPr sz="1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4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>
                <a:latin typeface="Calibri"/>
                <a:cs typeface="Calibri"/>
              </a:rPr>
              <a:t>Cuando un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generador</a:t>
            </a:r>
            <a:r>
              <a:rPr dirty="0" sz="1700">
                <a:latin typeface="Calibri"/>
                <a:cs typeface="Calibri"/>
              </a:rPr>
              <a:t> es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conectado</a:t>
            </a:r>
            <a:r>
              <a:rPr dirty="0" sz="1700">
                <a:latin typeface="Calibri"/>
                <a:cs typeface="Calibri"/>
              </a:rPr>
              <a:t> sin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condiciones</a:t>
            </a:r>
            <a:r>
              <a:rPr dirty="0" sz="1700">
                <a:latin typeface="Calibri"/>
                <a:cs typeface="Calibri"/>
              </a:rPr>
              <a:t> las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adecuadas,</a:t>
            </a:r>
            <a:r>
              <a:rPr dirty="0" sz="1700">
                <a:latin typeface="Calibri"/>
                <a:cs typeface="Calibri"/>
              </a:rPr>
              <a:t> las </a:t>
            </a:r>
            <a:r>
              <a:rPr dirty="0" sz="1700" spc="-5">
                <a:latin typeface="Calibri"/>
                <a:cs typeface="Calibri"/>
              </a:rPr>
              <a:t>potencias</a:t>
            </a:r>
            <a:r>
              <a:rPr dirty="0" sz="1700">
                <a:latin typeface="Calibri"/>
                <a:cs typeface="Calibri"/>
              </a:rPr>
              <a:t> que 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ingresan </a:t>
            </a:r>
            <a:r>
              <a:rPr dirty="0" sz="1700">
                <a:latin typeface="Calibri"/>
                <a:cs typeface="Calibri"/>
              </a:rPr>
              <a:t>al </a:t>
            </a:r>
            <a:r>
              <a:rPr dirty="0" sz="1700" spc="-10">
                <a:latin typeface="Calibri"/>
                <a:cs typeface="Calibri"/>
              </a:rPr>
              <a:t>generador </a:t>
            </a:r>
            <a:r>
              <a:rPr dirty="0" sz="1700" spc="-5">
                <a:latin typeface="Calibri"/>
                <a:cs typeface="Calibri"/>
              </a:rPr>
              <a:t>sobrepasan </a:t>
            </a:r>
            <a:r>
              <a:rPr dirty="0" sz="1700">
                <a:latin typeface="Calibri"/>
                <a:cs typeface="Calibri"/>
              </a:rPr>
              <a:t>los </a:t>
            </a:r>
            <a:r>
              <a:rPr dirty="0" sz="1700" spc="-5">
                <a:latin typeface="Calibri"/>
                <a:cs typeface="Calibri"/>
              </a:rPr>
              <a:t>ajustes </a:t>
            </a:r>
            <a:r>
              <a:rPr dirty="0" sz="1700">
                <a:latin typeface="Calibri"/>
                <a:cs typeface="Calibri"/>
              </a:rPr>
              <a:t>del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u="heavy" sz="1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1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Inversa (32)</a:t>
            </a:r>
            <a:r>
              <a:rPr dirty="0" sz="1700" b="1" i="1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y por </a:t>
            </a:r>
            <a:r>
              <a:rPr dirty="0" sz="1700" spc="-15">
                <a:latin typeface="Calibri"/>
                <a:cs typeface="Calibri"/>
              </a:rPr>
              <a:t>tanto </a:t>
            </a:r>
            <a:r>
              <a:rPr dirty="0" sz="1700">
                <a:latin typeface="Calibri"/>
                <a:cs typeface="Calibri"/>
              </a:rPr>
              <a:t>esto </a:t>
            </a:r>
            <a:r>
              <a:rPr dirty="0" sz="1700" spc="-37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lo </a:t>
            </a:r>
            <a:r>
              <a:rPr dirty="0" sz="1700" spc="-5">
                <a:latin typeface="Calibri"/>
                <a:cs typeface="Calibri"/>
              </a:rPr>
              <a:t>detectaría.</a:t>
            </a:r>
            <a:endParaRPr sz="17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 spc="-5">
                <a:latin typeface="Calibri"/>
                <a:cs typeface="Calibri"/>
              </a:rPr>
              <a:t>Igualmente </a:t>
            </a:r>
            <a:r>
              <a:rPr dirty="0" sz="1700">
                <a:latin typeface="Calibri"/>
                <a:cs typeface="Calibri"/>
              </a:rPr>
              <a:t>si la </a:t>
            </a:r>
            <a:r>
              <a:rPr dirty="0" sz="1700" spc="-5">
                <a:latin typeface="Calibri"/>
                <a:cs typeface="Calibri"/>
              </a:rPr>
              <a:t>conexión </a:t>
            </a:r>
            <a:r>
              <a:rPr dirty="0" sz="1700">
                <a:latin typeface="Calibri"/>
                <a:cs typeface="Calibri"/>
              </a:rPr>
              <a:t>es </a:t>
            </a:r>
            <a:r>
              <a:rPr dirty="0" sz="1700" spc="-5">
                <a:latin typeface="Calibri"/>
                <a:cs typeface="Calibri"/>
              </a:rPr>
              <a:t>asimétrica entonces </a:t>
            </a:r>
            <a:r>
              <a:rPr dirty="0" sz="1700">
                <a:latin typeface="Calibri"/>
                <a:cs typeface="Calibri"/>
              </a:rPr>
              <a:t>el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u="heavy" sz="1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 </a:t>
            </a:r>
            <a:r>
              <a:rPr dirty="0" u="heavy" sz="1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Secuencia </a:t>
            </a:r>
            <a:r>
              <a:rPr dirty="0" u="heavy" sz="17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Negativa </a:t>
            </a:r>
            <a:r>
              <a:rPr dirty="0" u="heavy" sz="1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(46)</a:t>
            </a:r>
            <a:r>
              <a:rPr dirty="0" sz="1700" b="1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detectará 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conexión</a:t>
            </a:r>
            <a:r>
              <a:rPr dirty="0" sz="1700" spc="-4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inadvertida</a:t>
            </a:r>
            <a:r>
              <a:rPr dirty="0" sz="1700" spc="-6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y</a:t>
            </a:r>
            <a:r>
              <a:rPr dirty="0" sz="1700" spc="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desconectaría.</a:t>
            </a:r>
            <a:endParaRPr sz="17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404495" algn="l"/>
              </a:tabLst>
            </a:pPr>
            <a:r>
              <a:rPr dirty="0"/>
              <a:t>	</a:t>
            </a:r>
            <a:r>
              <a:rPr dirty="0" sz="1700">
                <a:latin typeface="Calibri"/>
                <a:cs typeface="Calibri"/>
              </a:rPr>
              <a:t>Si en el </a:t>
            </a:r>
            <a:r>
              <a:rPr dirty="0" sz="1700" spc="-10">
                <a:latin typeface="Calibri"/>
                <a:cs typeface="Calibri"/>
              </a:rPr>
              <a:t>interruptor </a:t>
            </a:r>
            <a:r>
              <a:rPr dirty="0" sz="1700">
                <a:latin typeface="Calibri"/>
                <a:cs typeface="Calibri"/>
              </a:rPr>
              <a:t>de potencia </a:t>
            </a:r>
            <a:r>
              <a:rPr dirty="0" sz="1700" spc="-10">
                <a:latin typeface="Calibri"/>
                <a:cs typeface="Calibri"/>
              </a:rPr>
              <a:t>reaparece </a:t>
            </a:r>
            <a:r>
              <a:rPr dirty="0" sz="1700">
                <a:latin typeface="Calibri"/>
                <a:cs typeface="Calibri"/>
              </a:rPr>
              <a:t>un </a:t>
            </a:r>
            <a:r>
              <a:rPr dirty="0" sz="1700" spc="-10">
                <a:latin typeface="Calibri"/>
                <a:cs typeface="Calibri"/>
              </a:rPr>
              <a:t>arco </a:t>
            </a:r>
            <a:r>
              <a:rPr dirty="0" sz="1700" spc="-5">
                <a:latin typeface="Calibri"/>
                <a:cs typeface="Calibri"/>
              </a:rPr>
              <a:t>eléctrico, </a:t>
            </a:r>
            <a:r>
              <a:rPr dirty="0" sz="1700">
                <a:latin typeface="Calibri"/>
                <a:cs typeface="Calibri"/>
              </a:rPr>
              <a:t>la </a:t>
            </a:r>
            <a:r>
              <a:rPr dirty="0" sz="1700" spc="-5">
                <a:latin typeface="Calibri"/>
                <a:cs typeface="Calibri"/>
              </a:rPr>
              <a:t>protección conocida como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u="heavy" sz="1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Fallo </a:t>
            </a:r>
            <a:r>
              <a:rPr dirty="0" sz="1700" spc="-370" b="1" i="1"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1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</a:t>
            </a:r>
            <a:r>
              <a:rPr dirty="0" u="heavy" sz="1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(50BF)</a:t>
            </a:r>
            <a:r>
              <a:rPr dirty="0" sz="1700" spc="5" b="1" i="1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mandará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el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disparo</a:t>
            </a:r>
            <a:r>
              <a:rPr dirty="0" sz="1700">
                <a:latin typeface="Calibri"/>
                <a:cs typeface="Calibri"/>
              </a:rPr>
              <a:t> a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otros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interruptores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respaldo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15">
                <a:latin typeface="Calibri"/>
                <a:cs typeface="Calibri"/>
              </a:rPr>
              <a:t>para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que 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desconecten</a:t>
            </a:r>
            <a:r>
              <a:rPr dirty="0" sz="1700" spc="-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al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 spc="-20">
                <a:latin typeface="Calibri"/>
                <a:cs typeface="Calibri"/>
              </a:rPr>
              <a:t>generador.</a:t>
            </a:r>
            <a:endParaRPr sz="17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>
                <a:latin typeface="Calibri"/>
                <a:cs typeface="Calibri"/>
              </a:rPr>
              <a:t>Si</a:t>
            </a:r>
            <a:r>
              <a:rPr dirty="0" sz="1700" spc="9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8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conexión</a:t>
            </a:r>
            <a:r>
              <a:rPr dirty="0" sz="1700" spc="8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accidental</a:t>
            </a:r>
            <a:r>
              <a:rPr dirty="0" sz="1700" spc="8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es</a:t>
            </a:r>
            <a:r>
              <a:rPr dirty="0" sz="1700" spc="9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simétrica,</a:t>
            </a:r>
            <a:r>
              <a:rPr dirty="0" sz="1700" spc="6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entonces</a:t>
            </a:r>
            <a:r>
              <a:rPr dirty="0" sz="1700" spc="9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puede</a:t>
            </a:r>
            <a:r>
              <a:rPr dirty="0" sz="1700" spc="7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que</a:t>
            </a:r>
            <a:r>
              <a:rPr dirty="0" sz="1700" spc="9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también</a:t>
            </a:r>
            <a:r>
              <a:rPr dirty="0" sz="1700" spc="7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el</a:t>
            </a:r>
            <a:r>
              <a:rPr dirty="0" sz="1700" spc="95"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1700" spc="7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700" spc="9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</a:t>
            </a:r>
            <a:endParaRPr sz="17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dirty="0" u="heavy" sz="1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Supervisión</a:t>
            </a:r>
            <a:r>
              <a:rPr dirty="0" u="heavy" sz="1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17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1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(51V)</a:t>
            </a:r>
            <a:r>
              <a:rPr dirty="0" sz="1700" spc="-15" b="1" i="1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detecte</a:t>
            </a:r>
            <a:r>
              <a:rPr dirty="0" sz="1700" spc="-2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y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desconecte.</a:t>
            </a:r>
            <a:endParaRPr sz="17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>
                <a:latin typeface="Calibri"/>
                <a:cs typeface="Calibri"/>
              </a:rPr>
              <a:t>El </a:t>
            </a:r>
            <a:r>
              <a:rPr dirty="0" sz="1700" spc="-5">
                <a:latin typeface="Calibri"/>
                <a:cs typeface="Calibri"/>
              </a:rPr>
              <a:t>problema </a:t>
            </a:r>
            <a:r>
              <a:rPr dirty="0" sz="1700" spc="-10">
                <a:latin typeface="Calibri"/>
                <a:cs typeface="Calibri"/>
              </a:rPr>
              <a:t>radica </a:t>
            </a:r>
            <a:r>
              <a:rPr dirty="0" sz="1700">
                <a:latin typeface="Calibri"/>
                <a:cs typeface="Calibri"/>
              </a:rPr>
              <a:t>en que muchas veces </a:t>
            </a:r>
            <a:r>
              <a:rPr dirty="0" sz="1700" spc="-15">
                <a:latin typeface="Calibri"/>
                <a:cs typeface="Calibri"/>
              </a:rPr>
              <a:t>para </a:t>
            </a:r>
            <a:r>
              <a:rPr dirty="0" sz="1700" spc="-5">
                <a:latin typeface="Calibri"/>
                <a:cs typeface="Calibri"/>
              </a:rPr>
              <a:t>evitar </a:t>
            </a:r>
            <a:r>
              <a:rPr dirty="0" sz="1700" spc="-10">
                <a:latin typeface="Calibri"/>
                <a:cs typeface="Calibri"/>
              </a:rPr>
              <a:t>disparos </a:t>
            </a:r>
            <a:r>
              <a:rPr dirty="0" sz="1700" spc="-5">
                <a:latin typeface="Calibri"/>
                <a:cs typeface="Calibri"/>
              </a:rPr>
              <a:t>innecesarios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algunos compañía </a:t>
            </a:r>
            <a:r>
              <a:rPr dirty="0" sz="1700" b="1">
                <a:latin typeface="Calibri"/>
                <a:cs typeface="Calibri"/>
              </a:rPr>
              <a:t> </a:t>
            </a:r>
            <a:r>
              <a:rPr dirty="0" u="heavy" sz="1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norman la </a:t>
            </a: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desactivación </a:t>
            </a:r>
            <a:r>
              <a:rPr dirty="0" u="heavy" sz="17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las </a:t>
            </a:r>
            <a:r>
              <a:rPr dirty="0" u="heavy" sz="17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 </a:t>
            </a:r>
            <a:r>
              <a:rPr dirty="0" sz="1700">
                <a:latin typeface="Calibri"/>
                <a:cs typeface="Calibri"/>
              </a:rPr>
              <a:t>cuando el </a:t>
            </a:r>
            <a:r>
              <a:rPr dirty="0" sz="1700" spc="-5">
                <a:latin typeface="Calibri"/>
                <a:cs typeface="Calibri"/>
              </a:rPr>
              <a:t>generador </a:t>
            </a:r>
            <a:r>
              <a:rPr dirty="0" sz="1700" spc="-10">
                <a:latin typeface="Calibri"/>
                <a:cs typeface="Calibri"/>
              </a:rPr>
              <a:t>está fuera </a:t>
            </a:r>
            <a:r>
              <a:rPr dirty="0" sz="1700">
                <a:latin typeface="Calibri"/>
                <a:cs typeface="Calibri"/>
              </a:rPr>
              <a:t>de línea </a:t>
            </a:r>
            <a:r>
              <a:rPr dirty="0" sz="1700" spc="-15">
                <a:latin typeface="Calibri"/>
                <a:cs typeface="Calibri"/>
              </a:rPr>
              <a:t>para </a:t>
            </a:r>
            <a:r>
              <a:rPr dirty="0" sz="1700">
                <a:latin typeface="Calibri"/>
                <a:cs typeface="Calibri"/>
              </a:rPr>
              <a:t>que </a:t>
            </a:r>
            <a:r>
              <a:rPr dirty="0" sz="1700" spc="-37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les permite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hacer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las</a:t>
            </a:r>
            <a:r>
              <a:rPr dirty="0" sz="1700" spc="-1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maniobras</a:t>
            </a:r>
            <a:r>
              <a:rPr dirty="0" sz="1700" spc="-6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</a:t>
            </a:r>
            <a:r>
              <a:rPr dirty="0" sz="1700" spc="-5">
                <a:latin typeface="Calibri"/>
                <a:cs typeface="Calibri"/>
              </a:rPr>
              <a:t> sincronización.</a:t>
            </a:r>
            <a:endParaRPr sz="17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 spc="-10">
                <a:latin typeface="Calibri"/>
                <a:cs typeface="Calibri"/>
              </a:rPr>
              <a:t>Otro</a:t>
            </a:r>
            <a:r>
              <a:rPr dirty="0" sz="1700" spc="-5">
                <a:latin typeface="Calibri"/>
                <a:cs typeface="Calibri"/>
              </a:rPr>
              <a:t> problema</a:t>
            </a:r>
            <a:r>
              <a:rPr dirty="0" sz="1700">
                <a:latin typeface="Calibri"/>
                <a:cs typeface="Calibri"/>
              </a:rPr>
              <a:t> es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que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las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protecciones</a:t>
            </a:r>
            <a:r>
              <a:rPr dirty="0" sz="1700">
                <a:latin typeface="Calibri"/>
                <a:cs typeface="Calibri"/>
              </a:rPr>
              <a:t> que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se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han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explicado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tienen</a:t>
            </a:r>
            <a:r>
              <a:rPr dirty="0" u="heavy" sz="1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demora</a:t>
            </a:r>
            <a:r>
              <a:rPr dirty="0" u="heavy" sz="1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7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tiempo </a:t>
            </a:r>
            <a:r>
              <a:rPr dirty="0" sz="1700" spc="5" b="1" i="1">
                <a:latin typeface="Calibri"/>
                <a:cs typeface="Calibri"/>
              </a:rPr>
              <a:t>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considerable </a:t>
            </a:r>
            <a:r>
              <a:rPr dirty="0" u="heavy" sz="17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(1÷10 </a:t>
            </a:r>
            <a:r>
              <a:rPr dirty="0" u="heavy" sz="17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segundos)</a:t>
            </a:r>
            <a:r>
              <a:rPr dirty="0" sz="1700" b="1" i="1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y en el tiempo en que </a:t>
            </a:r>
            <a:r>
              <a:rPr dirty="0" sz="1700" spc="-5">
                <a:latin typeface="Calibri"/>
                <a:cs typeface="Calibri"/>
              </a:rPr>
              <a:t>detecten </a:t>
            </a:r>
            <a:r>
              <a:rPr dirty="0" sz="1700">
                <a:latin typeface="Calibri"/>
                <a:cs typeface="Calibri"/>
              </a:rPr>
              <a:t>y desconecten el </a:t>
            </a:r>
            <a:r>
              <a:rPr dirty="0" sz="1700" spc="-10">
                <a:latin typeface="Calibri"/>
                <a:cs typeface="Calibri"/>
              </a:rPr>
              <a:t>interruptor </a:t>
            </a:r>
            <a:r>
              <a:rPr dirty="0" sz="1700" spc="-15">
                <a:latin typeface="Calibri"/>
                <a:cs typeface="Calibri"/>
              </a:rPr>
              <a:t>ya 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el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generador</a:t>
            </a:r>
            <a:r>
              <a:rPr dirty="0" sz="1700" spc="-7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ha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sufrido</a:t>
            </a:r>
            <a:r>
              <a:rPr dirty="0" sz="1700" spc="-1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mucho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y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se</a:t>
            </a:r>
            <a:r>
              <a:rPr dirty="0" sz="1700" spc="-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pueden</a:t>
            </a:r>
            <a:r>
              <a:rPr dirty="0" sz="1700" spc="-20">
                <a:latin typeface="Calibri"/>
                <a:cs typeface="Calibri"/>
              </a:rPr>
              <a:t> </a:t>
            </a:r>
            <a:r>
              <a:rPr dirty="0" sz="1700" spc="-30">
                <a:latin typeface="Calibri"/>
                <a:cs typeface="Calibri"/>
              </a:rPr>
              <a:t>dañar.</a:t>
            </a:r>
            <a:endParaRPr sz="17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700">
                <a:latin typeface="Calibri"/>
                <a:cs typeface="Calibri"/>
              </a:rPr>
              <a:t>Es por eso que </a:t>
            </a:r>
            <a:r>
              <a:rPr dirty="0" sz="1700" spc="-5">
                <a:latin typeface="Calibri"/>
                <a:cs typeface="Calibri"/>
              </a:rPr>
              <a:t>aunque algunas protecciones </a:t>
            </a:r>
            <a:r>
              <a:rPr dirty="0" sz="1700">
                <a:latin typeface="Calibri"/>
                <a:cs typeface="Calibri"/>
              </a:rPr>
              <a:t>pueden </a:t>
            </a:r>
            <a:r>
              <a:rPr dirty="0" sz="1700" spc="-5">
                <a:latin typeface="Calibri"/>
                <a:cs typeface="Calibri"/>
              </a:rPr>
              <a:t>detectar </a:t>
            </a:r>
            <a:r>
              <a:rPr dirty="0" sz="1700">
                <a:latin typeface="Calibri"/>
                <a:cs typeface="Calibri"/>
              </a:rPr>
              <a:t>la </a:t>
            </a:r>
            <a:r>
              <a:rPr dirty="0" sz="1700" spc="-5">
                <a:latin typeface="Calibri"/>
                <a:cs typeface="Calibri"/>
              </a:rPr>
              <a:t>energización accidental </a:t>
            </a:r>
            <a:r>
              <a:rPr dirty="0" sz="1700">
                <a:latin typeface="Calibri"/>
                <a:cs typeface="Calibri"/>
              </a:rPr>
              <a:t>es 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necesario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instalar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algunas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protecciones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dedicadas</a:t>
            </a:r>
            <a:r>
              <a:rPr dirty="0" sz="1700">
                <a:latin typeface="Calibri"/>
                <a:cs typeface="Calibri"/>
              </a:rPr>
              <a:t> a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la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detección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y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acción</a:t>
            </a:r>
            <a:r>
              <a:rPr dirty="0" sz="1700" spc="38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rápida</a:t>
            </a:r>
            <a:r>
              <a:rPr dirty="0" sz="1700" spc="37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del </a:t>
            </a:r>
            <a:r>
              <a:rPr dirty="0" sz="1700" spc="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interruptor</a:t>
            </a:r>
            <a:r>
              <a:rPr dirty="0" sz="1700" spc="-4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principal.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717" y="0"/>
            <a:ext cx="835596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84985" marR="5080" indent="-177292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Protecciones</a:t>
            </a:r>
            <a:r>
              <a:rPr dirty="0" spc="5"/>
              <a:t> </a:t>
            </a:r>
            <a:r>
              <a:rPr dirty="0"/>
              <a:t>dedicadas</a:t>
            </a:r>
            <a:r>
              <a:rPr dirty="0" spc="10"/>
              <a:t> </a:t>
            </a:r>
            <a:r>
              <a:rPr dirty="0" spc="-25"/>
              <a:t>para</a:t>
            </a:r>
            <a:r>
              <a:rPr dirty="0" spc="5"/>
              <a:t> </a:t>
            </a:r>
            <a:r>
              <a:rPr dirty="0" spc="-15"/>
              <a:t>detectar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-70"/>
              <a:t> </a:t>
            </a:r>
            <a:r>
              <a:rPr dirty="0" spc="-10"/>
              <a:t>Energización </a:t>
            </a:r>
            <a:r>
              <a:rPr dirty="0" u="none" spc="-665"/>
              <a:t> </a:t>
            </a:r>
            <a:r>
              <a:rPr dirty="0" spc="-10"/>
              <a:t>Accidental</a:t>
            </a:r>
            <a:r>
              <a:rPr dirty="0" spc="-5"/>
              <a:t> de</a:t>
            </a:r>
            <a:r>
              <a:rPr dirty="0"/>
              <a:t> los </a:t>
            </a:r>
            <a:r>
              <a:rPr dirty="0" spc="-15"/>
              <a:t>Generadores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97965"/>
            <a:ext cx="8682990" cy="5027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emplean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diversos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métodos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</a:t>
            </a:r>
            <a:r>
              <a:rPr dirty="0" sz="3200" spc="-10">
                <a:latin typeface="Calibri"/>
                <a:cs typeface="Calibri"/>
              </a:rPr>
              <a:t> detectar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Energización Accidental </a:t>
            </a:r>
            <a:r>
              <a:rPr dirty="0" sz="3200">
                <a:latin typeface="Calibri"/>
                <a:cs typeface="Calibri"/>
              </a:rPr>
              <a:t>de los </a:t>
            </a:r>
            <a:r>
              <a:rPr dirty="0" sz="3200" spc="-10">
                <a:latin typeface="Calibri"/>
                <a:cs typeface="Calibri"/>
              </a:rPr>
              <a:t>generadores, </a:t>
            </a:r>
            <a:r>
              <a:rPr dirty="0" sz="3200" spc="-15">
                <a:latin typeface="Calibri"/>
                <a:cs typeface="Calibri"/>
              </a:rPr>
              <a:t>pero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estos </a:t>
            </a:r>
            <a:r>
              <a:rPr dirty="0" sz="3200">
                <a:latin typeface="Calibri"/>
                <a:cs typeface="Calibri"/>
              </a:rPr>
              <a:t>solo </a:t>
            </a:r>
            <a:r>
              <a:rPr dirty="0" sz="3200" spc="-20">
                <a:latin typeface="Calibri"/>
                <a:cs typeface="Calibri"/>
              </a:rPr>
              <a:t>están </a:t>
            </a:r>
            <a:r>
              <a:rPr dirty="0" sz="3200">
                <a:latin typeface="Calibri"/>
                <a:cs typeface="Calibri"/>
              </a:rPr>
              <a:t>activos cuando el </a:t>
            </a:r>
            <a:r>
              <a:rPr dirty="0" sz="3200" spc="-10">
                <a:latin typeface="Calibri"/>
                <a:cs typeface="Calibri"/>
              </a:rPr>
              <a:t>generador </a:t>
            </a:r>
            <a:r>
              <a:rPr dirty="0" sz="3200" spc="-20">
                <a:latin typeface="Calibri"/>
                <a:cs typeface="Calibri"/>
              </a:rPr>
              <a:t>está </a:t>
            </a:r>
            <a:r>
              <a:rPr dirty="0" sz="3200" spc="-15">
                <a:latin typeface="Calibri"/>
                <a:cs typeface="Calibri"/>
              </a:rPr>
              <a:t> fuera </a:t>
            </a:r>
            <a:r>
              <a:rPr dirty="0" sz="3200">
                <a:latin typeface="Calibri"/>
                <a:cs typeface="Calibri"/>
              </a:rPr>
              <a:t>de línea por lo que no tienen que </a:t>
            </a:r>
            <a:r>
              <a:rPr dirty="0" sz="3200" spc="-10">
                <a:latin typeface="Calibri"/>
                <a:cs typeface="Calibri"/>
              </a:rPr>
              <a:t>coordinar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ninguna</a:t>
            </a:r>
            <a:r>
              <a:rPr dirty="0" sz="3200" spc="3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otra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protección:</a:t>
            </a:r>
            <a:endParaRPr sz="32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9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5" b="1">
                <a:latin typeface="Calibri"/>
                <a:cs typeface="Calibri"/>
              </a:rPr>
              <a:t>Relés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Sobrecorriente</a:t>
            </a:r>
            <a:r>
              <a:rPr dirty="0" sz="2800" spc="7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Supervisados</a:t>
            </a:r>
            <a:r>
              <a:rPr dirty="0" sz="2800" spc="4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por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Frecuencia</a:t>
            </a:r>
            <a:endParaRPr sz="28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5" b="1">
                <a:latin typeface="Calibri"/>
                <a:cs typeface="Calibri"/>
              </a:rPr>
              <a:t>Relés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Sobrecorriente</a:t>
            </a:r>
            <a:r>
              <a:rPr dirty="0" sz="2800" spc="7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Supervisados</a:t>
            </a:r>
            <a:r>
              <a:rPr dirty="0" sz="2800" spc="4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por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40" b="1">
                <a:latin typeface="Calibri"/>
                <a:cs typeface="Calibri"/>
              </a:rPr>
              <a:t>Tensión</a:t>
            </a:r>
            <a:endParaRPr sz="28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5" b="1">
                <a:latin typeface="Calibri"/>
                <a:cs typeface="Calibri"/>
              </a:rPr>
              <a:t>Relés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Direccional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Sobrecorriente</a:t>
            </a:r>
            <a:endParaRPr sz="28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70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5" b="1">
                <a:latin typeface="Calibri"/>
                <a:cs typeface="Calibri"/>
              </a:rPr>
              <a:t>Relé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-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Impedancia</a:t>
            </a:r>
            <a:endParaRPr sz="28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800" spc="-15" b="1">
                <a:latin typeface="Calibri"/>
                <a:cs typeface="Calibri"/>
              </a:rPr>
              <a:t>Verificación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 la</a:t>
            </a:r>
            <a:r>
              <a:rPr dirty="0" sz="2800" spc="2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simultaneidad de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los polos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7628" y="965686"/>
            <a:ext cx="5088097" cy="42923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725" y="711"/>
            <a:ext cx="823214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Relés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Sobrecorriente</a:t>
            </a:r>
            <a:r>
              <a:rPr dirty="0" spc="-15"/>
              <a:t> </a:t>
            </a:r>
            <a:r>
              <a:rPr dirty="0"/>
              <a:t>Supervisado</a:t>
            </a:r>
            <a:r>
              <a:rPr dirty="0" spc="-15"/>
              <a:t> </a:t>
            </a:r>
            <a:r>
              <a:rPr dirty="0"/>
              <a:t>por</a:t>
            </a:r>
            <a:r>
              <a:rPr dirty="0" spc="-10"/>
              <a:t> </a:t>
            </a:r>
            <a:r>
              <a:rPr dirty="0"/>
              <a:t>Frecuencia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09600"/>
            <a:ext cx="3505200" cy="6019800"/>
          </a:xfrm>
          <a:custGeom>
            <a:avLst/>
            <a:gdLst/>
            <a:ahLst/>
            <a:cxnLst/>
            <a:rect l="l" t="t" r="r" b="b"/>
            <a:pathLst>
              <a:path w="3505200" h="6019800">
                <a:moveTo>
                  <a:pt x="0" y="0"/>
                </a:moveTo>
                <a:lnTo>
                  <a:pt x="3505200" y="0"/>
                </a:lnTo>
                <a:lnTo>
                  <a:pt x="3505200" y="6019800"/>
                </a:lnTo>
                <a:lnTo>
                  <a:pt x="0" y="6019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578916"/>
            <a:ext cx="3346450" cy="95821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Cuando el generador </a:t>
            </a:r>
            <a:r>
              <a:rPr dirty="0" sz="1800" spc="-10">
                <a:latin typeface="Calibri"/>
                <a:cs typeface="Calibri"/>
              </a:rPr>
              <a:t>está fuera </a:t>
            </a:r>
            <a:r>
              <a:rPr dirty="0" sz="1800" spc="-5">
                <a:latin typeface="Calibri"/>
                <a:cs typeface="Calibri"/>
              </a:rPr>
              <a:t> de línea, la frecuencia </a:t>
            </a:r>
            <a:r>
              <a:rPr dirty="0" sz="1800" spc="-15">
                <a:latin typeface="Calibri"/>
                <a:cs typeface="Calibri"/>
              </a:rPr>
              <a:t>está </a:t>
            </a:r>
            <a:r>
              <a:rPr dirty="0" sz="1800" spc="-5">
                <a:latin typeface="Calibri"/>
                <a:cs typeface="Calibri"/>
              </a:rPr>
              <a:t>por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debajo de la frecuencia nominal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28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esto</a:t>
            </a:r>
            <a:r>
              <a:rPr dirty="0" sz="1800" spc="2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</a:t>
            </a:r>
            <a:r>
              <a:rPr dirty="0" sz="1800" spc="28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detecta</a:t>
            </a:r>
            <a:r>
              <a:rPr dirty="0" sz="1800" spc="3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</a:t>
            </a:r>
            <a:r>
              <a:rPr dirty="0" sz="1800" spc="30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</a:t>
            </a:r>
            <a:r>
              <a:rPr dirty="0" sz="1800" spc="3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040" y="1456385"/>
            <a:ext cx="3004820" cy="183705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535"/>
              </a:spcBef>
            </a:pPr>
            <a:r>
              <a:rPr dirty="0" sz="1800" spc="-5">
                <a:latin typeface="Calibri"/>
                <a:cs typeface="Calibri"/>
              </a:rPr>
              <a:t>frecuencia</a:t>
            </a:r>
            <a:r>
              <a:rPr dirty="0" sz="1800">
                <a:latin typeface="Calibri"/>
                <a:cs typeface="Calibri"/>
              </a:rPr>
              <a:t> (81).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detección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balance</a:t>
            </a:r>
            <a:r>
              <a:rPr dirty="0" sz="1800" spc="4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tensión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(60)</a:t>
            </a:r>
            <a:r>
              <a:rPr dirty="0" sz="1800">
                <a:latin typeface="Calibri"/>
                <a:cs typeface="Calibri"/>
              </a:rPr>
              <a:t> y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combinación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dos</a:t>
            </a:r>
            <a:r>
              <a:rPr dirty="0" sz="1800" spc="4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activa </a:t>
            </a:r>
            <a:r>
              <a:rPr dirty="0" sz="1800" spc="-5">
                <a:latin typeface="Calibri"/>
                <a:cs typeface="Calibri"/>
              </a:rPr>
              <a:t>de un </a:t>
            </a:r>
            <a:r>
              <a:rPr dirty="0" sz="1800" spc="-10">
                <a:latin typeface="Calibri"/>
                <a:cs typeface="Calibri"/>
              </a:rPr>
              <a:t>relé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10">
                <a:latin typeface="Calibri"/>
                <a:cs typeface="Calibri"/>
              </a:rPr>
              <a:t>demora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tiempo de la desconexión. Si el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sobre</a:t>
            </a:r>
            <a:r>
              <a:rPr dirty="0" sz="1800" spc="-5">
                <a:latin typeface="Calibri"/>
                <a:cs typeface="Calibri"/>
              </a:rPr>
              <a:t> corriente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instantáneo</a:t>
            </a:r>
            <a:r>
              <a:rPr dirty="0" sz="1800" spc="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(50)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detecta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4040" y="3212972"/>
            <a:ext cx="89026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cualquier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83638" y="3212972"/>
            <a:ext cx="13931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sobrecorriente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3432429"/>
            <a:ext cx="3002280" cy="95885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530"/>
              </a:spcBef>
            </a:pPr>
            <a:r>
              <a:rPr dirty="0" sz="1800" spc="-5">
                <a:latin typeface="Calibri"/>
                <a:cs typeface="Calibri"/>
              </a:rPr>
              <a:t>entonces se </a:t>
            </a:r>
            <a:r>
              <a:rPr dirty="0" sz="1800" spc="-10">
                <a:latin typeface="Calibri"/>
                <a:cs typeface="Calibri"/>
              </a:rPr>
              <a:t>envía </a:t>
            </a:r>
            <a:r>
              <a:rPr dirty="0" sz="1800" spc="-5">
                <a:latin typeface="Calibri"/>
                <a:cs typeface="Calibri"/>
              </a:rPr>
              <a:t>una orden de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desconexión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interruptor</a:t>
            </a:r>
            <a:r>
              <a:rPr dirty="0" sz="1800">
                <a:latin typeface="Calibri"/>
                <a:cs typeface="Calibri"/>
              </a:rPr>
              <a:t> a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través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auxiliar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bloqueo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(86).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4639817"/>
            <a:ext cx="26384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1199515" algn="l"/>
                <a:tab pos="1776095" algn="l"/>
              </a:tabLst>
            </a:pPr>
            <a:r>
              <a:rPr dirty="0" sz="1800" spc="-5">
                <a:latin typeface="Calibri"/>
                <a:cs typeface="Calibri"/>
              </a:rPr>
              <a:t>Incluso	</a:t>
            </a:r>
            <a:r>
              <a:rPr dirty="0" sz="1800" spc="-15">
                <a:latin typeface="Calibri"/>
                <a:cs typeface="Calibri"/>
              </a:rPr>
              <a:t>este	</a:t>
            </a:r>
            <a:r>
              <a:rPr dirty="0" sz="1800" spc="-5">
                <a:latin typeface="Calibri"/>
                <a:cs typeface="Calibri"/>
              </a:rPr>
              <a:t>esquema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34410" y="4639817"/>
            <a:ext cx="546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como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040" y="4859273"/>
            <a:ext cx="3004185" cy="161671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530"/>
              </a:spcBef>
              <a:tabLst>
                <a:tab pos="1720850" algn="l"/>
              </a:tabLst>
            </a:pPr>
            <a:r>
              <a:rPr dirty="0" sz="1800" spc="-15">
                <a:latin typeface="Calibri"/>
                <a:cs typeface="Calibri"/>
              </a:rPr>
              <a:t>está</a:t>
            </a:r>
            <a:r>
              <a:rPr dirty="0" sz="1800" spc="-10">
                <a:latin typeface="Calibri"/>
                <a:cs typeface="Calibri"/>
              </a:rPr>
              <a:t> confeccionado</a:t>
            </a:r>
            <a:r>
              <a:rPr dirty="0" sz="1800" spc="-5">
                <a:latin typeface="Calibri"/>
                <a:cs typeface="Calibri"/>
              </a:rPr>
              <a:t> con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co</a:t>
            </a:r>
            <a:r>
              <a:rPr dirty="0" sz="1800" spc="-35">
                <a:latin typeface="Calibri"/>
                <a:cs typeface="Calibri"/>
              </a:rPr>
              <a:t>n</a:t>
            </a:r>
            <a:r>
              <a:rPr dirty="0" sz="1800" spc="-30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actos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>
                <a:latin typeface="Calibri"/>
                <a:cs typeface="Calibri"/>
              </a:rPr>
              <a:t>normalmen</a:t>
            </a:r>
            <a:r>
              <a:rPr dirty="0" sz="1800" spc="-35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e  </a:t>
            </a:r>
            <a:r>
              <a:rPr dirty="0" sz="1800" spc="-10">
                <a:latin typeface="Calibri"/>
                <a:cs typeface="Calibri"/>
              </a:rPr>
              <a:t>cerrados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los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81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60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este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esquema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mantiene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activo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si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transformador</a:t>
            </a:r>
            <a:r>
              <a:rPr dirty="0" sz="1800" spc="-5">
                <a:latin typeface="Calibri"/>
                <a:cs typeface="Calibri"/>
              </a:rPr>
              <a:t>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está</a:t>
            </a:r>
            <a:r>
              <a:rPr dirty="0" sz="1800" spc="-10">
                <a:latin typeface="Calibri"/>
                <a:cs typeface="Calibri"/>
              </a:rPr>
              <a:t> fuera</a:t>
            </a:r>
            <a:r>
              <a:rPr dirty="0" sz="1800" spc="-5">
                <a:latin typeface="Calibri"/>
                <a:cs typeface="Calibri"/>
              </a:rPr>
              <a:t> por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mantenimiento.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9712" y="5360050"/>
            <a:ext cx="4966625" cy="133303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736975" y="630732"/>
            <a:ext cx="525462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IEEE </a:t>
            </a:r>
            <a:r>
              <a:rPr dirty="0" sz="1400" spc="-5">
                <a:latin typeface="Calibri"/>
                <a:cs typeface="Calibri"/>
              </a:rPr>
              <a:t>tutorial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3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Protection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Synchronous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4118" y="711"/>
            <a:ext cx="758317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Relé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 spc="-10"/>
              <a:t>Sobrecorriente</a:t>
            </a:r>
            <a:r>
              <a:rPr dirty="0" spc="-15"/>
              <a:t> </a:t>
            </a:r>
            <a:r>
              <a:rPr dirty="0"/>
              <a:t>Supervisado</a:t>
            </a:r>
            <a:r>
              <a:rPr dirty="0" spc="-5"/>
              <a:t> </a:t>
            </a:r>
            <a:r>
              <a:rPr dirty="0"/>
              <a:t>por</a:t>
            </a:r>
            <a:r>
              <a:rPr dirty="0" spc="-10"/>
              <a:t> </a:t>
            </a:r>
            <a:r>
              <a:rPr dirty="0" spc="-40"/>
              <a:t>Tensión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88095" cy="6116320"/>
          </a:xfrm>
          <a:custGeom>
            <a:avLst/>
            <a:gdLst/>
            <a:ahLst/>
            <a:cxnLst/>
            <a:rect l="l" t="t" r="r" b="b"/>
            <a:pathLst>
              <a:path w="8888095" h="6116320">
                <a:moveTo>
                  <a:pt x="0" y="0"/>
                </a:moveTo>
                <a:lnTo>
                  <a:pt x="8887968" y="0"/>
                </a:lnTo>
                <a:lnTo>
                  <a:pt x="8887968" y="6115812"/>
                </a:lnTo>
                <a:lnTo>
                  <a:pt x="0" y="6115812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92632"/>
            <a:ext cx="8735060" cy="542417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algn="just" marL="189230" marR="7620" indent="-177165">
              <a:lnSpc>
                <a:spcPts val="2380"/>
              </a:lnSpc>
              <a:spcBef>
                <a:spcPts val="390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200" spc="-5">
                <a:latin typeface="Calibri"/>
                <a:cs typeface="Calibri"/>
              </a:rPr>
              <a:t>El relé de </a:t>
            </a:r>
            <a:r>
              <a:rPr dirty="0" sz="2200" spc="-10">
                <a:latin typeface="Calibri"/>
                <a:cs typeface="Calibri"/>
              </a:rPr>
              <a:t>sobrecorriente </a:t>
            </a:r>
            <a:r>
              <a:rPr dirty="0" sz="2200" spc="-15">
                <a:latin typeface="Calibri"/>
                <a:cs typeface="Calibri"/>
              </a:rPr>
              <a:t>instantáneo </a:t>
            </a:r>
            <a:r>
              <a:rPr dirty="0" sz="2200" spc="-5">
                <a:latin typeface="Calibri"/>
                <a:cs typeface="Calibri"/>
              </a:rPr>
              <a:t>(50) debe </a:t>
            </a:r>
            <a:r>
              <a:rPr dirty="0" sz="2200" spc="-10">
                <a:latin typeface="Calibri"/>
                <a:cs typeface="Calibri"/>
              </a:rPr>
              <a:t>estar ajustado </a:t>
            </a:r>
            <a:r>
              <a:rPr dirty="0" sz="2200" spc="-15">
                <a:latin typeface="Calibri"/>
                <a:cs typeface="Calibri"/>
              </a:rPr>
              <a:t>para </a:t>
            </a:r>
            <a:r>
              <a:rPr dirty="0" sz="2200" spc="-5">
                <a:latin typeface="Calibri"/>
                <a:cs typeface="Calibri"/>
              </a:rPr>
              <a:t>que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detecte hasta</a:t>
            </a:r>
            <a:r>
              <a:rPr dirty="0" sz="2200" spc="-5">
                <a:latin typeface="Calibri"/>
                <a:cs typeface="Calibri"/>
              </a:rPr>
              <a:t> la mitad de la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que aparece cuando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energiza </a:t>
            </a:r>
            <a:r>
              <a:rPr dirty="0" sz="2200" spc="-10">
                <a:latin typeface="Calibri"/>
                <a:cs typeface="Calibri"/>
              </a:rPr>
              <a:t> accidentalmente</a:t>
            </a:r>
            <a:r>
              <a:rPr dirty="0" sz="2200" spc="-5">
                <a:latin typeface="Calibri"/>
                <a:cs typeface="Calibri"/>
              </a:rPr>
              <a:t> 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generador</a:t>
            </a:r>
            <a:r>
              <a:rPr dirty="0" sz="2200" spc="-5">
                <a:latin typeface="Calibri"/>
                <a:cs typeface="Calibri"/>
              </a:rPr>
              <a:t> y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detecte</a:t>
            </a:r>
            <a:r>
              <a:rPr dirty="0" sz="2200" spc="-5">
                <a:latin typeface="Calibri"/>
                <a:cs typeface="Calibri"/>
              </a:rPr>
              <a:t> 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consumo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transformador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auxiliar.</a:t>
            </a:r>
            <a:endParaRPr sz="2200">
              <a:latin typeface="Calibri"/>
              <a:cs typeface="Calibri"/>
            </a:endParaRPr>
          </a:p>
          <a:p>
            <a:pPr algn="just" marL="189230" marR="10160" indent="-177165">
              <a:lnSpc>
                <a:spcPts val="2380"/>
              </a:lnSpc>
              <a:spcBef>
                <a:spcPts val="51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200" spc="-15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esquema </a:t>
            </a:r>
            <a:r>
              <a:rPr dirty="0" sz="2200" spc="-20">
                <a:latin typeface="Calibri"/>
                <a:cs typeface="Calibri"/>
              </a:rPr>
              <a:t>estará </a:t>
            </a:r>
            <a:r>
              <a:rPr dirty="0" sz="2200" spc="-5">
                <a:latin typeface="Calibri"/>
                <a:cs typeface="Calibri"/>
              </a:rPr>
              <a:t>activo incluso si el </a:t>
            </a:r>
            <a:r>
              <a:rPr dirty="0" sz="2200" spc="-10">
                <a:latin typeface="Calibri"/>
                <a:cs typeface="Calibri"/>
              </a:rPr>
              <a:t>generador </a:t>
            </a:r>
            <a:r>
              <a:rPr dirty="0" sz="2200" spc="-5">
                <a:latin typeface="Calibri"/>
                <a:cs typeface="Calibri"/>
              </a:rPr>
              <a:t>está </a:t>
            </a:r>
            <a:r>
              <a:rPr dirty="0" sz="2200" spc="-15">
                <a:latin typeface="Calibri"/>
                <a:cs typeface="Calibri"/>
              </a:rPr>
              <a:t>apagado, pero </a:t>
            </a:r>
            <a:r>
              <a:rPr dirty="0" sz="2200" spc="-5">
                <a:latin typeface="Calibri"/>
                <a:cs typeface="Calibri"/>
              </a:rPr>
              <a:t>en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cuanto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sincroniza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desactiva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automáticamente.</a:t>
            </a:r>
            <a:endParaRPr sz="2200">
              <a:latin typeface="Calibri"/>
              <a:cs typeface="Calibri"/>
            </a:endParaRPr>
          </a:p>
          <a:p>
            <a:pPr algn="just" marL="189230" indent="-177165">
              <a:lnSpc>
                <a:spcPts val="2510"/>
              </a:lnSpc>
              <a:spcBef>
                <a:spcPts val="22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7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</a:t>
            </a:r>
            <a:r>
              <a:rPr dirty="0" sz="2200" spc="68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7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baja</a:t>
            </a:r>
            <a:r>
              <a:rPr dirty="0" sz="2200" spc="7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</a:t>
            </a:r>
            <a:r>
              <a:rPr dirty="0" sz="2200" spc="68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están</a:t>
            </a:r>
            <a:r>
              <a:rPr dirty="0" sz="2200" spc="7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instalados</a:t>
            </a:r>
            <a:r>
              <a:rPr dirty="0" sz="2200" spc="7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70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diferentes</a:t>
            </a:r>
            <a:r>
              <a:rPr dirty="0" sz="2200" spc="73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TPs</a:t>
            </a:r>
            <a:r>
              <a:rPr dirty="0" sz="2200" spc="7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7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están</a:t>
            </a:r>
            <a:endParaRPr sz="2200">
              <a:latin typeface="Calibri"/>
              <a:cs typeface="Calibri"/>
            </a:endParaRPr>
          </a:p>
          <a:p>
            <a:pPr algn="just" marL="189230">
              <a:lnSpc>
                <a:spcPts val="2510"/>
              </a:lnSpc>
            </a:pPr>
            <a:r>
              <a:rPr dirty="0" sz="2200" spc="-10">
                <a:latin typeface="Calibri"/>
                <a:cs typeface="Calibri"/>
              </a:rPr>
              <a:t>ajustados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al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85%Vn.</a:t>
            </a:r>
            <a:endParaRPr sz="2200">
              <a:latin typeface="Calibri"/>
              <a:cs typeface="Calibri"/>
            </a:endParaRPr>
          </a:p>
          <a:p>
            <a:pPr algn="just" marL="189230" marR="8890" indent="-177165">
              <a:lnSpc>
                <a:spcPts val="2380"/>
              </a:lnSpc>
              <a:spcBef>
                <a:spcPts val="560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200" spc="-30">
                <a:latin typeface="Calibri"/>
                <a:cs typeface="Calibri"/>
              </a:rPr>
              <a:t>También </a:t>
            </a:r>
            <a:r>
              <a:rPr dirty="0" sz="2200" spc="-5">
                <a:latin typeface="Calibri"/>
                <a:cs typeface="Calibri"/>
              </a:rPr>
              <a:t>los relés de tiempo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bloquean que opere cuando se cae la tensión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debido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cortocircuito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externo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provoque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caída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tensión.</a:t>
            </a:r>
            <a:endParaRPr sz="2200">
              <a:latin typeface="Calibri"/>
              <a:cs typeface="Calibri"/>
            </a:endParaRPr>
          </a:p>
          <a:p>
            <a:pPr algn="just" marL="189230" indent="-177165">
              <a:lnSpc>
                <a:spcPts val="2510"/>
              </a:lnSpc>
              <a:spcBef>
                <a:spcPts val="22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200" spc="-15">
                <a:latin typeface="Calibri"/>
                <a:cs typeface="Calibri"/>
              </a:rPr>
              <a:t>Estas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combinaciones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realizar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hoy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día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interior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los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relés</a:t>
            </a:r>
            <a:endParaRPr sz="2200">
              <a:latin typeface="Calibri"/>
              <a:cs typeface="Calibri"/>
            </a:endParaRPr>
          </a:p>
          <a:p>
            <a:pPr algn="just" marL="189230">
              <a:lnSpc>
                <a:spcPts val="2510"/>
              </a:lnSpc>
            </a:pPr>
            <a:r>
              <a:rPr dirty="0" sz="2200" spc="-5">
                <a:latin typeface="Calibri"/>
                <a:cs typeface="Calibri"/>
              </a:rPr>
              <a:t>digitales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lógicas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flexibles</a:t>
            </a:r>
            <a:endParaRPr sz="2200">
              <a:latin typeface="Calibri"/>
              <a:cs typeface="Calibri"/>
            </a:endParaRPr>
          </a:p>
          <a:p>
            <a:pPr algn="just" marL="189230">
              <a:lnSpc>
                <a:spcPct val="100000"/>
              </a:lnSpc>
              <a:spcBef>
                <a:spcPts val="260"/>
              </a:spcBef>
            </a:pPr>
            <a:r>
              <a:rPr dirty="0" sz="2200" spc="-5">
                <a:latin typeface="Calibri"/>
                <a:cs typeface="Calibri"/>
              </a:rPr>
              <a:t>que</a:t>
            </a:r>
            <a:r>
              <a:rPr dirty="0" sz="2200" spc="-15">
                <a:latin typeface="Calibri"/>
                <a:cs typeface="Calibri"/>
              </a:rPr>
              <a:t> estos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poseen.</a:t>
            </a:r>
            <a:endParaRPr sz="2200">
              <a:latin typeface="Calibri"/>
              <a:cs typeface="Calibri"/>
            </a:endParaRPr>
          </a:p>
          <a:p>
            <a:pPr algn="just" marL="189230" marR="5187950" indent="-177165">
              <a:lnSpc>
                <a:spcPct val="110000"/>
              </a:lnSpc>
              <a:buFont typeface="Arial MT"/>
              <a:buChar char="•"/>
              <a:tabLst>
                <a:tab pos="189865" algn="l"/>
              </a:tabLst>
            </a:pPr>
            <a:r>
              <a:rPr dirty="0" sz="2200" spc="-20">
                <a:latin typeface="Calibri"/>
                <a:cs typeface="Calibri"/>
              </a:rPr>
              <a:t>Este </a:t>
            </a:r>
            <a:r>
              <a:rPr dirty="0" sz="2200" spc="-5">
                <a:latin typeface="Calibri"/>
                <a:cs typeface="Calibri"/>
              </a:rPr>
              <a:t>esquema no </a:t>
            </a:r>
            <a:r>
              <a:rPr dirty="0" sz="2200" spc="-15">
                <a:latin typeface="Calibri"/>
                <a:cs typeface="Calibri"/>
              </a:rPr>
              <a:t>detecta </a:t>
            </a:r>
            <a:r>
              <a:rPr dirty="0" sz="2200" spc="-5">
                <a:latin typeface="Calibri"/>
                <a:cs typeface="Calibri"/>
              </a:rPr>
              <a:t>si la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energización</a:t>
            </a:r>
            <a:r>
              <a:rPr dirty="0" sz="2200" spc="-5">
                <a:latin typeface="Calibri"/>
                <a:cs typeface="Calibri"/>
              </a:rPr>
              <a:t>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produce </a:t>
            </a:r>
            <a:r>
              <a:rPr dirty="0" sz="2200" spc="-5">
                <a:latin typeface="Calibri"/>
                <a:cs typeface="Calibri"/>
              </a:rPr>
              <a:t>por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reaparición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arco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eléctrico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923" y="6025388"/>
            <a:ext cx="3367404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interruptor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potencia.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4507" y="4387524"/>
            <a:ext cx="3912218" cy="172698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422775" y="6194552"/>
            <a:ext cx="40036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8330" marR="5080" indent="-59626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 </a:t>
            </a:r>
            <a:r>
              <a:rPr dirty="0" sz="1400">
                <a:latin typeface="Calibri"/>
                <a:cs typeface="Calibri"/>
              </a:rPr>
              <a:t>IEEE </a:t>
            </a:r>
            <a:r>
              <a:rPr dirty="0" sz="1400" spc="-5">
                <a:latin typeface="Calibri"/>
                <a:cs typeface="Calibri"/>
              </a:rPr>
              <a:t>tutorial </a:t>
            </a:r>
            <a:r>
              <a:rPr dirty="0" sz="1400">
                <a:latin typeface="Calibri"/>
                <a:cs typeface="Calibri"/>
              </a:rPr>
              <a:t>on the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Protection </a:t>
            </a:r>
            <a:r>
              <a:rPr dirty="0" sz="1400">
                <a:latin typeface="Calibri"/>
                <a:cs typeface="Calibri"/>
              </a:rPr>
              <a:t>of </a:t>
            </a:r>
            <a:r>
              <a:rPr dirty="0" sz="1400" spc="-5">
                <a:latin typeface="Calibri"/>
                <a:cs typeface="Calibri"/>
              </a:rPr>
              <a:t>Synchronous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970788"/>
            <a:ext cx="8903335" cy="5767070"/>
            <a:chOff x="120395" y="970788"/>
            <a:chExt cx="8903335" cy="5767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5578" y="3975530"/>
              <a:ext cx="6140914" cy="2442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1002792"/>
              <a:ext cx="8839200" cy="5702935"/>
            </a:xfrm>
            <a:custGeom>
              <a:avLst/>
              <a:gdLst/>
              <a:ahLst/>
              <a:cxnLst/>
              <a:rect l="l" t="t" r="r" b="b"/>
              <a:pathLst>
                <a:path w="8839200" h="5702934">
                  <a:moveTo>
                    <a:pt x="0" y="0"/>
                  </a:moveTo>
                  <a:lnTo>
                    <a:pt x="8839200" y="0"/>
                  </a:lnTo>
                  <a:lnTo>
                    <a:pt x="8839200" y="5702808"/>
                  </a:lnTo>
                  <a:lnTo>
                    <a:pt x="0" y="5702808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2210435" marR="5080" indent="-190563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Protección</a:t>
            </a:r>
            <a:r>
              <a:rPr dirty="0" spc="-65"/>
              <a:t> </a:t>
            </a:r>
            <a:r>
              <a:rPr dirty="0" spc="-5"/>
              <a:t>Direccionales </a:t>
            </a:r>
            <a:r>
              <a:rPr dirty="0" spc="-20"/>
              <a:t>para</a:t>
            </a:r>
            <a:r>
              <a:rPr dirty="0" spc="-5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 spc="-10"/>
              <a:t>Detección</a:t>
            </a:r>
            <a:r>
              <a:rPr dirty="0" spc="-6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la </a:t>
            </a:r>
            <a:r>
              <a:rPr dirty="0" u="none" spc="-665"/>
              <a:t> </a:t>
            </a:r>
            <a:r>
              <a:rPr dirty="0" spc="-10"/>
              <a:t>Energización</a:t>
            </a:r>
            <a:r>
              <a:rPr dirty="0" spc="-20"/>
              <a:t> </a:t>
            </a:r>
            <a:r>
              <a:rPr dirty="0" spc="-10"/>
              <a:t>Accidental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140" y="1018997"/>
            <a:ext cx="8684260" cy="31781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ajuste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sobrecorriente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34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realiza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2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veces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nominal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endParaRPr sz="22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  <a:spcBef>
                <a:spcPts val="5"/>
              </a:spcBef>
            </a:pPr>
            <a:r>
              <a:rPr dirty="0" sz="2200" spc="-15">
                <a:latin typeface="Calibri"/>
                <a:cs typeface="Calibri"/>
              </a:rPr>
              <a:t>generador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5">
                <a:latin typeface="Calibri"/>
                <a:cs typeface="Calibri"/>
              </a:rPr>
              <a:t> 2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segundos.</a:t>
            </a:r>
            <a:endParaRPr sz="2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Cuando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el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direccional</a:t>
            </a:r>
            <a:r>
              <a:rPr dirty="0" sz="2200" spc="-5">
                <a:latin typeface="Calibri"/>
                <a:cs typeface="Calibri"/>
              </a:rPr>
              <a:t> se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conecta</a:t>
            </a:r>
            <a:r>
              <a:rPr dirty="0" sz="2200" spc="-5">
                <a:latin typeface="Calibri"/>
                <a:cs typeface="Calibri"/>
              </a:rPr>
              <a:t> 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conexión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60°,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máxima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sensibilidad se </a:t>
            </a:r>
            <a:r>
              <a:rPr dirty="0" sz="2200" spc="-15">
                <a:latin typeface="Calibri"/>
                <a:cs typeface="Calibri"/>
              </a:rPr>
              <a:t>ajustará </a:t>
            </a:r>
            <a:r>
              <a:rPr dirty="0" sz="2200" spc="-20">
                <a:latin typeface="Calibri"/>
                <a:cs typeface="Calibri"/>
              </a:rPr>
              <a:t>para </a:t>
            </a:r>
            <a:r>
              <a:rPr dirty="0" sz="2200" spc="-5">
                <a:latin typeface="Calibri"/>
                <a:cs typeface="Calibri"/>
              </a:rPr>
              <a:t>cuando la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del relé se </a:t>
            </a:r>
            <a:r>
              <a:rPr dirty="0" sz="2200" spc="-10">
                <a:latin typeface="Calibri"/>
                <a:cs typeface="Calibri"/>
              </a:rPr>
              <a:t>adelante </a:t>
            </a:r>
            <a:r>
              <a:rPr dirty="0" sz="2200" spc="-5">
                <a:latin typeface="Calibri"/>
                <a:cs typeface="Calibri"/>
              </a:rPr>
              <a:t>a 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 del relé por 30 </a:t>
            </a:r>
            <a:r>
              <a:rPr dirty="0" sz="2200" spc="-10">
                <a:latin typeface="Calibri"/>
                <a:cs typeface="Calibri"/>
              </a:rPr>
              <a:t>grados.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30">
                <a:latin typeface="Calibri"/>
                <a:cs typeface="Calibri"/>
              </a:rPr>
              <a:t>Para </a:t>
            </a:r>
            <a:r>
              <a:rPr dirty="0" sz="2200" spc="-15">
                <a:latin typeface="Calibri"/>
                <a:cs typeface="Calibri"/>
              </a:rPr>
              <a:t>esto </a:t>
            </a:r>
            <a:r>
              <a:rPr dirty="0" sz="2200" spc="-5">
                <a:latin typeface="Calibri"/>
                <a:cs typeface="Calibri"/>
              </a:rPr>
              <a:t>se pueden emplear los </a:t>
            </a:r>
            <a:r>
              <a:rPr dirty="0" sz="2200" spc="-25">
                <a:latin typeface="Calibri"/>
                <a:cs typeface="Calibri"/>
              </a:rPr>
              <a:t>TCs 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conectados</a:t>
            </a:r>
            <a:r>
              <a:rPr dirty="0" sz="2200" spc="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delta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(Ia-Ib)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conexión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(Va-Vb)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para</a:t>
            </a:r>
            <a:r>
              <a:rPr dirty="0" sz="2200" spc="-5">
                <a:latin typeface="Calibri"/>
                <a:cs typeface="Calibri"/>
              </a:rPr>
              <a:t> la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conexión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60°.</a:t>
            </a:r>
            <a:endParaRPr sz="2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5">
                <a:latin typeface="Calibri"/>
                <a:cs typeface="Calibri"/>
              </a:rPr>
              <a:t>Se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pueden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emplear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conexión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90°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del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relé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direccional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corrientes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y tensión Vbc. El ángulo de máxima sensibilidad se </a:t>
            </a:r>
            <a:r>
              <a:rPr dirty="0" sz="2200" spc="-10">
                <a:latin typeface="Calibri"/>
                <a:cs typeface="Calibri"/>
              </a:rPr>
              <a:t>ajusta </a:t>
            </a:r>
            <a:r>
              <a:rPr dirty="0" sz="2200" spc="-20">
                <a:latin typeface="Calibri"/>
                <a:cs typeface="Calibri"/>
              </a:rPr>
              <a:t>para </a:t>
            </a:r>
            <a:r>
              <a:rPr dirty="0" sz="2200" spc="-5">
                <a:latin typeface="Calibri"/>
                <a:cs typeface="Calibri"/>
              </a:rPr>
              <a:t>60° de la 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corriente </a:t>
            </a:r>
            <a:r>
              <a:rPr dirty="0" sz="2200" spc="-5">
                <a:latin typeface="Calibri"/>
                <a:cs typeface="Calibri"/>
              </a:rPr>
              <a:t>en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adelanto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tensión.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6252464"/>
            <a:ext cx="47415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6600" algn="l"/>
              </a:tabLst>
            </a:pPr>
            <a:r>
              <a:rPr dirty="0" sz="1500" spc="-10" b="1">
                <a:latin typeface="Calibri"/>
                <a:cs typeface="Calibri"/>
              </a:rPr>
              <a:t>Fuente:	</a:t>
            </a:r>
            <a:r>
              <a:rPr dirty="0" sz="1500" spc="-30">
                <a:latin typeface="Calibri"/>
                <a:cs typeface="Calibri"/>
              </a:rPr>
              <a:t>Tesis</a:t>
            </a:r>
            <a:r>
              <a:rPr dirty="0" sz="1500" spc="-5">
                <a:latin typeface="Calibri"/>
                <a:cs typeface="Calibri"/>
              </a:rPr>
              <a:t> Protección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de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Generadores </a:t>
            </a:r>
            <a:r>
              <a:rPr dirty="0" sz="1500">
                <a:latin typeface="Calibri"/>
                <a:cs typeface="Calibri"/>
              </a:rPr>
              <a:t>y </a:t>
            </a:r>
            <a:r>
              <a:rPr dirty="0" sz="1500" spc="-15">
                <a:latin typeface="Calibri"/>
                <a:cs typeface="Calibri"/>
              </a:rPr>
              <a:t>Transformadores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765" y="0"/>
            <a:ext cx="835152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20900" marR="5080" indent="-210883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Protección</a:t>
            </a:r>
            <a:r>
              <a:rPr dirty="0"/>
              <a:t> de </a:t>
            </a:r>
            <a:r>
              <a:rPr dirty="0" spc="-5"/>
              <a:t>Distancia</a:t>
            </a:r>
            <a:r>
              <a:rPr dirty="0" spc="-50"/>
              <a:t> </a:t>
            </a:r>
            <a:r>
              <a:rPr dirty="0" spc="-20"/>
              <a:t>para</a:t>
            </a:r>
            <a:r>
              <a:rPr dirty="0"/>
              <a:t> </a:t>
            </a:r>
            <a:r>
              <a:rPr dirty="0" spc="-10"/>
              <a:t>detectar</a:t>
            </a:r>
            <a:r>
              <a:rPr dirty="0" spc="-50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 spc="-10"/>
              <a:t>Energización </a:t>
            </a:r>
            <a:r>
              <a:rPr dirty="0" u="none" spc="-665"/>
              <a:t> </a:t>
            </a:r>
            <a:r>
              <a:rPr dirty="0" spc="-5"/>
              <a:t>Inadvertida</a:t>
            </a:r>
            <a:r>
              <a:rPr dirty="0" spc="-50"/>
              <a:t> </a:t>
            </a:r>
            <a:r>
              <a:rPr dirty="0" spc="-5"/>
              <a:t>del</a:t>
            </a:r>
            <a:r>
              <a:rPr dirty="0"/>
              <a:t> </a:t>
            </a:r>
            <a:r>
              <a:rPr dirty="0" spc="-10"/>
              <a:t>generador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4724400" cy="5715000"/>
          </a:xfrm>
          <a:custGeom>
            <a:avLst/>
            <a:gdLst/>
            <a:ahLst/>
            <a:cxnLst/>
            <a:rect l="l" t="t" r="r" b="b"/>
            <a:pathLst>
              <a:path w="4724400" h="5715000">
                <a:moveTo>
                  <a:pt x="0" y="0"/>
                </a:moveTo>
                <a:lnTo>
                  <a:pt x="4724400" y="0"/>
                </a:lnTo>
                <a:lnTo>
                  <a:pt x="47244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2240" y="959916"/>
            <a:ext cx="4757420" cy="353822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444500" marR="10795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444500" algn="l"/>
              </a:tabLst>
            </a:pPr>
            <a:r>
              <a:rPr dirty="0" sz="1800" spc="-10">
                <a:latin typeface="Calibri"/>
                <a:cs typeface="Calibri"/>
              </a:rPr>
              <a:t>Existen </a:t>
            </a:r>
            <a:r>
              <a:rPr dirty="0" sz="1800" spc="-5">
                <a:latin typeface="Calibri"/>
                <a:cs typeface="Calibri"/>
              </a:rPr>
              <a:t>muchos esquemas que emplean </a:t>
            </a:r>
            <a:r>
              <a:rPr dirty="0" sz="1800" spc="-10">
                <a:latin typeface="Calibri"/>
                <a:cs typeface="Calibri"/>
              </a:rPr>
              <a:t>relé </a:t>
            </a:r>
            <a:r>
              <a:rPr dirty="0" sz="1800" spc="-5">
                <a:latin typeface="Calibri"/>
                <a:cs typeface="Calibri"/>
              </a:rPr>
              <a:t> 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distancia</a:t>
            </a:r>
            <a:r>
              <a:rPr dirty="0" sz="1800" spc="-5">
                <a:latin typeface="Calibri"/>
                <a:cs typeface="Calibri"/>
              </a:rPr>
              <a:t> (21)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detectar</a:t>
            </a:r>
            <a:r>
              <a:rPr dirty="0" sz="1800" spc="4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energización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accidental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generador.</a:t>
            </a:r>
            <a:endParaRPr sz="1800">
              <a:latin typeface="Calibri"/>
              <a:cs typeface="Calibri"/>
            </a:endParaRPr>
          </a:p>
          <a:p>
            <a:pPr algn="just" marL="444500" marR="107314" indent="-342900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444500" algn="l"/>
              </a:tabLst>
            </a:pPr>
            <a:r>
              <a:rPr dirty="0" sz="1800" spc="-5">
                <a:latin typeface="Calibri"/>
                <a:cs typeface="Calibri"/>
              </a:rPr>
              <a:t>El </a:t>
            </a:r>
            <a:r>
              <a:rPr dirty="0" sz="1800" spc="-10">
                <a:latin typeface="Calibri"/>
                <a:cs typeface="Calibri"/>
              </a:rPr>
              <a:t>relé </a:t>
            </a:r>
            <a:r>
              <a:rPr dirty="0" sz="1800" spc="-5">
                <a:latin typeface="Calibri"/>
                <a:cs typeface="Calibri"/>
              </a:rPr>
              <a:t>de distancia se emplea midiendo las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corrientes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las tensiones en el lado de </a:t>
            </a:r>
            <a:r>
              <a:rPr dirty="0" sz="1800" spc="-10">
                <a:latin typeface="Calibri"/>
                <a:cs typeface="Calibri"/>
              </a:rPr>
              <a:t>alta </a:t>
            </a:r>
            <a:r>
              <a:rPr dirty="0" sz="1800" spc="-5">
                <a:latin typeface="Calibri"/>
                <a:cs typeface="Calibri"/>
              </a:rPr>
              <a:t> tensión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transformador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 </a:t>
            </a:r>
            <a:r>
              <a:rPr dirty="0" sz="1800" spc="-5">
                <a:latin typeface="Calibri"/>
                <a:cs typeface="Calibri"/>
              </a:rPr>
              <a:t>se </a:t>
            </a:r>
            <a:r>
              <a:rPr dirty="0" sz="1800" spc="-10">
                <a:latin typeface="Calibri"/>
                <a:cs typeface="Calibri"/>
              </a:rPr>
              <a:t>ajusta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para </a:t>
            </a:r>
            <a:r>
              <a:rPr dirty="0" sz="1800" spc="-10">
                <a:latin typeface="Calibri"/>
                <a:cs typeface="Calibri"/>
              </a:rPr>
              <a:t> detectar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>
                <a:latin typeface="Calibri"/>
                <a:cs typeface="Calibri"/>
              </a:rPr>
              <a:t>Xt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+ </a:t>
            </a:r>
            <a:r>
              <a:rPr dirty="0" sz="1800" spc="-5">
                <a:latin typeface="Calibri"/>
                <a:cs typeface="Calibri"/>
              </a:rPr>
              <a:t>X</a:t>
            </a:r>
            <a:r>
              <a:rPr dirty="0" baseline="-20833" sz="1800" spc="-7">
                <a:latin typeface="Calibri"/>
                <a:cs typeface="Calibri"/>
              </a:rPr>
              <a:t>2</a:t>
            </a:r>
            <a:r>
              <a:rPr dirty="0" sz="1800" spc="-5">
                <a:latin typeface="Calibri"/>
                <a:cs typeface="Calibri"/>
              </a:rPr>
              <a:t>g.</a:t>
            </a:r>
            <a:endParaRPr sz="1800">
              <a:latin typeface="Calibri"/>
              <a:cs typeface="Calibri"/>
            </a:endParaRPr>
          </a:p>
          <a:p>
            <a:pPr algn="just" marL="444500" marR="1066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444500" algn="l"/>
              </a:tabLst>
            </a:pPr>
            <a:r>
              <a:rPr dirty="0" sz="1800" spc="-15">
                <a:latin typeface="Calibri"/>
                <a:cs typeface="Calibri"/>
              </a:rPr>
              <a:t>Este </a:t>
            </a:r>
            <a:r>
              <a:rPr dirty="0" sz="1800" spc="-10">
                <a:latin typeface="Calibri"/>
                <a:cs typeface="Calibri"/>
              </a:rPr>
              <a:t>relé </a:t>
            </a:r>
            <a:r>
              <a:rPr dirty="0" sz="1800">
                <a:latin typeface="Calibri"/>
                <a:cs typeface="Calibri"/>
              </a:rPr>
              <a:t>algunas veces es supervisado con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relés</a:t>
            </a:r>
            <a:r>
              <a:rPr dirty="0" sz="1800" spc="-5">
                <a:latin typeface="Calibri"/>
                <a:cs typeface="Calibri"/>
              </a:rPr>
              <a:t> 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sobrecorrientes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para</a:t>
            </a:r>
            <a:r>
              <a:rPr dirty="0" sz="1800" spc="-10">
                <a:latin typeface="Calibri"/>
                <a:cs typeface="Calibri"/>
              </a:rPr>
              <a:t> evitar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incorrectas</a:t>
            </a:r>
            <a:r>
              <a:rPr dirty="0" sz="1800" spc="-5">
                <a:latin typeface="Calibri"/>
                <a:cs typeface="Calibri"/>
              </a:rPr>
              <a:t> operaciones</a:t>
            </a:r>
            <a:r>
              <a:rPr dirty="0" sz="1800">
                <a:latin typeface="Calibri"/>
                <a:cs typeface="Calibri"/>
              </a:rPr>
              <a:t> cuando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fallan</a:t>
            </a:r>
            <a:r>
              <a:rPr dirty="0" sz="1800" spc="-5">
                <a:latin typeface="Calibri"/>
                <a:cs typeface="Calibri"/>
              </a:rPr>
              <a:t> los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potenciales.</a:t>
            </a:r>
            <a:endParaRPr sz="1800">
              <a:latin typeface="Calibri"/>
              <a:cs typeface="Calibri"/>
            </a:endParaRPr>
          </a:p>
          <a:p>
            <a:pPr algn="just" marL="444500" marR="107950" indent="-342900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444500" algn="l"/>
                <a:tab pos="2636520" algn="l"/>
                <a:tab pos="3966845" algn="l"/>
              </a:tabLst>
            </a:pPr>
            <a:r>
              <a:rPr dirty="0" sz="1800" spc="-5" b="1" i="1">
                <a:latin typeface="Calibri"/>
                <a:cs typeface="Calibri"/>
              </a:rPr>
              <a:t>Igualmente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sz="1800" spc="-10" b="1" i="1">
                <a:latin typeface="Calibri"/>
                <a:cs typeface="Calibri"/>
              </a:rPr>
              <a:t>este</a:t>
            </a:r>
            <a:r>
              <a:rPr dirty="0" sz="1800" spc="-5" b="1" i="1">
                <a:latin typeface="Calibri"/>
                <a:cs typeface="Calibri"/>
              </a:rPr>
              <a:t> esquema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sz="1800" spc="-5" b="1" i="1">
                <a:latin typeface="Calibri"/>
                <a:cs typeface="Calibri"/>
              </a:rPr>
              <a:t>puede</a:t>
            </a:r>
            <a:r>
              <a:rPr dirty="0" sz="1800" b="1" i="1">
                <a:latin typeface="Calibri"/>
                <a:cs typeface="Calibri"/>
              </a:rPr>
              <a:t> </a:t>
            </a:r>
            <a:r>
              <a:rPr dirty="0" sz="1800" spc="-5" b="1" i="1">
                <a:latin typeface="Calibri"/>
                <a:cs typeface="Calibri"/>
              </a:rPr>
              <a:t>operar </a:t>
            </a:r>
            <a:r>
              <a:rPr dirty="0" sz="1800" spc="-395" b="1" i="1">
                <a:latin typeface="Calibri"/>
                <a:cs typeface="Calibri"/>
              </a:rPr>
              <a:t> </a:t>
            </a:r>
            <a:r>
              <a:rPr dirty="0" sz="1800" spc="-5" b="1" i="1">
                <a:latin typeface="Calibri"/>
                <a:cs typeface="Calibri"/>
              </a:rPr>
              <a:t>incorrect</a:t>
            </a:r>
            <a:r>
              <a:rPr dirty="0" sz="1800" spc="-35" b="1" i="1">
                <a:latin typeface="Calibri"/>
                <a:cs typeface="Calibri"/>
              </a:rPr>
              <a:t>a</a:t>
            </a:r>
            <a:r>
              <a:rPr dirty="0" sz="1800" spc="-5" b="1" i="1">
                <a:latin typeface="Calibri"/>
                <a:cs typeface="Calibri"/>
              </a:rPr>
              <a:t>men</a:t>
            </a:r>
            <a:r>
              <a:rPr dirty="0" sz="1800" spc="-35" b="1" i="1">
                <a:latin typeface="Calibri"/>
                <a:cs typeface="Calibri"/>
              </a:rPr>
              <a:t>t</a:t>
            </a:r>
            <a:r>
              <a:rPr dirty="0" sz="1800" spc="-5" b="1" i="1">
                <a:latin typeface="Calibri"/>
                <a:cs typeface="Calibri"/>
              </a:rPr>
              <a:t>e</a:t>
            </a:r>
            <a:r>
              <a:rPr dirty="0" sz="1800" b="1" i="1">
                <a:latin typeface="Calibri"/>
                <a:cs typeface="Calibri"/>
              </a:rPr>
              <a:t>	</a:t>
            </a:r>
            <a:r>
              <a:rPr dirty="0" sz="1800" spc="-5" b="1" i="1">
                <a:latin typeface="Calibri"/>
                <a:cs typeface="Calibri"/>
              </a:rPr>
              <a:t>cuando</a:t>
            </a:r>
            <a:r>
              <a:rPr dirty="0" sz="1800" b="1" i="1">
                <a:latin typeface="Calibri"/>
                <a:cs typeface="Calibri"/>
              </a:rPr>
              <a:t>	</a:t>
            </a:r>
            <a:r>
              <a:rPr dirty="0" sz="1800" spc="-40" b="1" i="1">
                <a:latin typeface="Calibri"/>
                <a:cs typeface="Calibri"/>
              </a:rPr>
              <a:t>e</a:t>
            </a:r>
            <a:r>
              <a:rPr dirty="0" sz="1800" spc="-5" b="1" i="1">
                <a:latin typeface="Calibri"/>
                <a:cs typeface="Calibri"/>
              </a:rPr>
              <a:t>xis</a:t>
            </a:r>
            <a:r>
              <a:rPr dirty="0" sz="1800" spc="-55" b="1" i="1">
                <a:latin typeface="Calibri"/>
                <a:cs typeface="Calibri"/>
              </a:rPr>
              <a:t>t</a:t>
            </a:r>
            <a:r>
              <a:rPr dirty="0" sz="1800" spc="-5" b="1" i="1">
                <a:latin typeface="Calibri"/>
                <a:cs typeface="Calibri"/>
              </a:rPr>
              <a:t>an  </a:t>
            </a:r>
            <a:r>
              <a:rPr dirty="0" sz="1800" b="1" i="1">
                <a:latin typeface="Calibri"/>
                <a:cs typeface="Calibri"/>
              </a:rPr>
              <a:t>oscilaciones de ahí que se emplean demoras </a:t>
            </a:r>
            <a:r>
              <a:rPr dirty="0" sz="1800" spc="-395" b="1" i="1">
                <a:latin typeface="Calibri"/>
                <a:cs typeface="Calibri"/>
              </a:rPr>
              <a:t> </a:t>
            </a:r>
            <a:r>
              <a:rPr dirty="0" sz="1800" spc="-5" b="1" i="1">
                <a:latin typeface="Calibri"/>
                <a:cs typeface="Calibri"/>
              </a:rPr>
              <a:t>de </a:t>
            </a:r>
            <a:r>
              <a:rPr dirty="0" sz="1800" b="1" i="1">
                <a:latin typeface="Calibri"/>
                <a:cs typeface="Calibri"/>
              </a:rPr>
              <a:t>tiempo.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472178"/>
            <a:ext cx="4566920" cy="211074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algn="just" marL="355600" marR="5715" indent="-342900">
              <a:lnSpc>
                <a:spcPts val="1730"/>
              </a:lnSpc>
              <a:spcBef>
                <a:spcPts val="5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Cuando el generador </a:t>
            </a:r>
            <a:r>
              <a:rPr dirty="0" sz="1800" spc="-10">
                <a:latin typeface="Calibri"/>
                <a:cs typeface="Calibri"/>
              </a:rPr>
              <a:t>está fuera </a:t>
            </a:r>
            <a:r>
              <a:rPr dirty="0" sz="1800" spc="-5">
                <a:latin typeface="Calibri"/>
                <a:cs typeface="Calibri"/>
              </a:rPr>
              <a:t>de línea el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disparo puede</a:t>
            </a:r>
            <a:r>
              <a:rPr dirty="0" sz="1800">
                <a:latin typeface="Calibri"/>
                <a:cs typeface="Calibri"/>
              </a:rPr>
              <a:t> ser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instantáneo,</a:t>
            </a:r>
            <a:r>
              <a:rPr dirty="0" sz="1800" spc="-5">
                <a:latin typeface="Calibri"/>
                <a:cs typeface="Calibri"/>
              </a:rPr>
              <a:t> pero si </a:t>
            </a:r>
            <a:r>
              <a:rPr dirty="0" sz="1800" spc="-15">
                <a:latin typeface="Calibri"/>
                <a:cs typeface="Calibri"/>
              </a:rPr>
              <a:t>está 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línea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puede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coordinar</a:t>
            </a:r>
            <a:r>
              <a:rPr dirty="0" sz="1800" spc="-5">
                <a:latin typeface="Calibri"/>
                <a:cs typeface="Calibri"/>
              </a:rPr>
              <a:t> con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relés</a:t>
            </a:r>
            <a:r>
              <a:rPr dirty="0" sz="1800" spc="-5">
                <a:latin typeface="Calibri"/>
                <a:cs typeface="Calibri"/>
              </a:rPr>
              <a:t>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detección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pérdida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sincronismo.</a:t>
            </a:r>
            <a:endParaRPr sz="18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1730"/>
              </a:lnSpc>
              <a:spcBef>
                <a:spcPts val="4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Como el </a:t>
            </a:r>
            <a:r>
              <a:rPr dirty="0" sz="1800" spc="-10">
                <a:latin typeface="Calibri"/>
                <a:cs typeface="Calibri"/>
              </a:rPr>
              <a:t>relé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10">
                <a:latin typeface="Calibri"/>
                <a:cs typeface="Calibri"/>
              </a:rPr>
              <a:t>distancia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10">
                <a:latin typeface="Calibri"/>
                <a:cs typeface="Calibri"/>
              </a:rPr>
              <a:t>fase </a:t>
            </a:r>
            <a:r>
              <a:rPr dirty="0" sz="1800" spc="-5">
                <a:latin typeface="Calibri"/>
                <a:cs typeface="Calibri"/>
              </a:rPr>
              <a:t>tiene poca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capacidad </a:t>
            </a:r>
            <a:r>
              <a:rPr dirty="0" sz="1800" spc="-15">
                <a:latin typeface="Calibri"/>
                <a:cs typeface="Calibri"/>
              </a:rPr>
              <a:t>para </a:t>
            </a:r>
            <a:r>
              <a:rPr dirty="0" sz="1800" spc="-10">
                <a:latin typeface="Calibri"/>
                <a:cs typeface="Calibri"/>
              </a:rPr>
              <a:t>detectar </a:t>
            </a:r>
            <a:r>
              <a:rPr dirty="0" sz="1800" spc="-5">
                <a:latin typeface="Calibri"/>
                <a:cs typeface="Calibri"/>
              </a:rPr>
              <a:t>secuencia </a:t>
            </a:r>
            <a:r>
              <a:rPr dirty="0" sz="1800" spc="-10">
                <a:latin typeface="Calibri"/>
                <a:cs typeface="Calibri"/>
              </a:rPr>
              <a:t>cero, </a:t>
            </a:r>
            <a:r>
              <a:rPr dirty="0" sz="1800" spc="-15">
                <a:latin typeface="Calibri"/>
                <a:cs typeface="Calibri"/>
              </a:rPr>
              <a:t>este 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esquema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factible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detectar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energización inadvertida por reaparición del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arco </a:t>
            </a:r>
            <a:r>
              <a:rPr dirty="0" sz="1800" spc="-5">
                <a:latin typeface="Calibri"/>
                <a:cs typeface="Calibri"/>
              </a:rPr>
              <a:t>eléctrico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interruptor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4083" y="2222163"/>
            <a:ext cx="3934183" cy="260417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956428" y="4898897"/>
            <a:ext cx="40030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8330" marR="5080" indent="-59626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 </a:t>
            </a:r>
            <a:r>
              <a:rPr dirty="0" sz="1400">
                <a:latin typeface="Calibri"/>
                <a:cs typeface="Calibri"/>
              </a:rPr>
              <a:t>IEEE </a:t>
            </a:r>
            <a:r>
              <a:rPr dirty="0" sz="1400" spc="-5">
                <a:latin typeface="Calibri"/>
                <a:cs typeface="Calibri"/>
              </a:rPr>
              <a:t>tutorial </a:t>
            </a:r>
            <a:r>
              <a:rPr dirty="0" sz="1400">
                <a:latin typeface="Calibri"/>
                <a:cs typeface="Calibri"/>
              </a:rPr>
              <a:t>on the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Protection </a:t>
            </a:r>
            <a:r>
              <a:rPr dirty="0" sz="1400">
                <a:latin typeface="Calibri"/>
                <a:cs typeface="Calibri"/>
              </a:rPr>
              <a:t>of </a:t>
            </a:r>
            <a:r>
              <a:rPr dirty="0" sz="1400" spc="-5">
                <a:latin typeface="Calibri"/>
                <a:cs typeface="Calibri"/>
              </a:rPr>
              <a:t>Synchronous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Generators,1995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524000"/>
            <a:ext cx="8839200" cy="5181600"/>
          </a:xfrm>
          <a:custGeom>
            <a:avLst/>
            <a:gdLst/>
            <a:ahLst/>
            <a:cxnLst/>
            <a:rect l="l" t="t" r="r" b="b"/>
            <a:pathLst>
              <a:path w="8839200" h="5181600">
                <a:moveTo>
                  <a:pt x="0" y="0"/>
                </a:moveTo>
                <a:lnTo>
                  <a:pt x="8839200" y="0"/>
                </a:lnTo>
                <a:lnTo>
                  <a:pt x="88392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6165" cy="65443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13080" marR="588010">
              <a:lnSpc>
                <a:spcPct val="100000"/>
              </a:lnSpc>
              <a:spcBef>
                <a:spcPts val="100"/>
              </a:spcBef>
            </a:pP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Verificación</a:t>
            </a:r>
            <a:r>
              <a:rPr dirty="0" u="heavy" sz="3000" spc="-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simultaneidad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polos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sz="3000" spc="-665" b="1"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</a:t>
            </a:r>
            <a:r>
              <a:rPr dirty="0" u="heavy" sz="3000" spc="-6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detectar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Energización </a:t>
            </a:r>
            <a:r>
              <a:rPr dirty="0" sz="3000" spc="-5" b="1"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Inadvertidad</a:t>
            </a:r>
            <a:r>
              <a:rPr dirty="0" u="heavy" sz="3000" spc="-3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endParaRPr sz="30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80000"/>
              </a:lnSpc>
              <a:spcBef>
                <a:spcPts val="1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Cuando algún polo se </a:t>
            </a:r>
            <a:r>
              <a:rPr dirty="0" sz="3000" spc="-15">
                <a:latin typeface="Calibri"/>
                <a:cs typeface="Calibri"/>
              </a:rPr>
              <a:t>cierra </a:t>
            </a:r>
            <a:r>
              <a:rPr dirty="0" sz="3000" spc="-5">
                <a:latin typeface="Calibri"/>
                <a:cs typeface="Calibri"/>
              </a:rPr>
              <a:t>o se abre sin la debida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simultaneidad con los </a:t>
            </a:r>
            <a:r>
              <a:rPr dirty="0" sz="3000" spc="-20">
                <a:latin typeface="Calibri"/>
                <a:cs typeface="Calibri"/>
              </a:rPr>
              <a:t>restantes, </a:t>
            </a:r>
            <a:r>
              <a:rPr dirty="0" sz="3000" spc="-5">
                <a:latin typeface="Calibri"/>
                <a:cs typeface="Calibri"/>
              </a:rPr>
              <a:t>es una causa de dos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sobrecargas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asimétricas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reaparición</a:t>
            </a:r>
            <a:r>
              <a:rPr dirty="0" sz="3000" spc="-5">
                <a:latin typeface="Calibri"/>
                <a:cs typeface="Calibri"/>
              </a:rPr>
              <a:t> de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arco</a:t>
            </a:r>
            <a:r>
              <a:rPr dirty="0" sz="3000" spc="-10">
                <a:latin typeface="Calibri"/>
                <a:cs typeface="Calibri"/>
              </a:rPr>
              <a:t> eléctrico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algún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polo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lo</a:t>
            </a:r>
            <a:r>
              <a:rPr dirty="0" sz="3000">
                <a:latin typeface="Calibri"/>
                <a:cs typeface="Calibri"/>
              </a:rPr>
              <a:t> que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puede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traer </a:t>
            </a:r>
            <a:r>
              <a:rPr dirty="0" sz="3000" spc="-10">
                <a:latin typeface="Calibri"/>
                <a:cs typeface="Calibri"/>
              </a:rPr>
              <a:t> consigo</a:t>
            </a:r>
            <a:r>
              <a:rPr dirty="0" sz="3000" spc="-5">
                <a:latin typeface="Calibri"/>
                <a:cs typeface="Calibri"/>
              </a:rPr>
              <a:t> 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energización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inadvertida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simultaneidad se pueden verificar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fácilmente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función lógica </a:t>
            </a:r>
            <a:r>
              <a:rPr dirty="0" u="heavy" sz="30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XOR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mediante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combinación de </a:t>
            </a:r>
            <a:r>
              <a:rPr dirty="0" sz="3000" spc="5" b="1" i="1"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dirty="0" u="heavy" sz="3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contactos</a:t>
            </a:r>
            <a:r>
              <a:rPr dirty="0" sz="3000" spc="-15">
                <a:latin typeface="Calibri"/>
                <a:cs typeface="Calibri"/>
              </a:rPr>
              <a:t>. </a:t>
            </a:r>
            <a:r>
              <a:rPr dirty="0" sz="3000" spc="-5">
                <a:latin typeface="Calibri"/>
                <a:cs typeface="Calibri"/>
              </a:rPr>
              <a:t>Si alguno se </a:t>
            </a:r>
            <a:r>
              <a:rPr dirty="0" sz="3000" spc="-15">
                <a:latin typeface="Calibri"/>
                <a:cs typeface="Calibri"/>
              </a:rPr>
              <a:t>cierra </a:t>
            </a:r>
            <a:r>
              <a:rPr dirty="0" sz="3000" spc="-5">
                <a:latin typeface="Calibri"/>
                <a:cs typeface="Calibri"/>
              </a:rPr>
              <a:t>o se abre cuando los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demás aún no han </a:t>
            </a:r>
            <a:r>
              <a:rPr dirty="0" sz="3000" spc="-10">
                <a:latin typeface="Calibri"/>
                <a:cs typeface="Calibri"/>
              </a:rPr>
              <a:t>accionado, </a:t>
            </a:r>
            <a:r>
              <a:rPr dirty="0" sz="3000" spc="-20">
                <a:latin typeface="Calibri"/>
                <a:cs typeface="Calibri"/>
              </a:rPr>
              <a:t>esto </a:t>
            </a:r>
            <a:r>
              <a:rPr dirty="0" sz="3000" spc="-5">
                <a:latin typeface="Calibri"/>
                <a:cs typeface="Calibri"/>
              </a:rPr>
              <a:t>puede </a:t>
            </a:r>
            <a:r>
              <a:rPr dirty="0" sz="3000" spc="-15">
                <a:latin typeface="Calibri"/>
                <a:cs typeface="Calibri"/>
              </a:rPr>
              <a:t>provocar 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acción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protección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que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normalmente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debe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iniciar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 spc="-10">
                <a:latin typeface="Calibri"/>
                <a:cs typeface="Calibri"/>
              </a:rPr>
              <a:t> disparo</a:t>
            </a:r>
            <a:r>
              <a:rPr dirty="0" sz="3000" spc="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10">
                <a:latin typeface="Calibri"/>
                <a:cs typeface="Calibri"/>
              </a:rPr>
              <a:t>otros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interruptores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0">
                <a:latin typeface="Calibri"/>
                <a:cs typeface="Calibri"/>
              </a:rPr>
              <a:t> respaldo.</a:t>
            </a:r>
            <a:endParaRPr sz="30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3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Estas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acciones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realizar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con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las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lógicas </a:t>
            </a:r>
            <a:r>
              <a:rPr dirty="0" sz="3000" b="1" i="1">
                <a:latin typeface="Calibri"/>
                <a:cs typeface="Calibri"/>
              </a:rPr>
              <a:t>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flexibles</a:t>
            </a:r>
            <a:r>
              <a:rPr dirty="0" u="heavy" sz="30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están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activas 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internamente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3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3650" y="485952"/>
            <a:ext cx="40036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V.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Métodos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7704" rIns="0" bIns="0" rtlCol="0" vert="horz">
            <a:spAutoFit/>
          </a:bodyPr>
          <a:lstStyle/>
          <a:p>
            <a:pPr marL="66040" marR="5080" indent="1507490">
              <a:lnSpc>
                <a:spcPct val="100000"/>
              </a:lnSpc>
              <a:spcBef>
                <a:spcPts val="100"/>
              </a:spcBef>
            </a:pP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 </a:t>
            </a:r>
            <a:r>
              <a:rPr dirty="0" u="none" sz="5400" spc="-35">
                <a:solidFill>
                  <a:srgbClr val="FF0000"/>
                </a:solid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Motorización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</a:t>
            </a:r>
            <a:r>
              <a:rPr dirty="0" u="heavy" sz="5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204215" y="3657600"/>
            <a:ext cx="8787765" cy="3048000"/>
          </a:xfrm>
          <a:custGeom>
            <a:avLst/>
            <a:gdLst/>
            <a:ahLst/>
            <a:cxnLst/>
            <a:rect l="l" t="t" r="r" b="b"/>
            <a:pathLst>
              <a:path w="8787765" h="3048000">
                <a:moveTo>
                  <a:pt x="0" y="0"/>
                </a:moveTo>
                <a:lnTo>
                  <a:pt x="8787384" y="0"/>
                </a:lnTo>
                <a:lnTo>
                  <a:pt x="8787384" y="3048000"/>
                </a:lnTo>
                <a:lnTo>
                  <a:pt x="0" y="3048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3666820"/>
            <a:ext cx="8634095" cy="2769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-35">
                <a:latin typeface="Calibri"/>
                <a:cs typeface="Calibri"/>
              </a:rPr>
              <a:t>Para </a:t>
            </a:r>
            <a:r>
              <a:rPr dirty="0" sz="3000" spc="-15">
                <a:latin typeface="Calibri"/>
                <a:cs typeface="Calibri"/>
              </a:rPr>
              <a:t>evitar </a:t>
            </a:r>
            <a:r>
              <a:rPr dirty="0" sz="3000">
                <a:latin typeface="Calibri"/>
                <a:cs typeface="Calibri"/>
              </a:rPr>
              <a:t>que el </a:t>
            </a:r>
            <a:r>
              <a:rPr dirty="0" sz="3000" spc="-15">
                <a:latin typeface="Calibri"/>
                <a:cs typeface="Calibri"/>
              </a:rPr>
              <a:t>generador permanezca </a:t>
            </a:r>
            <a:r>
              <a:rPr dirty="0" sz="3000">
                <a:latin typeface="Calibri"/>
                <a:cs typeface="Calibri"/>
              </a:rPr>
              <a:t>en un </a:t>
            </a:r>
            <a:r>
              <a:rPr dirty="0" sz="3000" spc="-15">
                <a:latin typeface="Calibri"/>
                <a:cs typeface="Calibri"/>
              </a:rPr>
              <a:t>estado </a:t>
            </a:r>
            <a:r>
              <a:rPr dirty="0" sz="3000" spc="-10">
                <a:latin typeface="Calibri"/>
                <a:cs typeface="Calibri"/>
              </a:rPr>
              <a:t> trabajando </a:t>
            </a:r>
            <a:r>
              <a:rPr dirty="0" sz="3000" spc="-5">
                <a:latin typeface="Calibri"/>
                <a:cs typeface="Calibri"/>
              </a:rPr>
              <a:t>como motor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con </a:t>
            </a:r>
            <a:r>
              <a:rPr dirty="0" sz="3000" spc="-15">
                <a:latin typeface="Calibri"/>
                <a:cs typeface="Calibri"/>
              </a:rPr>
              <a:t>esto deteriorar </a:t>
            </a:r>
            <a:r>
              <a:rPr dirty="0" sz="3000" spc="-5">
                <a:latin typeface="Calibri"/>
                <a:cs typeface="Calibri"/>
              </a:rPr>
              <a:t>al motor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primario,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emplean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relés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detecten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 activa </a:t>
            </a:r>
            <a:r>
              <a:rPr dirty="0" sz="3000">
                <a:latin typeface="Calibri"/>
                <a:cs typeface="Calibri"/>
              </a:rPr>
              <a:t>a cambiado de </a:t>
            </a:r>
            <a:r>
              <a:rPr dirty="0" sz="3000" spc="-5">
                <a:latin typeface="Calibri"/>
                <a:cs typeface="Calibri"/>
              </a:rPr>
              <a:t>signo.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Este </a:t>
            </a:r>
            <a:r>
              <a:rPr dirty="0" sz="3000">
                <a:latin typeface="Calibri"/>
                <a:cs typeface="Calibri"/>
              </a:rPr>
              <a:t>dispositivo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 spc="-15">
                <a:latin typeface="Calibri"/>
                <a:cs typeface="Calibri"/>
              </a:rPr>
              <a:t>protección </a:t>
            </a:r>
            <a:r>
              <a:rPr dirty="0" sz="3000" spc="-5">
                <a:latin typeface="Calibri"/>
                <a:cs typeface="Calibri"/>
              </a:rPr>
              <a:t>debe </a:t>
            </a:r>
            <a:r>
              <a:rPr dirty="0" sz="3000">
                <a:latin typeface="Calibri"/>
                <a:cs typeface="Calibri"/>
              </a:rPr>
              <a:t>ser </a:t>
            </a:r>
            <a:r>
              <a:rPr dirty="0" sz="3000" spc="-20">
                <a:latin typeface="Calibri"/>
                <a:cs typeface="Calibri"/>
              </a:rPr>
              <a:t>bastante </a:t>
            </a:r>
            <a:r>
              <a:rPr dirty="0" sz="3000" spc="-5">
                <a:latin typeface="Calibri"/>
                <a:cs typeface="Calibri"/>
              </a:rPr>
              <a:t>sensible, dado que las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consumo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ser </a:t>
            </a:r>
            <a:r>
              <a:rPr dirty="0" sz="3000" spc="-5">
                <a:latin typeface="Calibri"/>
                <a:cs typeface="Calibri"/>
              </a:rPr>
              <a:t>muy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pequeñas.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1057" y="711"/>
            <a:ext cx="434975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Relé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5"/>
              <a:t>Potencia</a:t>
            </a:r>
            <a:r>
              <a:rPr dirty="0" spc="-15"/>
              <a:t> </a:t>
            </a:r>
            <a:r>
              <a:rPr dirty="0" spc="-20"/>
              <a:t>Inversa </a:t>
            </a:r>
            <a:r>
              <a:rPr dirty="0"/>
              <a:t>32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623112"/>
            <a:ext cx="8681720" cy="5436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715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está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dedicado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-5">
                <a:latin typeface="Calibri"/>
                <a:cs typeface="Calibri"/>
              </a:rPr>
              <a:t> 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consumo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activa, es </a:t>
            </a:r>
            <a:r>
              <a:rPr dirty="0" sz="2500" spc="-35">
                <a:latin typeface="Calibri"/>
                <a:cs typeface="Calibri"/>
              </a:rPr>
              <a:t>decir, </a:t>
            </a:r>
            <a:r>
              <a:rPr dirty="0" sz="2500" spc="-5">
                <a:latin typeface="Calibri"/>
                <a:cs typeface="Calibri"/>
              </a:rPr>
              <a:t>que la dirección de la potencia sea </a:t>
            </a:r>
            <a:r>
              <a:rPr dirty="0" sz="2500" spc="-10">
                <a:latin typeface="Calibri"/>
                <a:cs typeface="Calibri"/>
              </a:rPr>
              <a:t>entrando </a:t>
            </a:r>
            <a:r>
              <a:rPr dirty="0" sz="2500" spc="-5">
                <a:latin typeface="Calibri"/>
                <a:cs typeface="Calibri"/>
              </a:rPr>
              <a:t>al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35">
                <a:latin typeface="Calibri"/>
                <a:cs typeface="Calibri"/>
              </a:rPr>
              <a:t>generador.</a:t>
            </a:r>
            <a:endParaRPr sz="25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conecta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TCs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TPs</a:t>
            </a:r>
            <a:r>
              <a:rPr dirty="0" sz="2500" spc="-5">
                <a:latin typeface="Calibri"/>
                <a:cs typeface="Calibri"/>
              </a:rPr>
              <a:t> en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terminales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generadores.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">
                <a:latin typeface="Calibri"/>
                <a:cs typeface="Calibri"/>
              </a:rPr>
              <a:t>relé debe ser muy sensible, dado que las potencias en los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secundarios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TCs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TPs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aún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pequeña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magnitud.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TCs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TPs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introducir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errores</a:t>
            </a:r>
            <a:r>
              <a:rPr dirty="0" sz="2500" spc="-5">
                <a:latin typeface="Calibri"/>
                <a:cs typeface="Calibri"/>
              </a:rPr>
              <a:t> de</a:t>
            </a:r>
            <a:r>
              <a:rPr dirty="0" sz="2500">
                <a:latin typeface="Calibri"/>
                <a:cs typeface="Calibri"/>
              </a:rPr>
              <a:t> medición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reduzcan </a:t>
            </a:r>
            <a:r>
              <a:rPr dirty="0" sz="2500" spc="-5">
                <a:latin typeface="Calibri"/>
                <a:cs typeface="Calibri"/>
              </a:rPr>
              <a:t>aún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más 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 activa que debería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relé.</a:t>
            </a:r>
            <a:endParaRPr sz="2500">
              <a:latin typeface="Calibri"/>
              <a:cs typeface="Calibri"/>
            </a:endParaRPr>
          </a:p>
          <a:p>
            <a:pPr algn="just" marL="355600" marR="4236085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15">
                <a:latin typeface="Calibri"/>
                <a:cs typeface="Calibri"/>
              </a:rPr>
              <a:t>fenómeno </a:t>
            </a:r>
            <a:r>
              <a:rPr dirty="0" sz="2500" spc="-5">
                <a:latin typeface="Calibri"/>
                <a:cs typeface="Calibri"/>
              </a:rPr>
              <a:t>de la </a:t>
            </a:r>
            <a:r>
              <a:rPr dirty="0" sz="2500" spc="-10">
                <a:latin typeface="Calibri"/>
                <a:cs typeface="Calibri"/>
              </a:rPr>
              <a:t>motorización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 </a:t>
            </a:r>
            <a:r>
              <a:rPr dirty="0" sz="2500" spc="-15">
                <a:latin typeface="Calibri"/>
                <a:cs typeface="Calibri"/>
              </a:rPr>
              <a:t>fenómeno</a:t>
            </a:r>
            <a:r>
              <a:rPr dirty="0" sz="2500" spc="-10">
                <a:latin typeface="Calibri"/>
                <a:cs typeface="Calibri"/>
              </a:rPr>
              <a:t> normalmente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trifásico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simétrico.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2993" y="4762272"/>
            <a:ext cx="3752504" cy="1609938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47743" y="5178551"/>
            <a:ext cx="4851400" cy="26034"/>
          </a:xfrm>
          <a:custGeom>
            <a:avLst/>
            <a:gdLst/>
            <a:ahLst/>
            <a:cxnLst/>
            <a:rect l="l" t="t" r="r" b="b"/>
            <a:pathLst>
              <a:path w="4851400" h="26035">
                <a:moveTo>
                  <a:pt x="4850891" y="0"/>
                </a:moveTo>
                <a:lnTo>
                  <a:pt x="0" y="0"/>
                </a:lnTo>
                <a:lnTo>
                  <a:pt x="0" y="25908"/>
                </a:lnTo>
                <a:lnTo>
                  <a:pt x="4850891" y="25908"/>
                </a:lnTo>
                <a:lnTo>
                  <a:pt x="48508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1140" y="0"/>
            <a:ext cx="8686800" cy="6209030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1145540">
              <a:lnSpc>
                <a:spcPct val="100000"/>
              </a:lnSpc>
              <a:spcBef>
                <a:spcPts val="910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Exigencias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inversa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32</a:t>
            </a:r>
            <a:endParaRPr sz="3000">
              <a:latin typeface="Calibri"/>
              <a:cs typeface="Calibri"/>
            </a:endParaRPr>
          </a:p>
          <a:p>
            <a:pPr algn="just" marL="355600" marR="8255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Durante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10">
                <a:latin typeface="Calibri"/>
                <a:cs typeface="Calibri"/>
              </a:rPr>
              <a:t>disparo </a:t>
            </a:r>
            <a:r>
              <a:rPr dirty="0" sz="3200">
                <a:latin typeface="Calibri"/>
                <a:cs typeface="Calibri"/>
              </a:rPr>
              <a:t>secuencial,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u="heavy" sz="3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último en abrir </a:t>
            </a:r>
            <a:r>
              <a:rPr dirty="0" sz="3200" spc="5" b="1">
                <a:latin typeface="Calibri"/>
                <a:cs typeface="Calibri"/>
              </a:rPr>
              <a:t> </a:t>
            </a:r>
            <a:r>
              <a:rPr dirty="0" u="heavy" sz="3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debe ser el </a:t>
            </a:r>
            <a:r>
              <a:rPr dirty="0" u="heavy" sz="3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interruptor </a:t>
            </a:r>
            <a:r>
              <a:rPr dirty="0" u="heavy" sz="3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3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</a:t>
            </a:r>
            <a:r>
              <a:rPr dirty="0" u="heavy" sz="3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 </a:t>
            </a:r>
            <a:r>
              <a:rPr dirty="0" u="heavy" sz="3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unidad</a:t>
            </a:r>
            <a:r>
              <a:rPr dirty="0" sz="3200" spc="-5">
                <a:latin typeface="Calibri"/>
                <a:cs typeface="Calibri"/>
              </a:rPr>
              <a:t>, </a:t>
            </a:r>
            <a:r>
              <a:rPr dirty="0" sz="3200">
                <a:latin typeface="Calibri"/>
                <a:cs typeface="Calibri"/>
              </a:rPr>
              <a:t> dado que si se abre </a:t>
            </a:r>
            <a:r>
              <a:rPr dirty="0" sz="3200" spc="-15">
                <a:latin typeface="Calibri"/>
                <a:cs typeface="Calibri"/>
              </a:rPr>
              <a:t>antes </a:t>
            </a:r>
            <a:r>
              <a:rPr dirty="0" sz="3200">
                <a:latin typeface="Calibri"/>
                <a:cs typeface="Calibri"/>
              </a:rPr>
              <a:t>de la </a:t>
            </a:r>
            <a:r>
              <a:rPr dirty="0" sz="3200" spc="-5">
                <a:latin typeface="Calibri"/>
                <a:cs typeface="Calibri"/>
              </a:rPr>
              <a:t>interrupción </a:t>
            </a:r>
            <a:r>
              <a:rPr dirty="0" sz="3200">
                <a:latin typeface="Calibri"/>
                <a:cs typeface="Calibri"/>
              </a:rPr>
              <a:t>de la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entrada</a:t>
            </a:r>
            <a:r>
              <a:rPr dirty="0" sz="3200" spc="6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energía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motor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primario,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este 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mostrar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una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sobre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velocidad.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Este </a:t>
            </a:r>
            <a:r>
              <a:rPr dirty="0" sz="3200">
                <a:latin typeface="Calibri"/>
                <a:cs typeface="Calibri"/>
              </a:rPr>
              <a:t>relé que se </a:t>
            </a:r>
            <a:r>
              <a:rPr dirty="0" sz="3200" spc="-20">
                <a:latin typeface="Calibri"/>
                <a:cs typeface="Calibri"/>
              </a:rPr>
              <a:t>instalará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10">
                <a:latin typeface="Calibri"/>
                <a:cs typeface="Calibri"/>
              </a:rPr>
              <a:t>detectar </a:t>
            </a:r>
            <a:r>
              <a:rPr dirty="0" sz="3200">
                <a:latin typeface="Calibri"/>
                <a:cs typeface="Calibri"/>
              </a:rPr>
              <a:t>potencia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inversa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pueden</a:t>
            </a:r>
            <a:r>
              <a:rPr dirty="0" u="heavy" sz="3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detectar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potencia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inversa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 se pueden </a:t>
            </a:r>
            <a:r>
              <a:rPr dirty="0" sz="3200" spc="-5">
                <a:latin typeface="Calibri"/>
                <a:cs typeface="Calibri"/>
              </a:rPr>
              <a:t>producir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durante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 oscilaciones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sistema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</a:t>
            </a:r>
            <a:r>
              <a:rPr dirty="0" sz="320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algn="just" marL="355600" marR="5715" indent="-342900">
              <a:lnSpc>
                <a:spcPts val="346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Estas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condiciones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imponen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una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demora</a:t>
            </a:r>
            <a:r>
              <a:rPr dirty="0" sz="3200" spc="72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de </a:t>
            </a:r>
            <a:r>
              <a:rPr dirty="0" sz="3200" spc="5" b="1" i="1">
                <a:latin typeface="Calibri"/>
                <a:cs typeface="Calibri"/>
              </a:rPr>
              <a:t> </a:t>
            </a:r>
            <a:r>
              <a:rPr dirty="0" u="heavy" sz="3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tiempo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>
                <a:latin typeface="Calibri"/>
                <a:cs typeface="Calibri"/>
              </a:rPr>
              <a:t>que </a:t>
            </a:r>
            <a:r>
              <a:rPr dirty="0" sz="3200" spc="-20">
                <a:latin typeface="Calibri"/>
                <a:cs typeface="Calibri"/>
              </a:rPr>
              <a:t>este </a:t>
            </a:r>
            <a:r>
              <a:rPr dirty="0" sz="3200" spc="-15">
                <a:latin typeface="Calibri"/>
                <a:cs typeface="Calibri"/>
              </a:rPr>
              <a:t>relé </a:t>
            </a:r>
            <a:r>
              <a:rPr dirty="0" sz="3200">
                <a:latin typeface="Calibri"/>
                <a:cs typeface="Calibri"/>
              </a:rPr>
              <a:t>no se </a:t>
            </a:r>
            <a:r>
              <a:rPr dirty="0" sz="3200" spc="-10">
                <a:latin typeface="Calibri"/>
                <a:cs typeface="Calibri"/>
              </a:rPr>
              <a:t>adelante </a:t>
            </a:r>
            <a:r>
              <a:rPr dirty="0" sz="3200">
                <a:latin typeface="Calibri"/>
                <a:cs typeface="Calibri"/>
              </a:rPr>
              <a:t>y haga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operaciones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incorrectas.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8705" cy="640143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algn="just" marL="381635">
              <a:lnSpc>
                <a:spcPct val="100000"/>
              </a:lnSpc>
              <a:spcBef>
                <a:spcPts val="715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Criterios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ajuste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Potencia Inversa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32</a:t>
            </a:r>
            <a:endParaRPr sz="30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80000"/>
              </a:lnSpc>
              <a:spcBef>
                <a:spcPts val="13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 spc="-10">
                <a:latin typeface="Calibri"/>
                <a:cs typeface="Calibri"/>
              </a:rPr>
              <a:t>potencia </a:t>
            </a:r>
            <a:r>
              <a:rPr dirty="0" sz="3000" spc="-5">
                <a:latin typeface="Calibri"/>
                <a:cs typeface="Calibri"/>
              </a:rPr>
              <a:t>se debe </a:t>
            </a:r>
            <a:r>
              <a:rPr dirty="0" sz="3000" spc="-10">
                <a:latin typeface="Calibri"/>
                <a:cs typeface="Calibri"/>
              </a:rPr>
              <a:t>ajustar </a:t>
            </a:r>
            <a:r>
              <a:rPr dirty="0" sz="3000" spc="-5">
                <a:latin typeface="Calibri"/>
                <a:cs typeface="Calibri"/>
              </a:rPr>
              <a:t>al </a:t>
            </a:r>
            <a:r>
              <a:rPr dirty="0" sz="3000">
                <a:latin typeface="Calibri"/>
                <a:cs typeface="Calibri"/>
              </a:rPr>
              <a:t>50% </a:t>
            </a:r>
            <a:r>
              <a:rPr dirty="0" sz="3000" spc="-5">
                <a:latin typeface="Calibri"/>
                <a:cs typeface="Calibri"/>
              </a:rPr>
              <a:t>de la </a:t>
            </a:r>
            <a:r>
              <a:rPr dirty="0" sz="3000" spc="-10">
                <a:latin typeface="Calibri"/>
                <a:cs typeface="Calibri"/>
              </a:rPr>
              <a:t>potencia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motorización </a:t>
            </a:r>
            <a:r>
              <a:rPr dirty="0" sz="3000" spc="-5">
                <a:latin typeface="Calibri"/>
                <a:cs typeface="Calibri"/>
              </a:rPr>
              <a:t>que se </a:t>
            </a:r>
            <a:r>
              <a:rPr dirty="0" sz="3000" spc="-15">
                <a:latin typeface="Calibri"/>
                <a:cs typeface="Calibri"/>
              </a:rPr>
              <a:t>mostró </a:t>
            </a:r>
            <a:r>
              <a:rPr dirty="0" sz="3000" spc="-5">
                <a:latin typeface="Calibri"/>
                <a:cs typeface="Calibri"/>
              </a:rPr>
              <a:t>en tabla que brinda la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motorización </a:t>
            </a:r>
            <a:r>
              <a:rPr dirty="0" sz="3000">
                <a:latin typeface="Calibri"/>
                <a:cs typeface="Calibri"/>
              </a:rPr>
              <a:t>en </a:t>
            </a:r>
            <a:r>
              <a:rPr dirty="0" sz="3000" spc="-5">
                <a:latin typeface="Calibri"/>
                <a:cs typeface="Calibri"/>
              </a:rPr>
              <a:t>dependencia </a:t>
            </a:r>
            <a:r>
              <a:rPr dirty="0" sz="3000">
                <a:latin typeface="Calibri"/>
                <a:cs typeface="Calibri"/>
              </a:rPr>
              <a:t>de los tipos de </a:t>
            </a:r>
            <a:r>
              <a:rPr dirty="0" sz="3000" spc="-10">
                <a:latin typeface="Calibri"/>
                <a:cs typeface="Calibri"/>
              </a:rPr>
              <a:t>motores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primarios.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Si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protección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detecta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cambio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signo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potencia,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entrando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recibido </a:t>
            </a:r>
            <a:r>
              <a:rPr dirty="0" sz="3000" spc="-5">
                <a:latin typeface="Calibri"/>
                <a:cs typeface="Calibri"/>
              </a:rPr>
              <a:t> señales de </a:t>
            </a:r>
            <a:r>
              <a:rPr dirty="0" sz="3000" spc="-15">
                <a:latin typeface="Calibri"/>
                <a:cs typeface="Calibri"/>
              </a:rPr>
              <a:t>apertura </a:t>
            </a:r>
            <a:r>
              <a:rPr dirty="0" sz="3000" spc="-5">
                <a:latin typeface="Calibri"/>
                <a:cs typeface="Calibri"/>
              </a:rPr>
              <a:t>del motor primario, </a:t>
            </a:r>
            <a:r>
              <a:rPr dirty="0" sz="3000" spc="-20">
                <a:latin typeface="Calibri"/>
                <a:cs typeface="Calibri"/>
              </a:rPr>
              <a:t>este </a:t>
            </a:r>
            <a:r>
              <a:rPr dirty="0" sz="3000" spc="-5">
                <a:latin typeface="Calibri"/>
                <a:cs typeface="Calibri"/>
              </a:rPr>
              <a:t>cambio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puede</a:t>
            </a:r>
            <a:r>
              <a:rPr dirty="0" sz="3000">
                <a:latin typeface="Calibri"/>
                <a:cs typeface="Calibri"/>
              </a:rPr>
              <a:t> ser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debido</a:t>
            </a:r>
            <a:r>
              <a:rPr dirty="0" sz="3000">
                <a:latin typeface="Calibri"/>
                <a:cs typeface="Calibri"/>
              </a:rPr>
              <a:t> 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oscilaciones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sistema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por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tanto, </a:t>
            </a:r>
            <a:r>
              <a:rPr dirty="0" sz="3000">
                <a:latin typeface="Calibri"/>
                <a:cs typeface="Calibri"/>
              </a:rPr>
              <a:t>se debe </a:t>
            </a:r>
            <a:r>
              <a:rPr dirty="0" sz="3000" spc="-15">
                <a:latin typeface="Calibri"/>
                <a:cs typeface="Calibri"/>
              </a:rPr>
              <a:t>esperar </a:t>
            </a:r>
            <a:r>
              <a:rPr dirty="0" sz="3000">
                <a:latin typeface="Calibri"/>
                <a:cs typeface="Calibri"/>
              </a:rPr>
              <a:t>un tiempo prudencial </a:t>
            </a:r>
            <a:r>
              <a:rPr dirty="0" sz="3000" spc="-10">
                <a:latin typeface="Calibri"/>
                <a:cs typeface="Calibri"/>
              </a:rPr>
              <a:t>entre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10÷30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segundos.</a:t>
            </a:r>
            <a:endParaRPr sz="30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Si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protección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detecta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consumo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activa,</a:t>
            </a:r>
            <a:r>
              <a:rPr dirty="0" sz="3000" spc="-5">
                <a:latin typeface="Calibri"/>
                <a:cs typeface="Calibri"/>
              </a:rPr>
              <a:t> 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decir,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entrando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además, ha </a:t>
            </a:r>
            <a:r>
              <a:rPr dirty="0" sz="3000" spc="-15">
                <a:latin typeface="Calibri"/>
                <a:cs typeface="Calibri"/>
              </a:rPr>
              <a:t>llegado </a:t>
            </a:r>
            <a:r>
              <a:rPr dirty="0" sz="3000">
                <a:latin typeface="Calibri"/>
                <a:cs typeface="Calibri"/>
              </a:rPr>
              <a:t>la señal de </a:t>
            </a:r>
            <a:r>
              <a:rPr dirty="0" sz="3000" spc="-15">
                <a:latin typeface="Calibri"/>
                <a:cs typeface="Calibri"/>
              </a:rPr>
              <a:t>apertura </a:t>
            </a:r>
            <a:r>
              <a:rPr dirty="0" sz="3000">
                <a:latin typeface="Calibri"/>
                <a:cs typeface="Calibri"/>
              </a:rPr>
              <a:t>de la turbina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esto </a:t>
            </a:r>
            <a:r>
              <a:rPr dirty="0" sz="3000" spc="-10">
                <a:latin typeface="Calibri"/>
                <a:cs typeface="Calibri"/>
              </a:rPr>
              <a:t>corresponde </a:t>
            </a:r>
            <a:r>
              <a:rPr dirty="0" sz="3000" spc="-5">
                <a:latin typeface="Calibri"/>
                <a:cs typeface="Calibri"/>
              </a:rPr>
              <a:t>al </a:t>
            </a:r>
            <a:r>
              <a:rPr dirty="0" sz="3000" spc="-10">
                <a:latin typeface="Calibri"/>
                <a:cs typeface="Calibri"/>
              </a:rPr>
              <a:t>disparo </a:t>
            </a:r>
            <a:r>
              <a:rPr dirty="0" sz="3000" spc="-5">
                <a:latin typeface="Calibri"/>
                <a:cs typeface="Calibri"/>
              </a:rPr>
              <a:t>secuencial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5">
                <a:latin typeface="Calibri"/>
                <a:cs typeface="Calibri"/>
              </a:rPr>
              <a:t>los tiempos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deben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ser </a:t>
            </a:r>
            <a:r>
              <a:rPr dirty="0" sz="3000" spc="-10">
                <a:latin typeface="Calibri"/>
                <a:cs typeface="Calibri"/>
              </a:rPr>
              <a:t>menores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alrededor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3</a:t>
            </a:r>
            <a:r>
              <a:rPr dirty="0" sz="3000" spc="-5">
                <a:latin typeface="Calibri"/>
                <a:cs typeface="Calibri"/>
              </a:rPr>
              <a:t> segundos.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377" y="266496"/>
            <a:ext cx="40036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5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Tema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2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V.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Métodos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5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43914" rIns="0" bIns="0" rtlCol="0" vert="horz">
            <a:spAutoFit/>
          </a:bodyPr>
          <a:lstStyle/>
          <a:p>
            <a:pPr marL="1104900" marR="5080" indent="-337185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4400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pérdida</a:t>
            </a:r>
            <a:r>
              <a:rPr dirty="0" u="heavy" sz="4400" spc="-7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del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sincronismo</a:t>
            </a:r>
            <a:r>
              <a:rPr dirty="0" u="heavy" sz="44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del </a:t>
            </a:r>
            <a:r>
              <a:rPr dirty="0" u="heavy" sz="4400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generador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204215" y="2514600"/>
            <a:ext cx="8787765" cy="4191000"/>
          </a:xfrm>
          <a:custGeom>
            <a:avLst/>
            <a:gdLst/>
            <a:ahLst/>
            <a:cxnLst/>
            <a:rect l="l" t="t" r="r" b="b"/>
            <a:pathLst>
              <a:path w="8787765" h="4191000">
                <a:moveTo>
                  <a:pt x="0" y="0"/>
                </a:moveTo>
                <a:lnTo>
                  <a:pt x="8787384" y="0"/>
                </a:lnTo>
                <a:lnTo>
                  <a:pt x="8787384" y="4191000"/>
                </a:lnTo>
                <a:lnTo>
                  <a:pt x="0" y="4191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2528138"/>
            <a:ext cx="8630920" cy="3912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7620">
              <a:lnSpc>
                <a:spcPct val="100000"/>
              </a:lnSpc>
              <a:spcBef>
                <a:spcPts val="95"/>
              </a:spcBef>
            </a:pPr>
            <a:r>
              <a:rPr dirty="0" sz="2500" spc="-25">
                <a:latin typeface="Calibri"/>
                <a:cs typeface="Calibri"/>
              </a:rPr>
              <a:t>Por </a:t>
            </a:r>
            <a:r>
              <a:rPr dirty="0" sz="2500" spc="-10">
                <a:latin typeface="Calibri"/>
                <a:cs typeface="Calibri"/>
              </a:rPr>
              <a:t>numerosas </a:t>
            </a:r>
            <a:r>
              <a:rPr dirty="0" sz="2500" spc="-5">
                <a:latin typeface="Calibri"/>
                <a:cs typeface="Calibri"/>
              </a:rPr>
              <a:t>causas 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puede </a:t>
            </a:r>
            <a:r>
              <a:rPr dirty="0" sz="2500" spc="-10">
                <a:latin typeface="Calibri"/>
                <a:cs typeface="Calibri"/>
              </a:rPr>
              <a:t>perder </a:t>
            </a:r>
            <a:r>
              <a:rPr dirty="0" sz="2500" spc="-5">
                <a:latin typeface="Calibri"/>
                <a:cs typeface="Calibri"/>
              </a:rPr>
              <a:t>el sincronismo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 lo mantiene </a:t>
            </a:r>
            <a:r>
              <a:rPr dirty="0" sz="2500" spc="-10">
                <a:latin typeface="Calibri"/>
                <a:cs typeface="Calibri"/>
              </a:rPr>
              <a:t>operando </a:t>
            </a:r>
            <a:r>
              <a:rPr dirty="0" sz="2500" spc="-5">
                <a:latin typeface="Calibri"/>
                <a:cs typeface="Calibri"/>
              </a:rPr>
              <a:t>normalmente con el </a:t>
            </a:r>
            <a:r>
              <a:rPr dirty="0" sz="2500" spc="-10">
                <a:latin typeface="Calibri"/>
                <a:cs typeface="Calibri"/>
              </a:rPr>
              <a:t>sistema. </a:t>
            </a:r>
            <a:r>
              <a:rPr dirty="0" sz="2500" spc="-5">
                <a:latin typeface="Calibri"/>
                <a:cs typeface="Calibri"/>
              </a:rPr>
              <a:t>En </a:t>
            </a:r>
            <a:r>
              <a:rPr dirty="0" sz="2500" spc="-15">
                <a:latin typeface="Calibri"/>
                <a:cs typeface="Calibri"/>
              </a:rPr>
              <a:t>estas 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condiciones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-5">
                <a:latin typeface="Calibri"/>
                <a:cs typeface="Calibri"/>
              </a:rPr>
              <a:t> consume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grandes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corrientes,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generar </a:t>
            </a:r>
            <a:r>
              <a:rPr dirty="0" sz="2500" spc="-10">
                <a:latin typeface="Calibri"/>
                <a:cs typeface="Calibri"/>
              </a:rPr>
              <a:t> vibraciones </a:t>
            </a:r>
            <a:r>
              <a:rPr dirty="0" sz="2500" spc="-5">
                <a:latin typeface="Calibri"/>
                <a:cs typeface="Calibri"/>
              </a:rPr>
              <a:t>por </a:t>
            </a:r>
            <a:r>
              <a:rPr dirty="0" sz="2500" spc="-10">
                <a:latin typeface="Calibri"/>
                <a:cs typeface="Calibri"/>
              </a:rPr>
              <a:t>torques </a:t>
            </a:r>
            <a:r>
              <a:rPr dirty="0" sz="2500" spc="-5">
                <a:latin typeface="Calibri"/>
                <a:cs typeface="Calibri"/>
              </a:rPr>
              <a:t>transitorios que son </a:t>
            </a:r>
            <a:r>
              <a:rPr dirty="0" sz="2500">
                <a:latin typeface="Calibri"/>
                <a:cs typeface="Calibri"/>
              </a:rPr>
              <a:t>perjudiciales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turbina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propio</a:t>
            </a:r>
            <a:r>
              <a:rPr dirty="0" sz="2500" spc="-50">
                <a:latin typeface="Calibri"/>
                <a:cs typeface="Calibri"/>
              </a:rPr>
              <a:t> motor.</a:t>
            </a:r>
            <a:endParaRPr sz="25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605"/>
              </a:spcBef>
            </a:pP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protecciones</a:t>
            </a:r>
            <a:r>
              <a:rPr dirty="0" sz="2500" spc="-5">
                <a:latin typeface="Calibri"/>
                <a:cs typeface="Calibri"/>
              </a:rPr>
              <a:t> deben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esta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condición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separarlo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inmediatamente</a:t>
            </a:r>
            <a:r>
              <a:rPr dirty="0" sz="2500" spc="-5">
                <a:latin typeface="Calibri"/>
                <a:cs typeface="Calibri"/>
              </a:rPr>
              <a:t> 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sistema</a:t>
            </a:r>
            <a:r>
              <a:rPr dirty="0" sz="2500" spc="-5">
                <a:latin typeface="Calibri"/>
                <a:cs typeface="Calibri"/>
              </a:rPr>
              <a:t> sin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necesidad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desconectar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motor primario. Combinación de relés de distancia tipo MHO con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direccionales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emplea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para</a:t>
            </a:r>
            <a:r>
              <a:rPr dirty="0" sz="2500" spc="-10">
                <a:latin typeface="Calibri"/>
                <a:cs typeface="Calibri"/>
              </a:rPr>
              <a:t> detectar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tipo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avería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desconectar</a:t>
            </a:r>
            <a:r>
              <a:rPr dirty="0" sz="2500" spc="3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interruptor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potencia.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1946" y="711"/>
            <a:ext cx="728599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¿Cómo</a:t>
            </a:r>
            <a:r>
              <a:rPr dirty="0" spc="-10"/>
              <a:t> </a:t>
            </a:r>
            <a:r>
              <a:rPr dirty="0"/>
              <a:t>se</a:t>
            </a:r>
            <a:r>
              <a:rPr dirty="0" spc="-5"/>
              <a:t> </a:t>
            </a:r>
            <a:r>
              <a:rPr dirty="0" spc="-20"/>
              <a:t>protege</a:t>
            </a:r>
            <a:r>
              <a:rPr dirty="0" spc="-10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 spc="-10"/>
              <a:t>pérdida </a:t>
            </a:r>
            <a:r>
              <a:rPr dirty="0"/>
              <a:t>del</a:t>
            </a:r>
            <a:r>
              <a:rPr dirty="0" spc="-5"/>
              <a:t> sincronismo?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4876800" cy="6096000"/>
          </a:xfrm>
          <a:custGeom>
            <a:avLst/>
            <a:gdLst/>
            <a:ahLst/>
            <a:cxnLst/>
            <a:rect l="l" t="t" r="r" b="b"/>
            <a:pathLst>
              <a:path w="4876800" h="6096000">
                <a:moveTo>
                  <a:pt x="0" y="0"/>
                </a:moveTo>
                <a:lnTo>
                  <a:pt x="4876800" y="0"/>
                </a:lnTo>
                <a:lnTo>
                  <a:pt x="48768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36244"/>
            <a:ext cx="4722495" cy="578739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635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emplea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relé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impedancia</a:t>
            </a:r>
            <a:r>
              <a:rPr dirty="0" sz="3000">
                <a:latin typeface="Calibri"/>
                <a:cs typeface="Calibri"/>
              </a:rPr>
              <a:t> 21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desplazado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hacia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cuadrante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4to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conectado</a:t>
            </a:r>
            <a:r>
              <a:rPr dirty="0" sz="3000" spc="-5">
                <a:latin typeface="Calibri"/>
                <a:cs typeface="Calibri"/>
              </a:rPr>
              <a:t> 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 borne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Este</a:t>
            </a:r>
            <a:r>
              <a:rPr dirty="0" sz="3000" spc="-15">
                <a:latin typeface="Calibri"/>
                <a:cs typeface="Calibri"/>
              </a:rPr>
              <a:t> relé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distancia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detectará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zona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oscilación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cruce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tanto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por el </a:t>
            </a:r>
            <a:r>
              <a:rPr dirty="0" sz="3000" spc="-15">
                <a:latin typeface="Calibri"/>
                <a:cs typeface="Calibri"/>
              </a:rPr>
              <a:t>transformador </a:t>
            </a:r>
            <a:r>
              <a:rPr dirty="0" sz="3000">
                <a:latin typeface="Calibri"/>
                <a:cs typeface="Calibri"/>
              </a:rPr>
              <a:t>como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por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35">
                <a:latin typeface="Calibri"/>
                <a:cs typeface="Calibri"/>
              </a:rPr>
              <a:t>Pero</a:t>
            </a:r>
            <a:r>
              <a:rPr dirty="0" sz="3000" spc="60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así no sirve dado que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si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ocurre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cortocircuito</a:t>
            </a:r>
            <a:r>
              <a:rPr dirty="0" sz="3000" spc="-5">
                <a:latin typeface="Calibri"/>
                <a:cs typeface="Calibri"/>
              </a:rPr>
              <a:t> en </a:t>
            </a:r>
            <a:r>
              <a:rPr dirty="0" sz="3000" spc="-6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cualquier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parte del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Bloque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Generador </a:t>
            </a:r>
            <a:r>
              <a:rPr dirty="0" sz="3000">
                <a:latin typeface="Calibri"/>
                <a:cs typeface="Calibri"/>
              </a:rPr>
              <a:t>– </a:t>
            </a:r>
            <a:r>
              <a:rPr dirty="0" sz="3000" spc="-30">
                <a:latin typeface="Calibri"/>
                <a:cs typeface="Calibri"/>
              </a:rPr>
              <a:t>Transformador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también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30">
                <a:latin typeface="Calibri"/>
                <a:cs typeface="Calibri"/>
              </a:rPr>
              <a:t>va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55">
                <a:latin typeface="Calibri"/>
                <a:cs typeface="Calibri"/>
              </a:rPr>
              <a:t>operar.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9237" y="838288"/>
            <a:ext cx="3686556" cy="11520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5515" y="2186164"/>
            <a:ext cx="3652258" cy="394429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489828" y="6270752"/>
            <a:ext cx="322834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</a:t>
            </a:r>
            <a:endParaRPr sz="1400">
              <a:latin typeface="Calibri"/>
              <a:cs typeface="Calibri"/>
            </a:endParaRPr>
          </a:p>
          <a:p>
            <a:pPr marL="647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Transformadores.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5776" y="857969"/>
            <a:ext cx="4610371" cy="40950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0515" marR="5080" indent="-115697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Método</a:t>
            </a:r>
            <a:r>
              <a:rPr dirty="0" spc="-5"/>
              <a:t> </a:t>
            </a:r>
            <a:r>
              <a:rPr dirty="0"/>
              <a:t>empleado</a:t>
            </a:r>
            <a:r>
              <a:rPr dirty="0" spc="-60"/>
              <a:t> </a:t>
            </a:r>
            <a:r>
              <a:rPr dirty="0" spc="-15"/>
              <a:t>para</a:t>
            </a:r>
            <a:r>
              <a:rPr dirty="0" spc="-5"/>
              <a:t> </a:t>
            </a:r>
            <a:r>
              <a:rPr dirty="0" spc="-10"/>
              <a:t>detectar</a:t>
            </a:r>
            <a:r>
              <a:rPr dirty="0" spc="-55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 spc="-10"/>
              <a:t>pérdida</a:t>
            </a:r>
            <a:r>
              <a:rPr dirty="0" spc="-5"/>
              <a:t> </a:t>
            </a:r>
            <a:r>
              <a:rPr dirty="0"/>
              <a:t>de </a:t>
            </a:r>
            <a:r>
              <a:rPr dirty="0" u="none" spc="-665"/>
              <a:t> </a:t>
            </a:r>
            <a:r>
              <a:rPr dirty="0" spc="-5"/>
              <a:t>sincronismo en</a:t>
            </a:r>
            <a:r>
              <a:rPr dirty="0" spc="-10"/>
              <a:t> </a:t>
            </a:r>
            <a:r>
              <a:rPr dirty="0"/>
              <a:t>los</a:t>
            </a:r>
            <a:r>
              <a:rPr dirty="0" spc="-5"/>
              <a:t> </a:t>
            </a:r>
            <a:r>
              <a:rPr dirty="0" spc="-15"/>
              <a:t>generadores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0395" y="882396"/>
          <a:ext cx="8955405" cy="585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4896484"/>
              </a:tblGrid>
              <a:tr h="4128516">
                <a:tc rowSpan="2">
                  <a:txBody>
                    <a:bodyPr/>
                    <a:lstStyle/>
                    <a:p>
                      <a:pPr algn="just" marL="434340" marR="83185" indent="-342900">
                        <a:lnSpc>
                          <a:spcPct val="80000"/>
                        </a:lnSpc>
                        <a:spcBef>
                          <a:spcPts val="280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 spc="-5">
                          <a:latin typeface="Calibri"/>
                          <a:cs typeface="Calibri"/>
                        </a:rPr>
                        <a:t>Adicionalmente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se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añaden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dos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relés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Impedancia – ángulo al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relé </a:t>
                      </a:r>
                      <a:r>
                        <a:rPr dirty="0" sz="2000" spc="-4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distancia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tipo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Mho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desplazado.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just" marL="434340" marR="82550" indent="-342900">
                        <a:lnSpc>
                          <a:spcPts val="1920"/>
                        </a:lnSpc>
                        <a:spcBef>
                          <a:spcPts val="465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Estos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relés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impedancia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–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ángulo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A1,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B1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A2, B2,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actúan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como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detección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de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la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secuencia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oscilación.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just" marL="434340" marR="82550" indent="-342900">
                        <a:lnSpc>
                          <a:spcPct val="80000"/>
                        </a:lnSpc>
                        <a:spcBef>
                          <a:spcPts val="500"/>
                        </a:spcBef>
                        <a:buFont typeface="Arial MT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oscilación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si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es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debida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la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aceleración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del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generador,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ángulo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Symbol"/>
                          <a:cs typeface="Symbol"/>
                        </a:rPr>
                        <a:t></a:t>
                      </a:r>
                      <a:r>
                        <a:rPr dirty="0" sz="2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impedancia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comenzarán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cuadrante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cuatro entrando primero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al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relé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distancia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tipo</a:t>
                      </a:r>
                      <a:r>
                        <a:rPr dirty="0" sz="2000" spc="4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Mho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desplazado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y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operan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ambos </a:t>
                      </a:r>
                      <a:r>
                        <a:rPr dirty="0" sz="2000" spc="-4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dispositivos A2 y B2 que tienen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dirección.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Luego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entra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en la 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zona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peligro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y el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relé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21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continua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operando, pero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solo actúan A2 y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B1.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Luego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sale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un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ángulo 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mayor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180°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operan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los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relés 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A1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B1.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2099310" marR="221615" indent="-635635">
                        <a:lnSpc>
                          <a:spcPct val="100000"/>
                        </a:lnSpc>
                      </a:pPr>
                      <a:r>
                        <a:rPr dirty="0" sz="1400" spc="-5" b="1">
                          <a:latin typeface="Calibri"/>
                          <a:cs typeface="Calibri"/>
                        </a:rPr>
                        <a:t>Fuente:</a:t>
                      </a:r>
                      <a:r>
                        <a:rPr dirty="0" sz="1400" spc="2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Tesis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Protección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Generadores </a:t>
                      </a:r>
                      <a:r>
                        <a:rPr dirty="0" sz="1400" spc="-3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Transformadores.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76200">
                      <a:solidFill>
                        <a:srgbClr val="4F81BD"/>
                      </a:solidFill>
                      <a:prstDash val="solid"/>
                    </a:lnL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</a:tr>
              <a:tr h="16626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5560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92075" marR="8001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700" spc="-10">
                          <a:latin typeface="Calibri"/>
                          <a:cs typeface="Calibri"/>
                        </a:rPr>
                        <a:t>Esta</a:t>
                      </a:r>
                      <a:r>
                        <a:rPr dirty="0" sz="1700" spc="3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secuencia puede ser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detectada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verificado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que 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relé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ha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perdido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sincronismo.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Esta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secuencia de 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operaciones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son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detectada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por el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relé internamente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y </a:t>
                      </a:r>
                      <a:r>
                        <a:rPr dirty="0" sz="1700" spc="-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se 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disparará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generador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cuando 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esté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más allá de los 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240°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donde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impedancias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 son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mayores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son </a:t>
                      </a:r>
                      <a:r>
                        <a:rPr dirty="0" sz="17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menores</a:t>
                      </a:r>
                      <a:r>
                        <a:rPr dirty="0" sz="17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17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corrientes</a:t>
                      </a:r>
                      <a:r>
                        <a:rPr dirty="0" sz="17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7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7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700" spc="-20">
                          <a:latin typeface="Calibri"/>
                          <a:cs typeface="Calibri"/>
                        </a:rPr>
                        <a:t>generador.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B="0" marT="34290">
                    <a:lnL w="76200">
                      <a:solidFill>
                        <a:srgbClr val="4F81BD"/>
                      </a:solidFill>
                      <a:prstDash val="solid"/>
                    </a:lnL>
                    <a:lnR w="76200">
                      <a:solidFill>
                        <a:srgbClr val="4F81BD"/>
                      </a:solidFill>
                      <a:prstDash val="solid"/>
                    </a:lnR>
                    <a:lnT w="76200">
                      <a:solidFill>
                        <a:srgbClr val="4F81BD"/>
                      </a:solidFill>
                      <a:prstDash val="solid"/>
                    </a:lnT>
                    <a:lnB w="76200">
                      <a:solidFill>
                        <a:srgbClr val="4F81B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486400" y="4419600"/>
            <a:ext cx="3444240" cy="523240"/>
          </a:xfrm>
          <a:custGeom>
            <a:avLst/>
            <a:gdLst/>
            <a:ahLst/>
            <a:cxnLst/>
            <a:rect l="l" t="t" r="r" b="b"/>
            <a:pathLst>
              <a:path w="3444240" h="523239">
                <a:moveTo>
                  <a:pt x="3444240" y="0"/>
                </a:moveTo>
                <a:lnTo>
                  <a:pt x="0" y="0"/>
                </a:lnTo>
                <a:lnTo>
                  <a:pt x="0" y="522731"/>
                </a:lnTo>
                <a:lnTo>
                  <a:pt x="3444240" y="522731"/>
                </a:lnTo>
                <a:lnTo>
                  <a:pt x="3444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2877" y="51003"/>
            <a:ext cx="400875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2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em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.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Mé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odos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2400" spc="-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7402" rIns="0" bIns="0" rtlCol="0" vert="horz">
            <a:spAutoFit/>
          </a:bodyPr>
          <a:lstStyle/>
          <a:p>
            <a:pPr marL="937894" marR="5080" indent="740410">
              <a:lnSpc>
                <a:spcPct val="100000"/>
              </a:lnSpc>
              <a:spcBef>
                <a:spcPts val="105"/>
              </a:spcBef>
            </a:pPr>
            <a:r>
              <a:rPr dirty="0" u="heavy" sz="50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 </a:t>
            </a:r>
            <a:r>
              <a:rPr dirty="0" u="heavy" sz="50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 </a:t>
            </a:r>
            <a:r>
              <a:rPr dirty="0" u="none" sz="5000" spc="-25">
                <a:solidFill>
                  <a:srgbClr val="FF0000"/>
                </a:solidFill>
              </a:rPr>
              <a:t> </a:t>
            </a:r>
            <a:r>
              <a:rPr dirty="0" u="heavy" sz="5000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Cortocircuitos</a:t>
            </a:r>
            <a:r>
              <a:rPr dirty="0" u="heavy" sz="5000" spc="-1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50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Externos</a:t>
            </a:r>
            <a:endParaRPr sz="5000"/>
          </a:p>
        </p:txBody>
      </p:sp>
      <p:sp>
        <p:nvSpPr>
          <p:cNvPr id="4" name="object 4"/>
          <p:cNvSpPr/>
          <p:nvPr/>
        </p:nvSpPr>
        <p:spPr>
          <a:xfrm>
            <a:off x="204215" y="2057400"/>
            <a:ext cx="8787765" cy="4648200"/>
          </a:xfrm>
          <a:custGeom>
            <a:avLst/>
            <a:gdLst/>
            <a:ahLst/>
            <a:cxnLst/>
            <a:rect l="l" t="t" r="r" b="b"/>
            <a:pathLst>
              <a:path w="8787765" h="4648200">
                <a:moveTo>
                  <a:pt x="0" y="0"/>
                </a:moveTo>
                <a:lnTo>
                  <a:pt x="8787384" y="0"/>
                </a:lnTo>
                <a:lnTo>
                  <a:pt x="8787384" y="4648200"/>
                </a:lnTo>
                <a:lnTo>
                  <a:pt x="0" y="4648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2071242"/>
            <a:ext cx="8634730" cy="45980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latin typeface="Calibri"/>
                <a:cs typeface="Calibri"/>
              </a:rPr>
              <a:t>Cuando ocurren </a:t>
            </a:r>
            <a:r>
              <a:rPr dirty="0" sz="2500" spc="-10">
                <a:latin typeface="Calibri"/>
                <a:cs typeface="Calibri"/>
              </a:rPr>
              <a:t>cortocircuitos externos </a:t>
            </a:r>
            <a:r>
              <a:rPr dirty="0" sz="2500" spc="-5">
                <a:latin typeface="Calibri"/>
                <a:cs typeface="Calibri"/>
              </a:rPr>
              <a:t>en el </a:t>
            </a:r>
            <a:r>
              <a:rPr dirty="0" sz="2500" spc="-10">
                <a:latin typeface="Calibri"/>
                <a:cs typeface="Calibri"/>
              </a:rPr>
              <a:t>sistema </a:t>
            </a:r>
            <a:r>
              <a:rPr dirty="0" sz="2500" spc="-5">
                <a:latin typeface="Calibri"/>
                <a:cs typeface="Calibri"/>
              </a:rPr>
              <a:t>de potencia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estos provocan </a:t>
            </a:r>
            <a:r>
              <a:rPr dirty="0" sz="2500" spc="-5">
                <a:latin typeface="Calibri"/>
                <a:cs typeface="Calibri"/>
              </a:rPr>
              <a:t>una elevada </a:t>
            </a: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circulando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por 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 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dependencia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posición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cortocircuitos.</a:t>
            </a:r>
            <a:r>
              <a:rPr dirty="0" sz="2500" spc="-5">
                <a:latin typeface="Calibri"/>
                <a:cs typeface="Calibri"/>
              </a:rPr>
              <a:t> Lo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más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interesante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estos</a:t>
            </a:r>
            <a:r>
              <a:rPr dirty="0" sz="2500" spc="32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fenómenos,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cuando</a:t>
            </a:r>
            <a:r>
              <a:rPr dirty="0" sz="2500" spc="3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ocurran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cercanía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bornes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30">
                <a:latin typeface="Calibri"/>
                <a:cs typeface="Calibri"/>
              </a:rPr>
              <a:t>generador,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corrientes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decrecen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rápidamente</a:t>
            </a:r>
            <a:r>
              <a:rPr dirty="0" sz="2500" spc="-5">
                <a:latin typeface="Calibri"/>
                <a:cs typeface="Calibri"/>
              </a:rPr>
              <a:t> y pueden </a:t>
            </a:r>
            <a:r>
              <a:rPr dirty="0" sz="2500" spc="-10">
                <a:latin typeface="Calibri"/>
                <a:cs typeface="Calibri"/>
              </a:rPr>
              <a:t>alcanzar valores </a:t>
            </a:r>
            <a:r>
              <a:rPr dirty="0" sz="2500" spc="-5">
                <a:latin typeface="Calibri"/>
                <a:cs typeface="Calibri"/>
              </a:rPr>
              <a:t>por debajo de la nominal.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 método de </a:t>
            </a:r>
            <a:r>
              <a:rPr dirty="0" sz="2500" spc="-10">
                <a:latin typeface="Calibri"/>
                <a:cs typeface="Calibri"/>
              </a:rPr>
              <a:t>protección varían </a:t>
            </a:r>
            <a:r>
              <a:rPr dirty="0" sz="2500" spc="-5">
                <a:latin typeface="Calibri"/>
                <a:cs typeface="Calibri"/>
              </a:rPr>
              <a:t>en dependencia de la potencia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y su ubicación </a:t>
            </a:r>
            <a:r>
              <a:rPr dirty="0" sz="2500" spc="-10">
                <a:latin typeface="Calibri"/>
                <a:cs typeface="Calibri"/>
              </a:rPr>
              <a:t>dentro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 spc="-10">
                <a:latin typeface="Calibri"/>
                <a:cs typeface="Calibri"/>
              </a:rPr>
              <a:t>sistema. </a:t>
            </a:r>
            <a:r>
              <a:rPr dirty="0" sz="2500" spc="-5">
                <a:latin typeface="Calibri"/>
                <a:cs typeface="Calibri"/>
              </a:rPr>
              <a:t>Si 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está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conectado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transmisión,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deben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emplear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Relés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 </a:t>
            </a:r>
            <a:r>
              <a:rPr dirty="0" sz="2500" b="1" i="1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Distancia</a:t>
            </a:r>
            <a:r>
              <a:rPr dirty="0" sz="2500" spc="-10">
                <a:latin typeface="Calibri"/>
                <a:cs typeface="Calibri"/>
              </a:rPr>
              <a:t>, </a:t>
            </a:r>
            <a:r>
              <a:rPr dirty="0" sz="2500" spc="-5">
                <a:latin typeface="Calibri"/>
                <a:cs typeface="Calibri"/>
              </a:rPr>
              <a:t>pero si 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es más pequeño y </a:t>
            </a:r>
            <a:r>
              <a:rPr dirty="0" sz="2500" spc="-20">
                <a:latin typeface="Calibri"/>
                <a:cs typeface="Calibri"/>
              </a:rPr>
              <a:t>está </a:t>
            </a:r>
            <a:r>
              <a:rPr dirty="0" sz="2500" spc="-5">
                <a:latin typeface="Calibri"/>
                <a:cs typeface="Calibri"/>
              </a:rPr>
              <a:t>ubicado en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distribución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deben</a:t>
            </a:r>
            <a:r>
              <a:rPr dirty="0" sz="2500">
                <a:latin typeface="Calibri"/>
                <a:cs typeface="Calibri"/>
              </a:rPr>
              <a:t> emplear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Relés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25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 </a:t>
            </a:r>
            <a:r>
              <a:rPr dirty="0" sz="2500" spc="-5" b="1" i="1"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Combinados</a:t>
            </a:r>
            <a:r>
              <a:rPr dirty="0" u="heavy" sz="25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</a:t>
            </a:r>
            <a:r>
              <a:rPr dirty="0" u="heavy" sz="25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5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sz="2500" spc="-25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1442" rIns="0" bIns="0" rtlCol="0" vert="horz">
            <a:spAutoFit/>
          </a:bodyPr>
          <a:lstStyle/>
          <a:p>
            <a:pPr marL="2790825" marR="5080" indent="-2730500">
              <a:lnSpc>
                <a:spcPct val="100000"/>
              </a:lnSpc>
              <a:spcBef>
                <a:spcPts val="100"/>
              </a:spcBef>
            </a:pPr>
            <a:r>
              <a:rPr dirty="0"/>
              <a:t>Exigencias</a:t>
            </a:r>
            <a:r>
              <a:rPr dirty="0" spc="-15"/>
              <a:t> </a:t>
            </a:r>
            <a:r>
              <a:rPr dirty="0"/>
              <a:t>a</a:t>
            </a:r>
            <a:r>
              <a:rPr dirty="0" spc="-10"/>
              <a:t> </a:t>
            </a:r>
            <a:r>
              <a:rPr dirty="0" spc="-15"/>
              <a:t>los</a:t>
            </a:r>
            <a:r>
              <a:rPr dirty="0" spc="-10"/>
              <a:t> </a:t>
            </a:r>
            <a:r>
              <a:rPr dirty="0"/>
              <a:t>Relé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70"/>
              <a:t> </a:t>
            </a:r>
            <a:r>
              <a:rPr dirty="0" spc="-10"/>
              <a:t>Sobrecorriente</a:t>
            </a:r>
            <a:r>
              <a:rPr dirty="0" spc="-20"/>
              <a:t> </a:t>
            </a:r>
            <a:r>
              <a:rPr dirty="0" spc="-5"/>
              <a:t>Combinado </a:t>
            </a:r>
            <a:r>
              <a:rPr dirty="0" u="none" spc="-660"/>
              <a:t> </a:t>
            </a:r>
            <a:r>
              <a:rPr dirty="0" spc="-5"/>
              <a:t>con</a:t>
            </a:r>
            <a:r>
              <a:rPr dirty="0" spc="-10"/>
              <a:t> </a:t>
            </a:r>
            <a:r>
              <a:rPr dirty="0" spc="-45"/>
              <a:t>Tensión</a:t>
            </a:r>
            <a:r>
              <a:rPr dirty="0" spc="-5"/>
              <a:t> 51V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15000"/>
          </a:xfrm>
          <a:custGeom>
            <a:avLst/>
            <a:gdLst/>
            <a:ahLst/>
            <a:cxnLst/>
            <a:rect l="l" t="t" r="r" b="b"/>
            <a:pathLst>
              <a:path w="8839200" h="5715000">
                <a:moveTo>
                  <a:pt x="0" y="0"/>
                </a:moveTo>
                <a:lnTo>
                  <a:pt x="8839200" y="0"/>
                </a:lnTo>
                <a:lnTo>
                  <a:pt x="88392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53770"/>
            <a:ext cx="8683625" cy="568261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715" indent="-342900">
              <a:lnSpc>
                <a:spcPct val="9000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Este </a:t>
            </a:r>
            <a:r>
              <a:rPr dirty="0" sz="3000" spc="-15">
                <a:latin typeface="Calibri"/>
                <a:cs typeface="Calibri"/>
              </a:rPr>
              <a:t>relé </a:t>
            </a:r>
            <a:r>
              <a:rPr dirty="0" sz="3000" spc="-5">
                <a:latin typeface="Calibri"/>
                <a:cs typeface="Calibri"/>
              </a:rPr>
              <a:t>no pueden actuar </a:t>
            </a:r>
            <a:r>
              <a:rPr dirty="0" sz="3000" spc="-15">
                <a:latin typeface="Calibri"/>
                <a:cs typeface="Calibri"/>
              </a:rPr>
              <a:t>instantáneamente </a:t>
            </a:r>
            <a:r>
              <a:rPr dirty="0" sz="3000" spc="-10">
                <a:latin typeface="Calibri"/>
                <a:cs typeface="Calibri"/>
              </a:rPr>
              <a:t>porque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dispararía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primero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que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relés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instalados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las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líneas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salida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subestación </a:t>
            </a:r>
            <a:r>
              <a:rPr dirty="0" sz="3000" spc="-15">
                <a:latin typeface="Calibri"/>
                <a:cs typeface="Calibri"/>
              </a:rPr>
              <a:t>generadora.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9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Cuando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espera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tiempo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corrientes 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disminuyan por debajo de la nominal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20">
                <a:latin typeface="Calibri"/>
                <a:cs typeface="Calibri"/>
              </a:rPr>
              <a:t>para </a:t>
            </a:r>
            <a:r>
              <a:rPr dirty="0" sz="3000" spc="-5">
                <a:latin typeface="Calibri"/>
                <a:cs typeface="Calibri"/>
              </a:rPr>
              <a:t>poder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detectar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estas</a:t>
            </a:r>
            <a:r>
              <a:rPr dirty="0" sz="3000" spc="65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pequeñas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corrientes</a:t>
            </a:r>
            <a:r>
              <a:rPr dirty="0" sz="3000" spc="-5">
                <a:latin typeface="Calibri"/>
                <a:cs typeface="Calibri"/>
              </a:rPr>
              <a:t> 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combina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 </a:t>
            </a:r>
            <a:r>
              <a:rPr dirty="0" sz="3000" spc="-10">
                <a:latin typeface="Calibri"/>
                <a:cs typeface="Calibri"/>
              </a:rPr>
              <a:t>tensiones.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324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Cuando ocurren </a:t>
            </a:r>
            <a:r>
              <a:rPr dirty="0" sz="3000" spc="-10">
                <a:latin typeface="Calibri"/>
                <a:cs typeface="Calibri"/>
              </a:rPr>
              <a:t>cortocircuitos cercanos </a:t>
            </a:r>
            <a:r>
              <a:rPr dirty="0" sz="3000" spc="-5">
                <a:latin typeface="Calibri"/>
                <a:cs typeface="Calibri"/>
              </a:rPr>
              <a:t>al </a:t>
            </a:r>
            <a:r>
              <a:rPr dirty="0" sz="3000" spc="-40">
                <a:latin typeface="Calibri"/>
                <a:cs typeface="Calibri"/>
              </a:rPr>
              <a:t>generador,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tensión</a:t>
            </a:r>
            <a:r>
              <a:rPr dirty="0" sz="3000" spc="-5">
                <a:latin typeface="Calibri"/>
                <a:cs typeface="Calibri"/>
              </a:rPr>
              <a:t> en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sus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bornes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disminuyen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esto</a:t>
            </a:r>
            <a:r>
              <a:rPr dirty="0" sz="3000" spc="64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utilizado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para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estos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esquemas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relés.</a:t>
            </a:r>
            <a:endParaRPr sz="3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Existen </a:t>
            </a:r>
            <a:r>
              <a:rPr dirty="0" sz="3000" spc="-5">
                <a:latin typeface="Calibri"/>
                <a:cs typeface="Calibri"/>
              </a:rPr>
              <a:t>dos</a:t>
            </a:r>
            <a:r>
              <a:rPr dirty="0" sz="3000" spc="-15">
                <a:latin typeface="Calibri"/>
                <a:cs typeface="Calibri"/>
              </a:rPr>
              <a:t> variantes:</a:t>
            </a:r>
            <a:endParaRPr sz="30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32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spc="-5" b="1">
                <a:latin typeface="Calibri"/>
                <a:cs typeface="Calibri"/>
              </a:rPr>
              <a:t>Relés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Sobrecorriente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Supervisados</a:t>
            </a:r>
            <a:r>
              <a:rPr dirty="0" sz="2400" spc="2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por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30" b="1">
                <a:latin typeface="Calibri"/>
                <a:cs typeface="Calibri"/>
              </a:rPr>
              <a:t>Tensión</a:t>
            </a:r>
            <a:endParaRPr sz="24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spcBef>
                <a:spcPts val="285"/>
              </a:spcBef>
              <a:buFont typeface="Arial MT"/>
              <a:buChar char="–"/>
              <a:tabLst>
                <a:tab pos="756920" algn="l"/>
              </a:tabLst>
            </a:pPr>
            <a:r>
              <a:rPr dirty="0" sz="2400" b="1">
                <a:latin typeface="Calibri"/>
                <a:cs typeface="Calibri"/>
              </a:rPr>
              <a:t>Relés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Sobrecorriente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Bloqueado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por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30" b="1">
                <a:latin typeface="Calibri"/>
                <a:cs typeface="Calibri"/>
              </a:rPr>
              <a:t>Tensión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395" y="577595"/>
            <a:ext cx="8923020" cy="6160135"/>
            <a:chOff x="120395" y="577595"/>
            <a:chExt cx="8923020" cy="6160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21854" y="4799244"/>
              <a:ext cx="3605347" cy="17294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399" y="609599"/>
              <a:ext cx="8859520" cy="6096000"/>
            </a:xfrm>
            <a:custGeom>
              <a:avLst/>
              <a:gdLst/>
              <a:ahLst/>
              <a:cxnLst/>
              <a:rect l="l" t="t" r="r" b="b"/>
              <a:pathLst>
                <a:path w="8859520" h="6096000">
                  <a:moveTo>
                    <a:pt x="0" y="0"/>
                  </a:moveTo>
                  <a:lnTo>
                    <a:pt x="8859012" y="0"/>
                  </a:lnTo>
                  <a:lnTo>
                    <a:pt x="8859012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6740" y="5682995"/>
              <a:ext cx="4579620" cy="321945"/>
            </a:xfrm>
            <a:custGeom>
              <a:avLst/>
              <a:gdLst/>
              <a:ahLst/>
              <a:cxnLst/>
              <a:rect l="l" t="t" r="r" b="b"/>
              <a:pathLst>
                <a:path w="4579620" h="321945">
                  <a:moveTo>
                    <a:pt x="4578096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4578096" y="16764"/>
                  </a:lnTo>
                  <a:lnTo>
                    <a:pt x="4578096" y="0"/>
                  </a:lnTo>
                  <a:close/>
                </a:path>
                <a:path w="4579620" h="321945">
                  <a:moveTo>
                    <a:pt x="4579620" y="304800"/>
                  </a:moveTo>
                  <a:lnTo>
                    <a:pt x="0" y="304800"/>
                  </a:lnTo>
                  <a:lnTo>
                    <a:pt x="0" y="321564"/>
                  </a:lnTo>
                  <a:lnTo>
                    <a:pt x="4579620" y="321564"/>
                  </a:lnTo>
                  <a:lnTo>
                    <a:pt x="4579620" y="304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97458" y="711"/>
            <a:ext cx="747649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Relés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Sobrecorriente</a:t>
            </a:r>
            <a:r>
              <a:rPr dirty="0" spc="-15"/>
              <a:t> </a:t>
            </a:r>
            <a:r>
              <a:rPr dirty="0"/>
              <a:t>Bloqueado</a:t>
            </a:r>
            <a:r>
              <a:rPr dirty="0" spc="-60"/>
              <a:t> </a:t>
            </a:r>
            <a:r>
              <a:rPr dirty="0"/>
              <a:t>por</a:t>
            </a:r>
            <a:r>
              <a:rPr dirty="0" spc="-15"/>
              <a:t> </a:t>
            </a:r>
            <a:r>
              <a:rPr dirty="0"/>
              <a:t>tensión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571296"/>
            <a:ext cx="8707755" cy="606234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58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 relé de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51 no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podrá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actuar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hasta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 la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caiga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debajo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ajustado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27</a:t>
            </a:r>
            <a:r>
              <a:rPr dirty="0" sz="2000" b="1" i="1">
                <a:latin typeface="Calibri"/>
                <a:cs typeface="Calibri"/>
              </a:rPr>
              <a:t>.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El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relé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sobrecorriente </a:t>
            </a:r>
            <a:r>
              <a:rPr dirty="0" sz="2000">
                <a:latin typeface="Calibri"/>
                <a:cs typeface="Calibri"/>
              </a:rPr>
              <a:t>51 </a:t>
            </a:r>
            <a:r>
              <a:rPr dirty="0" sz="2000" spc="-15">
                <a:latin typeface="Calibri"/>
                <a:cs typeface="Calibri"/>
              </a:rPr>
              <a:t>estará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ajustado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 debajo del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nominal</a:t>
            </a:r>
            <a:r>
              <a:rPr dirty="0" u="heavy" sz="20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corriente </a:t>
            </a:r>
            <a:r>
              <a:rPr dirty="0" sz="2000" spc="-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sz="2000" spc="-5">
                <a:latin typeface="Calibri"/>
                <a:cs typeface="Calibri"/>
              </a:rPr>
              <a:t>. </a:t>
            </a:r>
            <a:r>
              <a:rPr dirty="0" sz="2000">
                <a:latin typeface="Calibri"/>
                <a:cs typeface="Calibri"/>
              </a:rPr>
              <a:t>Se puede emplear un </a:t>
            </a:r>
            <a:r>
              <a:rPr dirty="0" sz="2000" spc="-5">
                <a:latin typeface="Calibri"/>
                <a:cs typeface="Calibri"/>
              </a:rPr>
              <a:t>ajuste </a:t>
            </a:r>
            <a:r>
              <a:rPr dirty="0" sz="2000">
                <a:latin typeface="Calibri"/>
                <a:cs typeface="Calibri"/>
              </a:rPr>
              <a:t>igual al 80% de la Icc.min calculada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mediante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-5">
                <a:latin typeface="Calibri"/>
                <a:cs typeface="Calibri"/>
              </a:rPr>
              <a:t> reactancia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sincrónica </a:t>
            </a:r>
            <a:r>
              <a:rPr dirty="0" sz="2000" spc="-15">
                <a:latin typeface="Calibri"/>
                <a:cs typeface="Calibri"/>
              </a:rPr>
              <a:t>Xd.</a:t>
            </a:r>
            <a:endParaRPr sz="2000">
              <a:latin typeface="Calibri"/>
              <a:cs typeface="Calibri"/>
            </a:endParaRPr>
          </a:p>
          <a:p>
            <a:pPr algn="just" marL="355600" marR="11430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El relé de baja tensión 27 </a:t>
            </a:r>
            <a:r>
              <a:rPr dirty="0" sz="2000" spc="-15">
                <a:latin typeface="Calibri"/>
                <a:cs typeface="Calibri"/>
              </a:rPr>
              <a:t>estará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ajustado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 un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valor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menor del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80%Vn</a:t>
            </a:r>
            <a:r>
              <a:rPr dirty="0" sz="2000" spc="-10">
                <a:latin typeface="Calibri"/>
                <a:cs typeface="Calibri"/>
              </a:rPr>
              <a:t>. </a:t>
            </a:r>
            <a:r>
              <a:rPr dirty="0" sz="2000">
                <a:latin typeface="Calibri"/>
                <a:cs typeface="Calibri"/>
              </a:rPr>
              <a:t>Si la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tensión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desciende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debajo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este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35">
                <a:latin typeface="Calibri"/>
                <a:cs typeface="Calibri"/>
              </a:rPr>
              <a:t>valor,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entonces</a:t>
            </a:r>
            <a:r>
              <a:rPr dirty="0" sz="2000">
                <a:latin typeface="Calibri"/>
                <a:cs typeface="Calibri"/>
              </a:rPr>
              <a:t> se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podrá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permitir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operación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 </a:t>
            </a:r>
            <a:r>
              <a:rPr dirty="0" sz="2000" spc="-10">
                <a:latin typeface="Calibri"/>
                <a:cs typeface="Calibri"/>
              </a:rPr>
              <a:t>relé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-5">
                <a:latin typeface="Calibri"/>
                <a:cs typeface="Calibri"/>
              </a:rPr>
              <a:t> sobrecorriente.</a:t>
            </a:r>
            <a:endParaRPr sz="2000">
              <a:latin typeface="Calibri"/>
              <a:cs typeface="Calibri"/>
            </a:endParaRPr>
          </a:p>
          <a:p>
            <a:pPr algn="just" marL="355600" marR="8255" indent="-34290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En </a:t>
            </a:r>
            <a:r>
              <a:rPr dirty="0" sz="2000" spc="-5">
                <a:latin typeface="Calibri"/>
                <a:cs typeface="Calibri"/>
              </a:rPr>
              <a:t>régimen</a:t>
            </a:r>
            <a:r>
              <a:rPr dirty="0" sz="2000">
                <a:latin typeface="Calibri"/>
                <a:cs typeface="Calibri"/>
              </a:rPr>
              <a:t> normal con </a:t>
            </a:r>
            <a:r>
              <a:rPr dirty="0" sz="2000" spc="-5">
                <a:latin typeface="Calibri"/>
                <a:cs typeface="Calibri"/>
              </a:rPr>
              <a:t>tensiones cercanas </a:t>
            </a:r>
            <a:r>
              <a:rPr dirty="0" sz="2000">
                <a:latin typeface="Calibri"/>
                <a:cs typeface="Calibri"/>
              </a:rPr>
              <a:t>a la nominal el </a:t>
            </a:r>
            <a:r>
              <a:rPr dirty="0" sz="2000" spc="-10">
                <a:latin typeface="Calibri"/>
                <a:cs typeface="Calibri"/>
              </a:rPr>
              <a:t>relé </a:t>
            </a:r>
            <a:r>
              <a:rPr dirty="0" sz="2000">
                <a:latin typeface="Calibri"/>
                <a:cs typeface="Calibri"/>
              </a:rPr>
              <a:t>51 no </a:t>
            </a:r>
            <a:r>
              <a:rPr dirty="0" sz="2000" spc="-10">
                <a:latin typeface="Calibri"/>
                <a:cs typeface="Calibri"/>
              </a:rPr>
              <a:t>podrá 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operar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 </a:t>
            </a:r>
            <a:r>
              <a:rPr dirty="0" sz="2000" spc="-5">
                <a:latin typeface="Calibri"/>
                <a:cs typeface="Calibri"/>
              </a:rPr>
              <a:t>interruptor </a:t>
            </a:r>
            <a:r>
              <a:rPr dirty="0" sz="2000" spc="-10">
                <a:latin typeface="Calibri"/>
                <a:cs typeface="Calibri"/>
              </a:rPr>
              <a:t>porque </a:t>
            </a:r>
            <a:r>
              <a:rPr dirty="0" sz="2000" spc="-15">
                <a:latin typeface="Calibri"/>
                <a:cs typeface="Calibri"/>
              </a:rPr>
              <a:t>estará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bloqueado, aunque la </a:t>
            </a:r>
            <a:r>
              <a:rPr dirty="0" sz="2000" spc="-5">
                <a:latin typeface="Calibri"/>
                <a:cs typeface="Calibri"/>
              </a:rPr>
              <a:t>corriente </a:t>
            </a:r>
            <a:r>
              <a:rPr dirty="0" sz="2000" spc="-10">
                <a:latin typeface="Calibri"/>
                <a:cs typeface="Calibri"/>
              </a:rPr>
              <a:t>está </a:t>
            </a:r>
            <a:r>
              <a:rPr dirty="0" sz="2000">
                <a:latin typeface="Calibri"/>
                <a:cs typeface="Calibri"/>
              </a:rPr>
              <a:t>por 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encima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su</a:t>
            </a:r>
            <a:r>
              <a:rPr dirty="0" sz="2000" spc="-10">
                <a:latin typeface="Calibri"/>
                <a:cs typeface="Calibri"/>
              </a:rPr>
              <a:t> ajuste.</a:t>
            </a:r>
            <a:endParaRPr sz="2000">
              <a:latin typeface="Calibri"/>
              <a:cs typeface="Calibri"/>
            </a:endParaRPr>
          </a:p>
          <a:p>
            <a:pPr algn="just" marL="355600" marR="8890" indent="-342900">
              <a:lnSpc>
                <a:spcPct val="80000"/>
              </a:lnSpc>
              <a:spcBef>
                <a:spcPts val="4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El tiempo del </a:t>
            </a:r>
            <a:r>
              <a:rPr dirty="0" sz="2000" spc="-10">
                <a:latin typeface="Calibri"/>
                <a:cs typeface="Calibri"/>
              </a:rPr>
              <a:t>relé </a:t>
            </a:r>
            <a:r>
              <a:rPr dirty="0" sz="2000">
                <a:latin typeface="Calibri"/>
                <a:cs typeface="Calibri"/>
              </a:rPr>
              <a:t>51 debe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estar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coordinado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las 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 línea de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salida</a:t>
            </a:r>
            <a:r>
              <a:rPr dirty="0" u="heavy" sz="2000" spc="-4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debajo</a:t>
            </a: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curva</a:t>
            </a:r>
            <a:r>
              <a:rPr dirty="0" u="heavy" sz="20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2000" spc="-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daño</a:t>
            </a:r>
            <a:r>
              <a:rPr dirty="0" u="heavy" sz="2000" spc="-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20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generador.</a:t>
            </a:r>
            <a:endParaRPr sz="2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u="heavy" sz="20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Este</a:t>
            </a:r>
            <a:r>
              <a:rPr dirty="0" u="heavy" sz="20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esquema</a:t>
            </a:r>
            <a:r>
              <a:rPr dirty="0" u="heavy" sz="20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suele</a:t>
            </a:r>
            <a:r>
              <a:rPr dirty="0" u="heavy" sz="20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</a:t>
            </a:r>
            <a:r>
              <a:rPr dirty="0" u="heavy" sz="20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peligroso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000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dos</a:t>
            </a:r>
            <a:r>
              <a:rPr dirty="0" u="heavy" sz="20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razones:</a:t>
            </a:r>
            <a:endParaRPr sz="2000">
              <a:latin typeface="Calibri"/>
              <a:cs typeface="Calibri"/>
            </a:endParaRPr>
          </a:p>
          <a:p>
            <a:pPr algn="just" lvl="1" marL="586740" indent="-117475">
              <a:lnSpc>
                <a:spcPct val="100000"/>
              </a:lnSpc>
              <a:spcBef>
                <a:spcPts val="15"/>
              </a:spcBef>
              <a:buChar char="-"/>
              <a:tabLst>
                <a:tab pos="587375" algn="l"/>
              </a:tabLst>
            </a:pPr>
            <a:r>
              <a:rPr dirty="0" sz="1800" spc="-10">
                <a:latin typeface="Calibri"/>
                <a:cs typeface="Calibri"/>
              </a:rPr>
              <a:t>Fallas</a:t>
            </a:r>
            <a:r>
              <a:rPr dirty="0" sz="1800" spc="43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 spc="4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los</a:t>
            </a:r>
            <a:r>
              <a:rPr dirty="0" sz="1800" spc="40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transformadores</a:t>
            </a:r>
            <a:r>
              <a:rPr dirty="0" sz="1800" spc="40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4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potencial.</a:t>
            </a:r>
            <a:endParaRPr sz="1800">
              <a:latin typeface="Calibri"/>
              <a:cs typeface="Calibri"/>
            </a:endParaRPr>
          </a:p>
          <a:p>
            <a:pPr algn="just" lvl="1" marL="586740" marR="3704590" indent="-117475">
              <a:lnSpc>
                <a:spcPct val="100000"/>
              </a:lnSpc>
              <a:buChar char="-"/>
              <a:tabLst>
                <a:tab pos="587375" algn="l"/>
              </a:tabLst>
            </a:pPr>
            <a:r>
              <a:rPr dirty="0" sz="1800" spc="-5">
                <a:latin typeface="Calibri"/>
                <a:cs typeface="Calibri"/>
              </a:rPr>
              <a:t>Oscilaciones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tensiones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sistema </a:t>
            </a:r>
            <a:r>
              <a:rPr dirty="0" sz="1800" spc="-5">
                <a:latin typeface="Calibri"/>
                <a:cs typeface="Calibri"/>
              </a:rPr>
              <a:t> producto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5">
                <a:latin typeface="Calibri"/>
                <a:cs typeface="Calibri"/>
              </a:rPr>
              <a:t>regímenes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externos </a:t>
            </a:r>
            <a:r>
              <a:rPr dirty="0" sz="1800" spc="-5">
                <a:latin typeface="Calibri"/>
                <a:cs typeface="Calibri"/>
              </a:rPr>
              <a:t>muy alejados,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tales </a:t>
            </a:r>
            <a:r>
              <a:rPr dirty="0" sz="1800">
                <a:latin typeface="Calibri"/>
                <a:cs typeface="Calibri"/>
              </a:rPr>
              <a:t>como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salidas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bruscas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generadores.</a:t>
            </a:r>
            <a:endParaRPr sz="1800">
              <a:latin typeface="Calibri"/>
              <a:cs typeface="Calibri"/>
            </a:endParaRPr>
          </a:p>
          <a:p>
            <a:pPr algn="just" marL="355600" marR="3764279" indent="-342900">
              <a:lnSpc>
                <a:spcPts val="2400"/>
              </a:lnSpc>
              <a:spcBef>
                <a:spcPts val="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5" b="1" i="1">
                <a:latin typeface="Calibri"/>
                <a:cs typeface="Calibri"/>
              </a:rPr>
              <a:t>Normalmente</a:t>
            </a:r>
            <a:r>
              <a:rPr dirty="0" sz="2000" spc="890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hay 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que 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adicionar   un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relé 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de  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sz="2000" spc="-5" b="1" i="1">
                <a:latin typeface="Calibri"/>
                <a:cs typeface="Calibri"/>
              </a:rPr>
              <a:t>sobrecorriente</a:t>
            </a:r>
            <a:r>
              <a:rPr dirty="0" sz="2000" spc="440" b="1" i="1">
                <a:latin typeface="Calibri"/>
                <a:cs typeface="Calibri"/>
              </a:rPr>
              <a:t> </a:t>
            </a:r>
            <a:r>
              <a:rPr dirty="0" sz="2000" spc="440" b="1" i="1">
                <a:latin typeface="Calibri"/>
                <a:cs typeface="Calibri"/>
              </a:rPr>
              <a:t> </a:t>
            </a:r>
            <a:r>
              <a:rPr dirty="0" sz="2000" b="1" i="1">
                <a:latin typeface="Calibri"/>
                <a:cs typeface="Calibri"/>
              </a:rPr>
              <a:t>para    operar </a:t>
            </a:r>
            <a:r>
              <a:rPr dirty="0" sz="2000" spc="5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alejadas sin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restricción </a:t>
            </a:r>
            <a:r>
              <a:rPr dirty="0" sz="2000" b="1" i="1">
                <a:latin typeface="Calibri"/>
                <a:cs typeface="Calibri"/>
              </a:rPr>
              <a:t> </a:t>
            </a:r>
            <a:r>
              <a:rPr dirty="0" u="heavy" sz="20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</a:t>
            </a:r>
            <a:r>
              <a:rPr dirty="0" u="heavy" sz="2000" spc="42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0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tensión.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9847" y="3302396"/>
            <a:ext cx="3646639" cy="19049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06167" y="991435"/>
            <a:ext cx="3751774" cy="1675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65757" y="711"/>
            <a:ext cx="533463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Relé </a:t>
            </a:r>
            <a:r>
              <a:rPr dirty="0"/>
              <a:t>Supervisado</a:t>
            </a:r>
            <a:r>
              <a:rPr dirty="0" spc="-10"/>
              <a:t> </a:t>
            </a:r>
            <a:r>
              <a:rPr dirty="0"/>
              <a:t>por</a:t>
            </a:r>
            <a:r>
              <a:rPr dirty="0" spc="-10"/>
              <a:t> tensión </a:t>
            </a:r>
            <a:r>
              <a:rPr dirty="0"/>
              <a:t>51V</a:t>
            </a:r>
          </a:p>
        </p:txBody>
      </p:sp>
      <p:sp>
        <p:nvSpPr>
          <p:cNvPr id="5" name="object 5"/>
          <p:cNvSpPr/>
          <p:nvPr/>
        </p:nvSpPr>
        <p:spPr>
          <a:xfrm>
            <a:off x="123444" y="609600"/>
            <a:ext cx="5105400" cy="6096000"/>
          </a:xfrm>
          <a:custGeom>
            <a:avLst/>
            <a:gdLst/>
            <a:ahLst/>
            <a:cxnLst/>
            <a:rect l="l" t="t" r="r" b="b"/>
            <a:pathLst>
              <a:path w="5105400" h="6096000">
                <a:moveTo>
                  <a:pt x="0" y="0"/>
                </a:moveTo>
                <a:lnTo>
                  <a:pt x="5105400" y="0"/>
                </a:lnTo>
                <a:lnTo>
                  <a:pt x="51054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01574" y="554532"/>
            <a:ext cx="4948555" cy="391223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355600" marR="8255" indent="-343535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500" spc="-5">
                <a:latin typeface="Calibri"/>
                <a:cs typeface="Calibri"/>
              </a:rPr>
              <a:t>En </a:t>
            </a: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">
                <a:latin typeface="Calibri"/>
                <a:cs typeface="Calibri"/>
              </a:rPr>
              <a:t>caso el relé </a:t>
            </a:r>
            <a:r>
              <a:rPr dirty="0" sz="2500" spc="-15">
                <a:latin typeface="Calibri"/>
                <a:cs typeface="Calibri"/>
              </a:rPr>
              <a:t>está </a:t>
            </a:r>
            <a:r>
              <a:rPr dirty="0" sz="2500" spc="-5">
                <a:latin typeface="Calibri"/>
                <a:cs typeface="Calibri"/>
              </a:rPr>
              <a:t>midiendo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corriente.</a:t>
            </a:r>
            <a:endParaRPr sz="2500">
              <a:latin typeface="Calibri"/>
              <a:cs typeface="Calibri"/>
            </a:endParaRPr>
          </a:p>
          <a:p>
            <a:pPr algn="just" marL="355600" marR="5080" indent="-343535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</a:t>
            </a:r>
            <a:r>
              <a:rPr dirty="0" sz="2500" spc="-5">
                <a:latin typeface="Calibri"/>
                <a:cs typeface="Calibri"/>
              </a:rPr>
              <a:t>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ajuste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variará </a:t>
            </a:r>
            <a:r>
              <a:rPr dirty="0" sz="2500" spc="-5">
                <a:latin typeface="Calibri"/>
                <a:cs typeface="Calibri"/>
              </a:rPr>
              <a:t>con la tensión que mide 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relé.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disminuye,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ajuste </a:t>
            </a:r>
            <a:r>
              <a:rPr dirty="0" sz="2500" spc="-5">
                <a:latin typeface="Calibri"/>
                <a:cs typeface="Calibri"/>
              </a:rPr>
              <a:t>disminuye automáticamente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aumenta</a:t>
            </a:r>
            <a:r>
              <a:rPr dirty="0" sz="2500" spc="-5">
                <a:latin typeface="Calibri"/>
                <a:cs typeface="Calibri"/>
              </a:rPr>
              <a:t> 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ajuste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también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 hace.</a:t>
            </a:r>
            <a:endParaRPr sz="2500">
              <a:latin typeface="Calibri"/>
              <a:cs typeface="Calibri"/>
            </a:endParaRPr>
          </a:p>
          <a:p>
            <a:pPr algn="just" marL="355600" marR="5080" indent="-343535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ajuste</a:t>
            </a:r>
            <a:r>
              <a:rPr dirty="0" sz="2500" spc="-5">
                <a:latin typeface="Calibri"/>
                <a:cs typeface="Calibri"/>
              </a:rPr>
              <a:t> 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será</a:t>
            </a:r>
            <a:r>
              <a:rPr dirty="0" sz="2500" spc="-10">
                <a:latin typeface="Calibri"/>
                <a:cs typeface="Calibri"/>
              </a:rPr>
              <a:t> entre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(1.25÷1.75)In,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pero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bajar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tensión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puede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llegar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hasta </a:t>
            </a:r>
            <a:r>
              <a:rPr dirty="0" sz="2500" spc="-10">
                <a:latin typeface="Calibri"/>
                <a:cs typeface="Calibri"/>
              </a:rPr>
              <a:t> (0.25÷0.35)In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pudiendo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detectar</a:t>
            </a:r>
            <a:r>
              <a:rPr dirty="0" sz="2500" spc="27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1574" y="4365497"/>
            <a:ext cx="4950460" cy="200660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355600" marR="7620">
              <a:lnSpc>
                <a:spcPts val="2400"/>
              </a:lnSpc>
              <a:spcBef>
                <a:spcPts val="675"/>
              </a:spcBef>
            </a:pPr>
            <a:r>
              <a:rPr dirty="0" sz="2500" spc="-10">
                <a:latin typeface="Calibri"/>
                <a:cs typeface="Calibri"/>
              </a:rPr>
              <a:t>corriente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cortocircuito estando </a:t>
            </a:r>
            <a:r>
              <a:rPr dirty="0" sz="2500" spc="-5">
                <a:latin typeface="Calibri"/>
                <a:cs typeface="Calibri"/>
              </a:rPr>
              <a:t> 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en régimen </a:t>
            </a:r>
            <a:r>
              <a:rPr dirty="0" sz="2500" spc="-10">
                <a:latin typeface="Calibri"/>
                <a:cs typeface="Calibri"/>
              </a:rPr>
              <a:t>sincrónico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Xd.</a:t>
            </a:r>
            <a:endParaRPr sz="2500">
              <a:latin typeface="Calibri"/>
              <a:cs typeface="Calibri"/>
            </a:endParaRPr>
          </a:p>
          <a:p>
            <a:pPr algn="just" marL="355600" marR="5080" indent="-343535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">
                <a:latin typeface="Calibri"/>
                <a:cs typeface="Calibri"/>
              </a:rPr>
              <a:t>relé debe ser </a:t>
            </a:r>
            <a:r>
              <a:rPr dirty="0" sz="2500" spc="-10">
                <a:latin typeface="Calibri"/>
                <a:cs typeface="Calibri"/>
              </a:rPr>
              <a:t>coordinado </a:t>
            </a:r>
            <a:r>
              <a:rPr dirty="0" sz="2500" spc="-5">
                <a:latin typeface="Calibri"/>
                <a:cs typeface="Calibri"/>
              </a:rPr>
              <a:t>con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relés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sobrecorriente 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líneas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salida.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6028" y="5584952"/>
            <a:ext cx="322834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7700" marR="5080" indent="-63563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Protección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Transformadores.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1310" y="711"/>
            <a:ext cx="335026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Relés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Distancia</a:t>
            </a:r>
            <a:r>
              <a:rPr dirty="0" spc="-20"/>
              <a:t> </a:t>
            </a:r>
            <a:r>
              <a:rPr dirty="0"/>
              <a:t>21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46353"/>
            <a:ext cx="8681085" cy="5589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4849495" indent="-342900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">
                <a:latin typeface="Calibri"/>
                <a:cs typeface="Calibri"/>
              </a:rPr>
              <a:t>es un relé de respaldo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5">
                <a:latin typeface="Calibri"/>
                <a:cs typeface="Calibri"/>
              </a:rPr>
              <a:t>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eléctrico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30">
                <a:latin typeface="Calibri"/>
                <a:cs typeface="Calibri"/>
              </a:rPr>
              <a:t>transformador.</a:t>
            </a:r>
            <a:endParaRPr sz="2500">
              <a:latin typeface="Calibri"/>
              <a:cs typeface="Calibri"/>
            </a:endParaRPr>
          </a:p>
          <a:p>
            <a:pPr algn="just" marL="355600" marR="4879340" indent="-342900">
              <a:lnSpc>
                <a:spcPct val="12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Se emplea </a:t>
            </a:r>
            <a:r>
              <a:rPr dirty="0" sz="2500" spc="-15">
                <a:latin typeface="Calibri"/>
                <a:cs typeface="Calibri"/>
              </a:rPr>
              <a:t>para </a:t>
            </a:r>
            <a:r>
              <a:rPr dirty="0" sz="2500" spc="-5">
                <a:latin typeface="Calibri"/>
                <a:cs typeface="Calibri"/>
              </a:rPr>
              <a:t>cuando en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líneas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salida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existan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relés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distancia.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Se </a:t>
            </a:r>
            <a:r>
              <a:rPr dirty="0" sz="2500" spc="-10">
                <a:latin typeface="Calibri"/>
                <a:cs typeface="Calibri"/>
              </a:rPr>
              <a:t>alimentan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20">
                <a:latin typeface="Calibri"/>
                <a:cs typeface="Calibri"/>
              </a:rPr>
              <a:t>TPs </a:t>
            </a:r>
            <a:r>
              <a:rPr dirty="0" sz="2500" spc="-10">
                <a:latin typeface="Calibri"/>
                <a:cs typeface="Calibri"/>
              </a:rPr>
              <a:t>conectados </a:t>
            </a:r>
            <a:r>
              <a:rPr dirty="0" sz="2500" spc="-5">
                <a:latin typeface="Calibri"/>
                <a:cs typeface="Calibri"/>
              </a:rPr>
              <a:t>en los terminales del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20">
                <a:latin typeface="Calibri"/>
                <a:cs typeface="Calibri"/>
              </a:rPr>
              <a:t>TCs </a:t>
            </a:r>
            <a:r>
              <a:rPr dirty="0" sz="2500" spc="-10">
                <a:latin typeface="Calibri"/>
                <a:cs typeface="Calibri"/>
              </a:rPr>
              <a:t>conectados </a:t>
            </a:r>
            <a:r>
              <a:rPr dirty="0" sz="2500" spc="-5">
                <a:latin typeface="Calibri"/>
                <a:cs typeface="Calibri"/>
              </a:rPr>
              <a:t>en las </a:t>
            </a:r>
            <a:r>
              <a:rPr dirty="0" sz="2500" spc="-15">
                <a:latin typeface="Calibri"/>
                <a:cs typeface="Calibri"/>
              </a:rPr>
              <a:t>fases </a:t>
            </a:r>
            <a:r>
              <a:rPr dirty="0" sz="2500" spc="-5">
                <a:latin typeface="Calibri"/>
                <a:cs typeface="Calibri"/>
              </a:rPr>
              <a:t>del </a:t>
            </a:r>
            <a:r>
              <a:rPr dirty="0" sz="2500" spc="-10">
                <a:latin typeface="Calibri"/>
                <a:cs typeface="Calibri"/>
              </a:rPr>
              <a:t>generador </a:t>
            </a:r>
            <a:r>
              <a:rPr dirty="0" sz="2500" spc="-5">
                <a:latin typeface="Calibri"/>
                <a:cs typeface="Calibri"/>
              </a:rPr>
              <a:t>en el </a:t>
            </a:r>
            <a:r>
              <a:rPr dirty="0" sz="2500" spc="-10">
                <a:latin typeface="Calibri"/>
                <a:cs typeface="Calibri"/>
              </a:rPr>
              <a:t>extremo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cercano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neutro.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500" spc="-15">
                <a:latin typeface="Calibri"/>
                <a:cs typeface="Calibri"/>
              </a:rPr>
              <a:t>Este </a:t>
            </a:r>
            <a:r>
              <a:rPr dirty="0" sz="2500" spc="-5">
                <a:latin typeface="Calibri"/>
                <a:cs typeface="Calibri"/>
              </a:rPr>
              <a:t>relé es capaz de </a:t>
            </a:r>
            <a:r>
              <a:rPr dirty="0" sz="2500" spc="-10">
                <a:latin typeface="Calibri"/>
                <a:cs typeface="Calibri"/>
              </a:rPr>
              <a:t>detectar </a:t>
            </a:r>
            <a:r>
              <a:rPr dirty="0" sz="2500" spc="-15">
                <a:latin typeface="Calibri"/>
                <a:cs typeface="Calibri"/>
              </a:rPr>
              <a:t>fallas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en los </a:t>
            </a:r>
            <a:r>
              <a:rPr dirty="0" sz="2500" spc="-10">
                <a:latin typeface="Calibri"/>
                <a:cs typeface="Calibri"/>
              </a:rPr>
              <a:t>generadores </a:t>
            </a:r>
            <a:r>
              <a:rPr dirty="0" sz="2500" spc="-5">
                <a:latin typeface="Calibri"/>
                <a:cs typeface="Calibri"/>
              </a:rPr>
              <a:t>dado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 el </a:t>
            </a:r>
            <a:r>
              <a:rPr dirty="0" sz="2500" spc="-30">
                <a:latin typeface="Calibri"/>
                <a:cs typeface="Calibri"/>
              </a:rPr>
              <a:t>TC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donde </a:t>
            </a:r>
            <a:r>
              <a:rPr dirty="0" sz="2500" spc="-20">
                <a:latin typeface="Calibri"/>
                <a:cs typeface="Calibri"/>
              </a:rPr>
              <a:t>está </a:t>
            </a:r>
            <a:r>
              <a:rPr dirty="0" sz="2500" spc="-10">
                <a:latin typeface="Calibri"/>
                <a:cs typeface="Calibri"/>
              </a:rPr>
              <a:t>instalado </a:t>
            </a:r>
            <a:r>
              <a:rPr dirty="0" sz="2500" spc="-5">
                <a:latin typeface="Calibri"/>
                <a:cs typeface="Calibri"/>
              </a:rPr>
              <a:t>cubre toda la impedancia del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devanado</a:t>
            </a:r>
            <a:r>
              <a:rPr dirty="0" sz="2500" spc="-5">
                <a:latin typeface="Calibri"/>
                <a:cs typeface="Calibri"/>
              </a:rPr>
              <a:t> del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45">
                <a:latin typeface="Calibri"/>
                <a:cs typeface="Calibri"/>
              </a:rPr>
              <a:t>estator.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Si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ocurre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cortocircuito</a:t>
            </a:r>
            <a:r>
              <a:rPr dirty="0" sz="2500" spc="-5">
                <a:latin typeface="Calibri"/>
                <a:cs typeface="Calibri"/>
              </a:rPr>
              <a:t> en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cualquier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parte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del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generador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circulará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corriente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por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el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relé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y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detectará.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762244"/>
            <a:ext cx="4495433" cy="2639323"/>
          </a:xfrm>
          <a:prstGeom prst="rect">
            <a:avLst/>
          </a:prstGeom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740" y="0"/>
            <a:ext cx="8758555" cy="6745605"/>
          </a:xfrm>
          <a:prstGeom prst="rect">
            <a:avLst/>
          </a:prstGeom>
        </p:spPr>
        <p:txBody>
          <a:bodyPr wrap="square" lIns="0" tIns="115570" rIns="0" bIns="0" rtlCol="0" vert="horz">
            <a:spAutoFit/>
          </a:bodyPr>
          <a:lstStyle/>
          <a:p>
            <a:pPr algn="just" marL="1913255">
              <a:lnSpc>
                <a:spcPct val="100000"/>
              </a:lnSpc>
              <a:spcBef>
                <a:spcPts val="910"/>
              </a:spcBef>
            </a:pP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Ajuste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</a:t>
            </a:r>
            <a:r>
              <a:rPr dirty="0" u="heavy" sz="3000" spc="-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Distancia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21</a:t>
            </a:r>
            <a:endParaRPr sz="3000">
              <a:latin typeface="Calibri"/>
              <a:cs typeface="Calibri"/>
            </a:endParaRPr>
          </a:p>
          <a:p>
            <a:pPr algn="just" marL="381000" marR="55244" indent="-342900">
              <a:lnSpc>
                <a:spcPct val="90000"/>
              </a:lnSpc>
              <a:spcBef>
                <a:spcPts val="1255"/>
              </a:spcBef>
              <a:buFont typeface="Arial MT"/>
              <a:buChar char="•"/>
              <a:tabLst>
                <a:tab pos="381000" algn="l"/>
              </a:tabLst>
            </a:pPr>
            <a:r>
              <a:rPr dirty="0" sz="3200">
                <a:latin typeface="Calibri"/>
                <a:cs typeface="Calibri"/>
              </a:rPr>
              <a:t>Se suelen emplear una </a:t>
            </a:r>
            <a:r>
              <a:rPr dirty="0" sz="3200" spc="-15">
                <a:latin typeface="Calibri"/>
                <a:cs typeface="Calibri"/>
              </a:rPr>
              <a:t>zona </a:t>
            </a:r>
            <a:r>
              <a:rPr dirty="0" sz="3200">
                <a:latin typeface="Calibri"/>
                <a:cs typeface="Calibri"/>
              </a:rPr>
              <a:t>1 que solo </a:t>
            </a:r>
            <a:r>
              <a:rPr dirty="0" sz="3200" spc="-10">
                <a:latin typeface="Calibri"/>
                <a:cs typeface="Calibri"/>
              </a:rPr>
              <a:t>proteja </a:t>
            </a:r>
            <a:r>
              <a:rPr dirty="0" sz="3200">
                <a:latin typeface="Calibri"/>
                <a:cs typeface="Calibri"/>
              </a:rPr>
              <a:t>al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Bloque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Generador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–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Transformador</a:t>
            </a:r>
            <a:r>
              <a:rPr dirty="0" sz="3200" spc="-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cortocircuitos </a:t>
            </a:r>
            <a:r>
              <a:rPr dirty="0" sz="3200" spc="-5">
                <a:latin typeface="Calibri"/>
                <a:cs typeface="Calibri"/>
              </a:rPr>
              <a:t>multifásicos . </a:t>
            </a:r>
            <a:r>
              <a:rPr dirty="0" sz="3200">
                <a:latin typeface="Calibri"/>
                <a:cs typeface="Calibri"/>
              </a:rPr>
              <a:t>La impedancia debe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ser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igual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Xg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+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(0.5÷0.7)Xt.</a:t>
            </a:r>
            <a:endParaRPr sz="3200">
              <a:latin typeface="Calibri"/>
              <a:cs typeface="Calibri"/>
            </a:endParaRPr>
          </a:p>
          <a:p>
            <a:pPr algn="just" marL="381000" marR="55244" indent="-342900">
              <a:lnSpc>
                <a:spcPts val="3460"/>
              </a:lnSpc>
              <a:spcBef>
                <a:spcPts val="820"/>
              </a:spcBef>
              <a:buFont typeface="Arial MT"/>
              <a:buChar char="•"/>
              <a:tabLst>
                <a:tab pos="381000" algn="l"/>
              </a:tabLst>
            </a:pPr>
            <a:r>
              <a:rPr dirty="0" sz="3200" spc="-15">
                <a:latin typeface="Calibri"/>
                <a:cs typeface="Calibri"/>
              </a:rPr>
              <a:t>Esta </a:t>
            </a:r>
            <a:r>
              <a:rPr dirty="0" sz="3200" spc="-20">
                <a:latin typeface="Calibri"/>
                <a:cs typeface="Calibri"/>
              </a:rPr>
              <a:t>zona </a:t>
            </a:r>
            <a:r>
              <a:rPr dirty="0" sz="3200">
                <a:latin typeface="Calibri"/>
                <a:cs typeface="Calibri"/>
              </a:rPr>
              <a:t>1 se aconseja que </a:t>
            </a:r>
            <a:r>
              <a:rPr dirty="0" sz="3200" spc="-20">
                <a:latin typeface="Calibri"/>
                <a:cs typeface="Calibri"/>
              </a:rPr>
              <a:t>tenga </a:t>
            </a:r>
            <a:r>
              <a:rPr dirty="0" sz="3200">
                <a:latin typeface="Calibri"/>
                <a:cs typeface="Calibri"/>
              </a:rPr>
              <a:t>una </a:t>
            </a:r>
            <a:r>
              <a:rPr dirty="0" sz="3200" spc="-10">
                <a:latin typeface="Calibri"/>
                <a:cs typeface="Calibri"/>
              </a:rPr>
              <a:t>demora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tiempo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0.5</a:t>
            </a:r>
            <a:r>
              <a:rPr dirty="0" sz="3200">
                <a:latin typeface="Calibri"/>
                <a:cs typeface="Calibri"/>
              </a:rPr>
              <a:t> segundos,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permita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disparo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primario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diferenciales.</a:t>
            </a:r>
            <a:endParaRPr sz="3200">
              <a:latin typeface="Calibri"/>
              <a:cs typeface="Calibri"/>
            </a:endParaRPr>
          </a:p>
          <a:p>
            <a:pPr algn="just" marL="381000" marR="55880" indent="-342900">
              <a:lnSpc>
                <a:spcPct val="90000"/>
              </a:lnSpc>
              <a:spcBef>
                <a:spcPts val="710"/>
              </a:spcBef>
              <a:buFont typeface="Arial MT"/>
              <a:buChar char="•"/>
              <a:tabLst>
                <a:tab pos="381000" algn="l"/>
              </a:tabLst>
            </a:pPr>
            <a:r>
              <a:rPr dirty="0" sz="3200" spc="-20">
                <a:latin typeface="Calibri"/>
                <a:cs typeface="Calibri"/>
              </a:rPr>
              <a:t>Otra zona </a:t>
            </a:r>
            <a:r>
              <a:rPr dirty="0" sz="3200">
                <a:latin typeface="Calibri"/>
                <a:cs typeface="Calibri"/>
              </a:rPr>
              <a:t>2 suele emplear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5">
                <a:latin typeface="Calibri"/>
                <a:cs typeface="Calibri"/>
              </a:rPr>
              <a:t>respaldar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15">
                <a:latin typeface="Calibri"/>
                <a:cs typeface="Calibri"/>
              </a:rPr>
              <a:t>fallas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externas.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ajuste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calcula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como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(Xg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+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Xt +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X</a:t>
            </a:r>
            <a:r>
              <a:rPr dirty="0" baseline="-21164" sz="3150" spc="-15">
                <a:latin typeface="Calibri"/>
                <a:cs typeface="Calibri"/>
              </a:rPr>
              <a:t>L</a:t>
            </a:r>
            <a:r>
              <a:rPr dirty="0" sz="3200" spc="-10">
                <a:latin typeface="Calibri"/>
                <a:cs typeface="Calibri"/>
              </a:rPr>
              <a:t>mayor)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para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esta</a:t>
            </a:r>
            <a:r>
              <a:rPr dirty="0" sz="3200" spc="-20">
                <a:latin typeface="Calibri"/>
                <a:cs typeface="Calibri"/>
              </a:rPr>
              <a:t> forma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capaz de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detectar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15">
                <a:latin typeface="Calibri"/>
                <a:cs typeface="Calibri"/>
              </a:rPr>
              <a:t>fallas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más alejadas.</a:t>
            </a:r>
            <a:endParaRPr sz="3200">
              <a:latin typeface="Calibri"/>
              <a:cs typeface="Calibri"/>
            </a:endParaRPr>
          </a:p>
          <a:p>
            <a:pPr algn="just" marL="381000" marR="57785" indent="-342900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381000" algn="l"/>
              </a:tabLst>
            </a:pPr>
            <a:r>
              <a:rPr dirty="0" sz="3200">
                <a:latin typeface="Calibri"/>
                <a:cs typeface="Calibri"/>
              </a:rPr>
              <a:t>El tiempo de la </a:t>
            </a:r>
            <a:r>
              <a:rPr dirty="0" sz="3200" spc="-20">
                <a:latin typeface="Calibri"/>
                <a:cs typeface="Calibri"/>
              </a:rPr>
              <a:t>zona </a:t>
            </a:r>
            <a:r>
              <a:rPr dirty="0" sz="3200">
                <a:latin typeface="Calibri"/>
                <a:cs typeface="Calibri"/>
              </a:rPr>
              <a:t>2 se debe </a:t>
            </a:r>
            <a:r>
              <a:rPr dirty="0" sz="3200" spc="-10">
                <a:latin typeface="Calibri"/>
                <a:cs typeface="Calibri"/>
              </a:rPr>
              <a:t>coordinar </a:t>
            </a:r>
            <a:r>
              <a:rPr dirty="0" sz="3200">
                <a:latin typeface="Calibri"/>
                <a:cs typeface="Calibri"/>
              </a:rPr>
              <a:t>con 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protecciones instaladas</a:t>
            </a:r>
            <a:r>
              <a:rPr dirty="0" sz="3200" spc="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líneas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salida.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0"/>
            <a:ext cx="8687435" cy="635190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algn="just" marL="1282700">
              <a:lnSpc>
                <a:spcPct val="100000"/>
              </a:lnSpc>
              <a:spcBef>
                <a:spcPts val="1270"/>
              </a:spcBef>
            </a:pP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Exigencias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Relé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Distancia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21</a:t>
            </a:r>
            <a:endParaRPr sz="30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100000"/>
              </a:lnSpc>
              <a:spcBef>
                <a:spcPts val="12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redes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multilaterales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como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ejemplo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redes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5">
                <a:latin typeface="Calibri"/>
                <a:cs typeface="Calibri"/>
              </a:rPr>
              <a:t>transmisión,</a:t>
            </a:r>
            <a:r>
              <a:rPr dirty="0" sz="3200" spc="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suelen </a:t>
            </a:r>
            <a:r>
              <a:rPr dirty="0" sz="3200" spc="-10">
                <a:latin typeface="Calibri"/>
                <a:cs typeface="Calibri"/>
              </a:rPr>
              <a:t>existir </a:t>
            </a:r>
            <a:r>
              <a:rPr dirty="0" sz="3200">
                <a:latin typeface="Calibri"/>
                <a:cs typeface="Calibri"/>
              </a:rPr>
              <a:t>oscilaciones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potencia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provocan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cambios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impedancia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vista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por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relés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10">
                <a:latin typeface="Calibri"/>
                <a:cs typeface="Calibri"/>
              </a:rPr>
              <a:t> distancia.</a:t>
            </a:r>
            <a:endParaRPr sz="3200">
              <a:latin typeface="Calibri"/>
              <a:cs typeface="Calibri"/>
            </a:endParaRPr>
          </a:p>
          <a:p>
            <a:pPr algn="just" marL="355600" marR="635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La </a:t>
            </a:r>
            <a:r>
              <a:rPr dirty="0" sz="3200" spc="-20">
                <a:latin typeface="Calibri"/>
                <a:cs typeface="Calibri"/>
              </a:rPr>
              <a:t>zona </a:t>
            </a:r>
            <a:r>
              <a:rPr dirty="0" sz="3200">
                <a:latin typeface="Calibri"/>
                <a:cs typeface="Calibri"/>
              </a:rPr>
              <a:t>1 y 2 pueden </a:t>
            </a:r>
            <a:r>
              <a:rPr dirty="0" sz="3200" spc="-10">
                <a:latin typeface="Calibri"/>
                <a:cs typeface="Calibri"/>
              </a:rPr>
              <a:t>operar </a:t>
            </a:r>
            <a:r>
              <a:rPr dirty="0" sz="3200" spc="-15">
                <a:latin typeface="Calibri"/>
                <a:cs typeface="Calibri"/>
              </a:rPr>
              <a:t>incorrectamente </a:t>
            </a:r>
            <a:r>
              <a:rPr dirty="0" sz="3200">
                <a:latin typeface="Calibri"/>
                <a:cs typeface="Calibri"/>
              </a:rPr>
              <a:t>por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 cual se debería </a:t>
            </a:r>
            <a:r>
              <a:rPr dirty="0" sz="3200" spc="-10">
                <a:latin typeface="Calibri"/>
                <a:cs typeface="Calibri"/>
              </a:rPr>
              <a:t>activar </a:t>
            </a:r>
            <a:r>
              <a:rPr dirty="0" sz="3200">
                <a:latin typeface="Calibri"/>
                <a:cs typeface="Calibri"/>
              </a:rPr>
              <a:t>una </a:t>
            </a:r>
            <a:r>
              <a:rPr dirty="0" sz="3200" spc="-20">
                <a:latin typeface="Calibri"/>
                <a:cs typeface="Calibri"/>
              </a:rPr>
              <a:t>zona </a:t>
            </a:r>
            <a:r>
              <a:rPr dirty="0" sz="3200">
                <a:latin typeface="Calibri"/>
                <a:cs typeface="Calibri"/>
              </a:rPr>
              <a:t>3 con </a:t>
            </a:r>
            <a:r>
              <a:rPr dirty="0" sz="3200" spc="-15">
                <a:latin typeface="Calibri"/>
                <a:cs typeface="Calibri"/>
              </a:rPr>
              <a:t>mayor 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alcance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 bloquee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las </a:t>
            </a:r>
            <a:r>
              <a:rPr dirty="0" sz="3200" spc="-15">
                <a:latin typeface="Calibri"/>
                <a:cs typeface="Calibri"/>
              </a:rPr>
              <a:t>zonas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anteriores.</a:t>
            </a:r>
            <a:endParaRPr sz="3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Este </a:t>
            </a:r>
            <a:r>
              <a:rPr dirty="0" sz="3200">
                <a:latin typeface="Calibri"/>
                <a:cs typeface="Calibri"/>
              </a:rPr>
              <a:t>esquema es un bloqueo </a:t>
            </a:r>
            <a:r>
              <a:rPr dirty="0" sz="3200" spc="-20">
                <a:latin typeface="Calibri"/>
                <a:cs typeface="Calibri"/>
              </a:rPr>
              <a:t>contra </a:t>
            </a:r>
            <a:r>
              <a:rPr dirty="0" sz="3200">
                <a:latin typeface="Calibri"/>
                <a:cs typeface="Calibri"/>
              </a:rPr>
              <a:t>oscilaciones,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pero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sino se </a:t>
            </a:r>
            <a:r>
              <a:rPr dirty="0" sz="3200" spc="-15">
                <a:latin typeface="Calibri"/>
                <a:cs typeface="Calibri"/>
              </a:rPr>
              <a:t>cuenta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con </a:t>
            </a:r>
            <a:r>
              <a:rPr dirty="0" sz="3200" spc="-15">
                <a:latin typeface="Calibri"/>
                <a:cs typeface="Calibri"/>
              </a:rPr>
              <a:t>otra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zona</a:t>
            </a:r>
            <a:r>
              <a:rPr dirty="0" sz="3200" spc="6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 </a:t>
            </a:r>
            <a:r>
              <a:rPr dirty="0" sz="3200" spc="-5">
                <a:latin typeface="Calibri"/>
                <a:cs typeface="Calibri"/>
              </a:rPr>
              <a:t>protección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 deben </a:t>
            </a:r>
            <a:r>
              <a:rPr dirty="0" sz="3200" spc="-5">
                <a:latin typeface="Calibri"/>
                <a:cs typeface="Calibri"/>
              </a:rPr>
              <a:t>aumentar </a:t>
            </a:r>
            <a:r>
              <a:rPr dirty="0" sz="3200">
                <a:latin typeface="Calibri"/>
                <a:cs typeface="Calibri"/>
              </a:rPr>
              <a:t>los </a:t>
            </a:r>
            <a:r>
              <a:rPr dirty="0" sz="3200" spc="-10">
                <a:latin typeface="Calibri"/>
                <a:cs typeface="Calibri"/>
              </a:rPr>
              <a:t>ajustes </a:t>
            </a:r>
            <a:r>
              <a:rPr dirty="0" sz="3200">
                <a:latin typeface="Calibri"/>
                <a:cs typeface="Calibri"/>
              </a:rPr>
              <a:t>a una potencia de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dos veces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 potencia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40">
                <a:latin typeface="Calibri"/>
                <a:cs typeface="Calibri"/>
              </a:rPr>
              <a:t>generador.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3377" y="180543"/>
            <a:ext cx="400875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400" spc="-2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em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spc="-2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.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Mé</a:t>
            </a:r>
            <a:r>
              <a:rPr dirty="0" u="heavy" sz="2400" spc="-4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odos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2400" spc="-5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24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otección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1514" rIns="0" bIns="0" rtlCol="0" vert="horz">
            <a:spAutoFit/>
          </a:bodyPr>
          <a:lstStyle/>
          <a:p>
            <a:pPr marL="2836545" marR="5080" indent="-2588260">
              <a:lnSpc>
                <a:spcPct val="100000"/>
              </a:lnSpc>
              <a:spcBef>
                <a:spcPts val="105"/>
              </a:spcBef>
            </a:pP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Protección</a:t>
            </a:r>
            <a:r>
              <a:rPr dirty="0" u="heavy" sz="4400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3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contra</a:t>
            </a:r>
            <a:r>
              <a:rPr dirty="0" u="heavy" sz="4400" spc="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dirty="0" u="heavy" sz="4400" spc="-1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Sobrecorrientes </a:t>
            </a:r>
            <a:r>
              <a:rPr dirty="0" u="none" sz="4400" spc="-980">
                <a:solidFill>
                  <a:srgbClr val="FF0000"/>
                </a:solidFill>
              </a:rPr>
              <a:t> </a:t>
            </a:r>
            <a:r>
              <a:rPr dirty="0" u="heavy" sz="4400" spc="-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Asimétricas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204215" y="2286000"/>
            <a:ext cx="8787765" cy="4419600"/>
          </a:xfrm>
          <a:custGeom>
            <a:avLst/>
            <a:gdLst/>
            <a:ahLst/>
            <a:cxnLst/>
            <a:rect l="l" t="t" r="r" b="b"/>
            <a:pathLst>
              <a:path w="8787765" h="4419600">
                <a:moveTo>
                  <a:pt x="0" y="0"/>
                </a:moveTo>
                <a:lnTo>
                  <a:pt x="8787384" y="0"/>
                </a:lnTo>
                <a:lnTo>
                  <a:pt x="8787384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65" y="2294966"/>
            <a:ext cx="8632825" cy="4141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Calibri"/>
                <a:cs typeface="Calibri"/>
              </a:rPr>
              <a:t>Las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sobrecorrientes</a:t>
            </a:r>
            <a:r>
              <a:rPr dirty="0" sz="3000" spc="-5">
                <a:latin typeface="Calibri"/>
                <a:cs typeface="Calibri"/>
              </a:rPr>
              <a:t> asimétricas</a:t>
            </a:r>
            <a:r>
              <a:rPr dirty="0" sz="3000">
                <a:latin typeface="Calibri"/>
                <a:cs typeface="Calibri"/>
              </a:rPr>
              <a:t> son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mucho</a:t>
            </a:r>
            <a:r>
              <a:rPr dirty="0" sz="3000" spc="6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más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dañinas que las simétricas. Es </a:t>
            </a:r>
            <a:r>
              <a:rPr dirty="0" sz="3000" spc="-45">
                <a:latin typeface="Calibri"/>
                <a:cs typeface="Calibri"/>
              </a:rPr>
              <a:t>decir, </a:t>
            </a:r>
            <a:r>
              <a:rPr dirty="0" sz="3000" spc="-5">
                <a:latin typeface="Calibri"/>
                <a:cs typeface="Calibri"/>
              </a:rPr>
              <a:t>el </a:t>
            </a:r>
            <a:r>
              <a:rPr dirty="0" sz="3000" spc="-15">
                <a:latin typeface="Calibri"/>
                <a:cs typeface="Calibri"/>
              </a:rPr>
              <a:t>generador </a:t>
            </a:r>
            <a:r>
              <a:rPr dirty="0" sz="3000" spc="-5">
                <a:latin typeface="Calibri"/>
                <a:cs typeface="Calibri"/>
              </a:rPr>
              <a:t>tiene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más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capacidad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soportar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cortocircuito</a:t>
            </a:r>
            <a:r>
              <a:rPr dirty="0" sz="3000" spc="65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trifásico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que uno </a:t>
            </a:r>
            <a:r>
              <a:rPr dirty="0" sz="3000" spc="-15">
                <a:latin typeface="Calibri"/>
                <a:cs typeface="Calibri"/>
              </a:rPr>
              <a:t>bifásico. </a:t>
            </a:r>
            <a:r>
              <a:rPr dirty="0" sz="3000">
                <a:latin typeface="Calibri"/>
                <a:cs typeface="Calibri"/>
              </a:rPr>
              <a:t>Las </a:t>
            </a:r>
            <a:r>
              <a:rPr dirty="0" sz="3000" spc="-10">
                <a:latin typeface="Calibri"/>
                <a:cs typeface="Calibri"/>
              </a:rPr>
              <a:t>corrientes </a:t>
            </a:r>
            <a:r>
              <a:rPr dirty="0" sz="3000">
                <a:latin typeface="Calibri"/>
                <a:cs typeface="Calibri"/>
              </a:rPr>
              <a:t>de secuencia </a:t>
            </a:r>
            <a:r>
              <a:rPr dirty="0" sz="3000" spc="-20">
                <a:latin typeface="Calibri"/>
                <a:cs typeface="Calibri"/>
              </a:rPr>
              <a:t>negativa 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caracteriza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sobrecorrientes</a:t>
            </a:r>
            <a:r>
              <a:rPr dirty="0" sz="3000" spc="-5">
                <a:latin typeface="Calibri"/>
                <a:cs typeface="Calibri"/>
              </a:rPr>
              <a:t> asimétricas</a:t>
            </a:r>
            <a:r>
              <a:rPr dirty="0" sz="3000">
                <a:latin typeface="Calibri"/>
                <a:cs typeface="Calibri"/>
              </a:rPr>
              <a:t> 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protecciones </a:t>
            </a:r>
            <a:r>
              <a:rPr dirty="0" sz="3000" spc="-5">
                <a:latin typeface="Calibri"/>
                <a:cs typeface="Calibri"/>
              </a:rPr>
              <a:t>deben </a:t>
            </a:r>
            <a:r>
              <a:rPr dirty="0" sz="3000" spc="-15">
                <a:latin typeface="Calibri"/>
                <a:cs typeface="Calibri"/>
              </a:rPr>
              <a:t>detectarlas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-10">
                <a:latin typeface="Calibri"/>
                <a:cs typeface="Calibri"/>
              </a:rPr>
              <a:t>compararlas </a:t>
            </a:r>
            <a:r>
              <a:rPr dirty="0" sz="3000" spc="-5">
                <a:latin typeface="Calibri"/>
                <a:cs typeface="Calibri"/>
              </a:rPr>
              <a:t>con los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límites tolerables </a:t>
            </a:r>
            <a:r>
              <a:rPr dirty="0" sz="3000">
                <a:latin typeface="Calibri"/>
                <a:cs typeface="Calibri"/>
              </a:rPr>
              <a:t>por el </a:t>
            </a:r>
            <a:r>
              <a:rPr dirty="0" sz="3000" spc="-40">
                <a:latin typeface="Calibri"/>
                <a:cs typeface="Calibri"/>
              </a:rPr>
              <a:t>generador.</a:t>
            </a:r>
            <a:r>
              <a:rPr dirty="0" sz="3000" spc="6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Los actuales </a:t>
            </a:r>
            <a:r>
              <a:rPr dirty="0" sz="3000" spc="-10">
                <a:latin typeface="Calibri"/>
                <a:cs typeface="Calibri"/>
              </a:rPr>
              <a:t>relés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digitales</a:t>
            </a:r>
            <a:r>
              <a:rPr dirty="0" sz="3000" spc="-5">
                <a:latin typeface="Calibri"/>
                <a:cs typeface="Calibri"/>
              </a:rPr>
              <a:t> simulan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hasta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modelo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térmico</a:t>
            </a:r>
            <a:r>
              <a:rPr dirty="0" sz="3000" spc="66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para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realizar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una</a:t>
            </a:r>
            <a:r>
              <a:rPr dirty="0" sz="3000" spc="-10">
                <a:latin typeface="Calibri"/>
                <a:cs typeface="Calibri"/>
              </a:rPr>
              <a:t> correcta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protección.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3284854" marR="5080" indent="-305371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Protección </a:t>
            </a:r>
            <a:r>
              <a:rPr dirty="0" spc="-20"/>
              <a:t>contra </a:t>
            </a:r>
            <a:r>
              <a:rPr dirty="0" spc="-10"/>
              <a:t>sobrecorrientes </a:t>
            </a:r>
            <a:r>
              <a:rPr dirty="0"/>
              <a:t>de secuencia </a:t>
            </a:r>
            <a:r>
              <a:rPr dirty="0" u="none" spc="-665"/>
              <a:t> </a:t>
            </a:r>
            <a:r>
              <a:rPr dirty="0" spc="-20"/>
              <a:t>negativa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990600"/>
            <a:ext cx="8839200" cy="5791200"/>
          </a:xfrm>
          <a:custGeom>
            <a:avLst/>
            <a:gdLst/>
            <a:ahLst/>
            <a:cxnLst/>
            <a:rect l="l" t="t" r="r" b="b"/>
            <a:pathLst>
              <a:path w="8839200" h="5791200">
                <a:moveTo>
                  <a:pt x="0" y="0"/>
                </a:moveTo>
                <a:lnTo>
                  <a:pt x="8839200" y="0"/>
                </a:lnTo>
                <a:lnTo>
                  <a:pt x="88392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934944"/>
            <a:ext cx="8681085" cy="2900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89230" marR="4165600" indent="-177165">
              <a:lnSpc>
                <a:spcPct val="120000"/>
              </a:lnSpc>
              <a:spcBef>
                <a:spcPts val="9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300">
                <a:latin typeface="Calibri"/>
                <a:cs typeface="Calibri"/>
              </a:rPr>
              <a:t>Se emplea un </a:t>
            </a:r>
            <a:r>
              <a:rPr dirty="0" sz="2300" spc="-10">
                <a:latin typeface="Calibri"/>
                <a:cs typeface="Calibri"/>
              </a:rPr>
              <a:t>relé </a:t>
            </a:r>
            <a:r>
              <a:rPr dirty="0" sz="2300">
                <a:latin typeface="Calibri"/>
                <a:cs typeface="Calibri"/>
              </a:rPr>
              <a:t>de </a:t>
            </a:r>
            <a:r>
              <a:rPr dirty="0" sz="2300" spc="-5">
                <a:latin typeface="Calibri"/>
                <a:cs typeface="Calibri"/>
              </a:rPr>
              <a:t>sobrecorriente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que mide las </a:t>
            </a:r>
            <a:r>
              <a:rPr dirty="0" sz="2300" spc="-10">
                <a:latin typeface="Calibri"/>
                <a:cs typeface="Calibri"/>
              </a:rPr>
              <a:t>componentes </a:t>
            </a:r>
            <a:r>
              <a:rPr dirty="0" sz="2300">
                <a:latin typeface="Calibri"/>
                <a:cs typeface="Calibri"/>
              </a:rPr>
              <a:t>de </a:t>
            </a:r>
            <a:r>
              <a:rPr dirty="0" sz="2300" spc="-10">
                <a:latin typeface="Calibri"/>
                <a:cs typeface="Calibri"/>
              </a:rPr>
              <a:t>sobre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frecuencias </a:t>
            </a:r>
            <a:r>
              <a:rPr dirty="0" sz="2300" spc="-15">
                <a:latin typeface="Calibri"/>
                <a:cs typeface="Calibri"/>
              </a:rPr>
              <a:t>negativas </a:t>
            </a:r>
            <a:r>
              <a:rPr dirty="0" sz="2300" spc="-5">
                <a:latin typeface="Calibri"/>
                <a:cs typeface="Calibri"/>
              </a:rPr>
              <a:t>circulando </a:t>
            </a:r>
            <a:r>
              <a:rPr dirty="0" sz="2300">
                <a:latin typeface="Calibri"/>
                <a:cs typeface="Calibri"/>
              </a:rPr>
              <a:t>por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las</a:t>
            </a:r>
            <a:r>
              <a:rPr dirty="0" sz="2300" spc="-10">
                <a:latin typeface="Calibri"/>
                <a:cs typeface="Calibri"/>
              </a:rPr>
              <a:t> fases</a:t>
            </a:r>
            <a:r>
              <a:rPr dirty="0" sz="2300">
                <a:latin typeface="Calibri"/>
                <a:cs typeface="Calibri"/>
              </a:rPr>
              <a:t> del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 spc="-30">
                <a:latin typeface="Calibri"/>
                <a:cs typeface="Calibri"/>
              </a:rPr>
              <a:t>generador.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3150">
              <a:latin typeface="Calibri"/>
              <a:cs typeface="Calibri"/>
            </a:endParaRPr>
          </a:p>
          <a:p>
            <a:pPr marL="189230" marR="5080" indent="-177165">
              <a:lnSpc>
                <a:spcPct val="100000"/>
              </a:lnSpc>
              <a:buFont typeface="Arial MT"/>
              <a:buChar char="•"/>
              <a:tabLst>
                <a:tab pos="189865" algn="l"/>
              </a:tabLst>
            </a:pPr>
            <a:r>
              <a:rPr dirty="0" sz="2300" spc="-10">
                <a:latin typeface="Calibri"/>
                <a:cs typeface="Calibri"/>
              </a:rPr>
              <a:t>Estos</a:t>
            </a:r>
            <a:r>
              <a:rPr dirty="0" sz="2300" spc="7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relés</a:t>
            </a:r>
            <a:r>
              <a:rPr dirty="0" sz="2300" spc="10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pueden</a:t>
            </a:r>
            <a:r>
              <a:rPr dirty="0" sz="2300" spc="114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ser</a:t>
            </a:r>
            <a:r>
              <a:rPr dirty="0" sz="2300" spc="8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tanto</a:t>
            </a:r>
            <a:r>
              <a:rPr dirty="0" sz="2300" spc="5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</a:t>
            </a:r>
            <a:r>
              <a:rPr dirty="0" sz="2300" spc="10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tiempo</a:t>
            </a:r>
            <a:r>
              <a:rPr dirty="0" sz="2300" spc="9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definido</a:t>
            </a:r>
            <a:r>
              <a:rPr dirty="0" sz="2300" spc="8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como</a:t>
            </a:r>
            <a:r>
              <a:rPr dirty="0" sz="2300" spc="5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inversos.</a:t>
            </a:r>
            <a:r>
              <a:rPr dirty="0" sz="2300" spc="7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Los</a:t>
            </a:r>
            <a:r>
              <a:rPr dirty="0" sz="2300" spc="8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tiempo definido</a:t>
            </a:r>
            <a:r>
              <a:rPr dirty="0" sz="2300" spc="-1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siguen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la</a:t>
            </a:r>
            <a:r>
              <a:rPr dirty="0" sz="2300" spc="-5">
                <a:latin typeface="Calibri"/>
                <a:cs typeface="Calibri"/>
              </a:rPr>
              <a:t> relación: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299965"/>
            <a:ext cx="8681720" cy="7270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9230" marR="5080" indent="-1771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9865" algn="l"/>
              </a:tabLst>
            </a:pPr>
            <a:r>
              <a:rPr dirty="0" sz="2300">
                <a:latin typeface="Calibri"/>
                <a:cs typeface="Calibri"/>
              </a:rPr>
              <a:t>Donde</a:t>
            </a:r>
            <a:r>
              <a:rPr dirty="0" sz="2300" spc="18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K</a:t>
            </a:r>
            <a:r>
              <a:rPr dirty="0" sz="2300" spc="17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es</a:t>
            </a:r>
            <a:r>
              <a:rPr dirty="0" sz="2300" spc="18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la</a:t>
            </a:r>
            <a:r>
              <a:rPr dirty="0" sz="2300" spc="18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constante</a:t>
            </a:r>
            <a:r>
              <a:rPr dirty="0" sz="2300" spc="17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o</a:t>
            </a:r>
            <a:r>
              <a:rPr dirty="0" sz="2300" spc="17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capacidad</a:t>
            </a:r>
            <a:r>
              <a:rPr dirty="0" sz="2300" spc="16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de</a:t>
            </a:r>
            <a:r>
              <a:rPr dirty="0" sz="2300" spc="18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soportar</a:t>
            </a:r>
            <a:r>
              <a:rPr dirty="0" sz="2300" spc="14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calentamientos</a:t>
            </a:r>
            <a:r>
              <a:rPr dirty="0" sz="2300" spc="12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para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cada</a:t>
            </a:r>
            <a:r>
              <a:rPr dirty="0" sz="2300" spc="-2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generador</a:t>
            </a:r>
            <a:r>
              <a:rPr dirty="0" sz="2300">
                <a:latin typeface="Calibri"/>
                <a:cs typeface="Calibri"/>
              </a:rPr>
              <a:t> según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su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tipo.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00968" y="1143111"/>
            <a:ext cx="4161790" cy="3947160"/>
            <a:chOff x="4600968" y="1143111"/>
            <a:chExt cx="4161790" cy="39471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0144" y="1143111"/>
              <a:ext cx="3752501" cy="16762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00968" y="5084419"/>
              <a:ext cx="279400" cy="0"/>
            </a:xfrm>
            <a:custGeom>
              <a:avLst/>
              <a:gdLst/>
              <a:ahLst/>
              <a:cxnLst/>
              <a:rect l="l" t="t" r="r" b="b"/>
              <a:pathLst>
                <a:path w="279400" h="0">
                  <a:moveTo>
                    <a:pt x="0" y="0"/>
                  </a:moveTo>
                  <a:lnTo>
                    <a:pt x="279031" y="0"/>
                  </a:lnTo>
                </a:path>
              </a:pathLst>
            </a:custGeom>
            <a:ln w="112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05740" y="5236093"/>
            <a:ext cx="8732520" cy="98298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410209">
              <a:lnSpc>
                <a:spcPct val="100000"/>
              </a:lnSpc>
              <a:spcBef>
                <a:spcPts val="275"/>
              </a:spcBef>
            </a:pPr>
            <a:r>
              <a:rPr dirty="0" sz="1250" spc="-5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  <a:p>
            <a:pPr marL="214629" marR="30480" indent="-17716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215265" algn="l"/>
              </a:tabLst>
            </a:pPr>
            <a:r>
              <a:rPr dirty="0" sz="2300" spc="-10">
                <a:latin typeface="Calibri"/>
                <a:cs typeface="Calibri"/>
              </a:rPr>
              <a:t>Estos</a:t>
            </a:r>
            <a:r>
              <a:rPr dirty="0" sz="2300" spc="31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relés</a:t>
            </a:r>
            <a:r>
              <a:rPr dirty="0" sz="2300" spc="330">
                <a:latin typeface="Calibri"/>
                <a:cs typeface="Calibri"/>
              </a:rPr>
              <a:t> </a:t>
            </a:r>
            <a:r>
              <a:rPr dirty="0" sz="2300" spc="10">
                <a:latin typeface="Calibri"/>
                <a:cs typeface="Calibri"/>
              </a:rPr>
              <a:t>I</a:t>
            </a:r>
            <a:r>
              <a:rPr dirty="0" baseline="-20370" sz="2250" spc="15">
                <a:latin typeface="Calibri"/>
                <a:cs typeface="Calibri"/>
              </a:rPr>
              <a:t>2</a:t>
            </a:r>
            <a:r>
              <a:rPr dirty="0" baseline="25925" sz="2250" spc="15">
                <a:latin typeface="Calibri"/>
                <a:cs typeface="Calibri"/>
              </a:rPr>
              <a:t>2</a:t>
            </a:r>
            <a:r>
              <a:rPr dirty="0" sz="2300" spc="10">
                <a:latin typeface="Calibri"/>
                <a:cs typeface="Calibri"/>
              </a:rPr>
              <a:t>t</a:t>
            </a:r>
            <a:r>
              <a:rPr dirty="0" sz="2300" spc="31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y</a:t>
            </a:r>
            <a:r>
              <a:rPr dirty="0" sz="2300" spc="32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lo</a:t>
            </a:r>
            <a:r>
              <a:rPr dirty="0" sz="2300" spc="33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comparan</a:t>
            </a:r>
            <a:r>
              <a:rPr dirty="0" sz="2300" spc="32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con</a:t>
            </a:r>
            <a:r>
              <a:rPr dirty="0" sz="2300" spc="29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la</a:t>
            </a:r>
            <a:r>
              <a:rPr dirty="0" sz="2300" spc="33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capacidad</a:t>
            </a:r>
            <a:r>
              <a:rPr dirty="0" sz="2300" spc="310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K</a:t>
            </a:r>
            <a:r>
              <a:rPr dirty="0" sz="2300" spc="32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dada</a:t>
            </a:r>
            <a:r>
              <a:rPr dirty="0" sz="2300" spc="32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como</a:t>
            </a:r>
            <a:r>
              <a:rPr dirty="0" sz="2300" spc="29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dato</a:t>
            </a:r>
            <a:r>
              <a:rPr dirty="0" sz="2300" spc="32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al </a:t>
            </a:r>
            <a:r>
              <a:rPr dirty="0" sz="2300" spc="-50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relé.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9164" y="4957983"/>
            <a:ext cx="288925" cy="3505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-25132" sz="3150" spc="7" i="1">
                <a:latin typeface="Times New Roman"/>
                <a:cs typeface="Times New Roman"/>
              </a:rPr>
              <a:t>I</a:t>
            </a:r>
            <a:r>
              <a:rPr dirty="0" baseline="-25132" sz="3150" spc="-277" i="1">
                <a:latin typeface="Times New Roman"/>
                <a:cs typeface="Times New Roman"/>
              </a:rPr>
              <a:t> </a:t>
            </a:r>
            <a:r>
              <a:rPr dirty="0" sz="1250" spc="-5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4246" y="4868514"/>
            <a:ext cx="667385" cy="3505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2100" spc="5" i="1">
                <a:latin typeface="Times New Roman"/>
                <a:cs typeface="Times New Roman"/>
              </a:rPr>
              <a:t>t</a:t>
            </a:r>
            <a:r>
              <a:rPr dirty="0" sz="2100" spc="45" i="1">
                <a:latin typeface="Times New Roman"/>
                <a:cs typeface="Times New Roman"/>
              </a:rPr>
              <a:t> </a:t>
            </a:r>
            <a:r>
              <a:rPr dirty="0" sz="2100" spc="15">
                <a:latin typeface="Symbol"/>
                <a:cs typeface="Symbol"/>
              </a:rPr>
              <a:t></a:t>
            </a:r>
            <a:r>
              <a:rPr dirty="0" sz="2100" spc="290">
                <a:latin typeface="Times New Roman"/>
                <a:cs typeface="Times New Roman"/>
              </a:rPr>
              <a:t> </a:t>
            </a:r>
            <a:r>
              <a:rPr dirty="0" baseline="35714" sz="3150" spc="22" i="1">
                <a:latin typeface="Times New Roman"/>
                <a:cs typeface="Times New Roman"/>
              </a:rPr>
              <a:t>K</a:t>
            </a:r>
            <a:endParaRPr baseline="35714" sz="3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990600"/>
            <a:ext cx="5105400" cy="5715000"/>
          </a:xfrm>
          <a:custGeom>
            <a:avLst/>
            <a:gdLst/>
            <a:ahLst/>
            <a:cxnLst/>
            <a:rect l="l" t="t" r="r" b="b"/>
            <a:pathLst>
              <a:path w="5105400" h="5715000">
                <a:moveTo>
                  <a:pt x="0" y="0"/>
                </a:moveTo>
                <a:lnTo>
                  <a:pt x="5105400" y="0"/>
                </a:lnTo>
                <a:lnTo>
                  <a:pt x="51054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0340" y="0"/>
            <a:ext cx="8542020" cy="6427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02660" marR="55880" indent="-3274695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Acción </a:t>
            </a:r>
            <a:r>
              <a:rPr dirty="0" u="heavy" sz="30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contra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sobrecorrientes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secuencia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negativa </a:t>
            </a:r>
            <a:r>
              <a:rPr dirty="0" sz="3000" spc="-665" b="1">
                <a:latin typeface="Calibri"/>
                <a:cs typeface="Calibri"/>
              </a:rPr>
              <a:t>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repetitivos</a:t>
            </a:r>
            <a:endParaRPr sz="3000">
              <a:latin typeface="Calibri"/>
              <a:cs typeface="Calibri"/>
            </a:endParaRPr>
          </a:p>
          <a:p>
            <a:pPr algn="just" marL="406400" marR="3542029" indent="-342900">
              <a:lnSpc>
                <a:spcPct val="100000"/>
              </a:lnSpc>
              <a:spcBef>
                <a:spcPts val="955"/>
              </a:spcBef>
              <a:buFont typeface="Arial MT"/>
              <a:buChar char="•"/>
              <a:tabLst>
                <a:tab pos="406400" algn="l"/>
              </a:tabLst>
            </a:pPr>
            <a:r>
              <a:rPr dirty="0" sz="3200" spc="-5">
                <a:latin typeface="Calibri"/>
                <a:cs typeface="Calibri"/>
              </a:rPr>
              <a:t>Si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ocurren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desbalances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desaparecen</a:t>
            </a:r>
            <a:r>
              <a:rPr dirty="0" sz="3200">
                <a:latin typeface="Calibri"/>
                <a:cs typeface="Calibri"/>
              </a:rPr>
              <a:t> 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relés 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siempre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los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detecten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comenzarán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15">
                <a:latin typeface="Calibri"/>
                <a:cs typeface="Calibri"/>
              </a:rPr>
              <a:t>integrar </a:t>
            </a:r>
            <a:r>
              <a:rPr dirty="0" sz="3200" spc="5">
                <a:latin typeface="Calibri"/>
                <a:cs typeface="Calibri"/>
              </a:rPr>
              <a:t>I</a:t>
            </a:r>
            <a:r>
              <a:rPr dirty="0" baseline="-21164" sz="3150" spc="7">
                <a:latin typeface="Calibri"/>
                <a:cs typeface="Calibri"/>
              </a:rPr>
              <a:t>2</a:t>
            </a:r>
            <a:r>
              <a:rPr dirty="0" baseline="25132" sz="3150" spc="7">
                <a:latin typeface="Calibri"/>
                <a:cs typeface="Calibri"/>
              </a:rPr>
              <a:t>2</a:t>
            </a:r>
            <a:r>
              <a:rPr dirty="0" sz="3200" spc="5">
                <a:latin typeface="Calibri"/>
                <a:cs typeface="Calibri"/>
              </a:rPr>
              <a:t>t, 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pero </a:t>
            </a:r>
            <a:r>
              <a:rPr dirty="0" sz="3200">
                <a:latin typeface="Calibri"/>
                <a:cs typeface="Calibri"/>
              </a:rPr>
              <a:t>el </a:t>
            </a:r>
            <a:r>
              <a:rPr dirty="0" sz="3200" spc="-10">
                <a:latin typeface="Calibri"/>
                <a:cs typeface="Calibri"/>
              </a:rPr>
              <a:t>calentamiento </a:t>
            </a:r>
            <a:r>
              <a:rPr dirty="0" sz="3200">
                <a:latin typeface="Calibri"/>
                <a:cs typeface="Calibri"/>
              </a:rPr>
              <a:t>en el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rotor </a:t>
            </a:r>
            <a:r>
              <a:rPr dirty="0" sz="3200">
                <a:latin typeface="Calibri"/>
                <a:cs typeface="Calibri"/>
              </a:rPr>
              <a:t>no </a:t>
            </a:r>
            <a:r>
              <a:rPr dirty="0" sz="3200" spc="-5">
                <a:latin typeface="Calibri"/>
                <a:cs typeface="Calibri"/>
              </a:rPr>
              <a:t>desaparece, </a:t>
            </a:r>
            <a:r>
              <a:rPr dirty="0" sz="3200">
                <a:latin typeface="Calibri"/>
                <a:cs typeface="Calibri"/>
              </a:rPr>
              <a:t>por lo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precisan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7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relés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que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almacenen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energía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debida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calentamiento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simulando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modelo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térmico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del </a:t>
            </a:r>
            <a:r>
              <a:rPr dirty="0" sz="3200" spc="-40">
                <a:latin typeface="Calibri"/>
                <a:cs typeface="Calibri"/>
              </a:rPr>
              <a:t>generador.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8300" y="1419570"/>
            <a:ext cx="3571898" cy="45145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51423" y="6346952"/>
            <a:ext cx="322834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250" b="1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Tesis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5">
                <a:latin typeface="Calibri"/>
                <a:cs typeface="Calibri"/>
              </a:rPr>
              <a:t> Protección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Generadores</a:t>
            </a:r>
            <a:endParaRPr sz="1400">
              <a:latin typeface="Calibri"/>
              <a:cs typeface="Calibri"/>
            </a:endParaRPr>
          </a:p>
          <a:p>
            <a:pPr marL="647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Calibri"/>
                <a:cs typeface="Calibri"/>
              </a:rPr>
              <a:t>y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Transformadores.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7152" y="711"/>
            <a:ext cx="433387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Funcionamiento</a:t>
            </a:r>
            <a:r>
              <a:rPr dirty="0" spc="-20"/>
              <a:t> </a:t>
            </a:r>
            <a:r>
              <a:rPr dirty="0"/>
              <a:t>del</a:t>
            </a:r>
            <a:r>
              <a:rPr dirty="0" spc="-15"/>
              <a:t> relé</a:t>
            </a:r>
            <a:r>
              <a:rPr dirty="0" spc="-20"/>
              <a:t> </a:t>
            </a:r>
            <a:r>
              <a:rPr dirty="0"/>
              <a:t>46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609600"/>
            <a:ext cx="8839200" cy="6096000"/>
          </a:xfrm>
          <a:custGeom>
            <a:avLst/>
            <a:gdLst/>
            <a:ahLst/>
            <a:cxnLst/>
            <a:rect l="l" t="t" r="r" b="b"/>
            <a:pathLst>
              <a:path w="8839200" h="6096000">
                <a:moveTo>
                  <a:pt x="0" y="0"/>
                </a:moveTo>
                <a:lnTo>
                  <a:pt x="8839200" y="0"/>
                </a:lnTo>
                <a:lnTo>
                  <a:pt x="88392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536244"/>
            <a:ext cx="8684260" cy="2037714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relé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mide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</a:t>
            </a:r>
            <a:r>
              <a:rPr dirty="0" sz="3000" spc="-5">
                <a:latin typeface="Calibri"/>
                <a:cs typeface="Calibri"/>
              </a:rPr>
              <a:t> de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secuencia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negativa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conoce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corrientes</a:t>
            </a:r>
            <a:r>
              <a:rPr dirty="0" sz="3000" spc="-5">
                <a:latin typeface="Calibri"/>
                <a:cs typeface="Calibri"/>
              </a:rPr>
              <a:t> nominales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generador</a:t>
            </a:r>
            <a:r>
              <a:rPr dirty="0" sz="3000" spc="6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partir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potencia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tensión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ofrecidas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como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ajuste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en el</a:t>
            </a:r>
            <a:r>
              <a:rPr dirty="0" sz="3000" spc="-15">
                <a:latin typeface="Calibri"/>
                <a:cs typeface="Calibri"/>
              </a:rPr>
              <a:t> relé.</a:t>
            </a:r>
            <a:endParaRPr sz="30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 spc="85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relé</a:t>
            </a:r>
            <a:r>
              <a:rPr dirty="0" sz="3000" spc="844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calcula</a:t>
            </a:r>
            <a:r>
              <a:rPr dirty="0" sz="3000" spc="819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r>
              <a:rPr dirty="0" sz="3000" spc="8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energía</a:t>
            </a:r>
            <a:r>
              <a:rPr dirty="0" sz="3000" spc="85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almacenada</a:t>
            </a:r>
            <a:r>
              <a:rPr dirty="0" sz="3000" spc="844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mediante</a:t>
            </a:r>
            <a:r>
              <a:rPr dirty="0" sz="3000" spc="819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la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4040" y="2456510"/>
            <a:ext cx="299656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latin typeface="Calibri"/>
                <a:cs typeface="Calibri"/>
              </a:rPr>
              <a:t>siguiente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ecuación: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0340" y="3371469"/>
            <a:ext cx="8783320" cy="322707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406400" marR="52705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406400" algn="l"/>
              </a:tabLst>
            </a:pPr>
            <a:r>
              <a:rPr dirty="0" sz="3000" spc="-5">
                <a:latin typeface="Calibri"/>
                <a:cs typeface="Calibri"/>
              </a:rPr>
              <a:t>Donde</a:t>
            </a:r>
            <a:r>
              <a:rPr dirty="0" sz="3000" spc="20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</a:t>
            </a:r>
            <a:r>
              <a:rPr dirty="0" sz="3000" spc="204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</a:t>
            </a:r>
            <a:r>
              <a:rPr dirty="0" sz="3000" spc="2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el</a:t>
            </a:r>
            <a:r>
              <a:rPr dirty="0" sz="3000" spc="1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tiempo</a:t>
            </a:r>
            <a:r>
              <a:rPr dirty="0" sz="3000" spc="2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204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un</a:t>
            </a:r>
            <a:r>
              <a:rPr dirty="0" sz="3000" spc="19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contador</a:t>
            </a:r>
            <a:r>
              <a:rPr dirty="0" sz="3000" spc="2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</a:t>
            </a:r>
            <a:r>
              <a:rPr dirty="0" sz="3000" spc="21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partir</a:t>
            </a:r>
            <a:r>
              <a:rPr dirty="0" sz="3000" spc="2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de</a:t>
            </a:r>
            <a:r>
              <a:rPr dirty="0" sz="3000" spc="19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que </a:t>
            </a:r>
            <a:r>
              <a:rPr dirty="0" sz="3000" spc="-6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 secuencia </a:t>
            </a:r>
            <a:r>
              <a:rPr dirty="0" sz="3000" spc="-20">
                <a:latin typeface="Calibri"/>
                <a:cs typeface="Calibri"/>
              </a:rPr>
              <a:t>negativa </a:t>
            </a:r>
            <a:r>
              <a:rPr dirty="0" sz="3000" spc="-10">
                <a:latin typeface="Calibri"/>
                <a:cs typeface="Calibri"/>
              </a:rPr>
              <a:t>supere </a:t>
            </a:r>
            <a:r>
              <a:rPr dirty="0" sz="3000">
                <a:latin typeface="Calibri"/>
                <a:cs typeface="Calibri"/>
              </a:rPr>
              <a:t>el </a:t>
            </a:r>
            <a:r>
              <a:rPr dirty="0" sz="3000" spc="-15">
                <a:latin typeface="Calibri"/>
                <a:cs typeface="Calibri"/>
              </a:rPr>
              <a:t>valor </a:t>
            </a:r>
            <a:r>
              <a:rPr dirty="0" sz="3000" spc="-10">
                <a:latin typeface="Calibri"/>
                <a:cs typeface="Calibri"/>
              </a:rPr>
              <a:t>preestablecido 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para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comenzar</a:t>
            </a:r>
            <a:r>
              <a:rPr dirty="0" sz="3000">
                <a:latin typeface="Calibri"/>
                <a:cs typeface="Calibri"/>
              </a:rPr>
              <a:t> a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50">
                <a:latin typeface="Calibri"/>
                <a:cs typeface="Calibri"/>
              </a:rPr>
              <a:t>integrar.</a:t>
            </a:r>
            <a:endParaRPr sz="3000">
              <a:latin typeface="Calibri"/>
              <a:cs typeface="Calibri"/>
            </a:endParaRPr>
          </a:p>
          <a:p>
            <a:pPr algn="just" marL="406400" marR="53975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406400" algn="l"/>
              </a:tabLst>
            </a:pPr>
            <a:r>
              <a:rPr dirty="0" sz="3000" spc="-5">
                <a:latin typeface="Calibri"/>
                <a:cs typeface="Calibri"/>
              </a:rPr>
              <a:t>El </a:t>
            </a:r>
            <a:r>
              <a:rPr dirty="0" sz="3000" spc="-10">
                <a:latin typeface="Calibri"/>
                <a:cs typeface="Calibri"/>
              </a:rPr>
              <a:t>disparo </a:t>
            </a:r>
            <a:r>
              <a:rPr dirty="0" sz="3000" spc="-5">
                <a:latin typeface="Calibri"/>
                <a:cs typeface="Calibri"/>
              </a:rPr>
              <a:t>ocurre si </a:t>
            </a:r>
            <a:r>
              <a:rPr dirty="0" sz="3000">
                <a:latin typeface="Calibri"/>
                <a:cs typeface="Calibri"/>
              </a:rPr>
              <a:t>K </a:t>
            </a:r>
            <a:r>
              <a:rPr dirty="0" sz="3000" spc="-10">
                <a:latin typeface="Calibri"/>
                <a:cs typeface="Calibri"/>
              </a:rPr>
              <a:t>calculada </a:t>
            </a:r>
            <a:r>
              <a:rPr dirty="0" sz="3000" spc="-5">
                <a:latin typeface="Calibri"/>
                <a:cs typeface="Calibri"/>
              </a:rPr>
              <a:t>por el </a:t>
            </a:r>
            <a:r>
              <a:rPr dirty="0" sz="3000" spc="-15">
                <a:latin typeface="Calibri"/>
                <a:cs typeface="Calibri"/>
              </a:rPr>
              <a:t>relé supera </a:t>
            </a:r>
            <a:r>
              <a:rPr dirty="0" sz="3000" spc="-5">
                <a:latin typeface="Calibri"/>
                <a:cs typeface="Calibri"/>
              </a:rPr>
              <a:t>el 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valor</a:t>
            </a:r>
            <a:r>
              <a:rPr dirty="0" sz="3000" spc="-10">
                <a:latin typeface="Calibri"/>
                <a:cs typeface="Calibri"/>
              </a:rPr>
              <a:t> establecido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por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norma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para</a:t>
            </a:r>
            <a:r>
              <a:rPr dirty="0" sz="3000" spc="-15">
                <a:latin typeface="Calibri"/>
                <a:cs typeface="Calibri"/>
              </a:rPr>
              <a:t> este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tipo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 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generador.</a:t>
            </a:r>
            <a:endParaRPr sz="3000">
              <a:latin typeface="Calibri"/>
              <a:cs typeface="Calibri"/>
            </a:endParaRPr>
          </a:p>
          <a:p>
            <a:pPr algn="just" marL="406400" marR="558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406400" algn="l"/>
              </a:tabLst>
            </a:pPr>
            <a:r>
              <a:rPr dirty="0" sz="3000" spc="-20">
                <a:latin typeface="Calibri"/>
                <a:cs typeface="Calibri"/>
              </a:rPr>
              <a:t>Este </a:t>
            </a:r>
            <a:r>
              <a:rPr dirty="0" sz="3000" spc="-15">
                <a:latin typeface="Calibri"/>
                <a:cs typeface="Calibri"/>
              </a:rPr>
              <a:t>relé </a:t>
            </a:r>
            <a:r>
              <a:rPr dirty="0" sz="3000" spc="-20">
                <a:latin typeface="Calibri"/>
                <a:cs typeface="Calibri"/>
              </a:rPr>
              <a:t>dará </a:t>
            </a:r>
            <a:r>
              <a:rPr dirty="0" sz="3000" spc="-5">
                <a:latin typeface="Calibri"/>
                <a:cs typeface="Calibri"/>
              </a:rPr>
              <a:t>una alarma si la </a:t>
            </a:r>
            <a:r>
              <a:rPr dirty="0" sz="3000" spc="-10">
                <a:latin typeface="Calibri"/>
                <a:cs typeface="Calibri"/>
              </a:rPr>
              <a:t>I</a:t>
            </a:r>
            <a:r>
              <a:rPr dirty="0" baseline="-20833" sz="3000" spc="-15">
                <a:latin typeface="Calibri"/>
                <a:cs typeface="Calibri"/>
              </a:rPr>
              <a:t>2 </a:t>
            </a:r>
            <a:r>
              <a:rPr dirty="0" sz="3000" spc="-15">
                <a:latin typeface="Calibri"/>
                <a:cs typeface="Calibri"/>
              </a:rPr>
              <a:t>está </a:t>
            </a:r>
            <a:r>
              <a:rPr dirty="0" sz="3000" spc="-5">
                <a:latin typeface="Calibri"/>
                <a:cs typeface="Calibri"/>
              </a:rPr>
              <a:t>por encima de la </a:t>
            </a:r>
            <a:r>
              <a:rPr dirty="0" sz="3000" spc="-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capacidad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continua </a:t>
            </a:r>
            <a:r>
              <a:rPr dirty="0" sz="3000">
                <a:latin typeface="Calibri"/>
                <a:cs typeface="Calibri"/>
              </a:rPr>
              <a:t>que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también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especifica.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9404" y="2473967"/>
            <a:ext cx="274955" cy="3556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37467" sz="3225" spc="75">
                <a:latin typeface="Symbol"/>
                <a:cs typeface="Symbol"/>
              </a:rPr>
              <a:t></a:t>
            </a:r>
            <a:r>
              <a:rPr dirty="0" sz="1250" spc="5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01317" y="3138551"/>
            <a:ext cx="730885" cy="3556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2150" spc="5">
                <a:latin typeface="Symbol"/>
                <a:cs typeface="Symbol"/>
              </a:rPr>
              <a:t></a:t>
            </a:r>
            <a:r>
              <a:rPr dirty="0" sz="2150" spc="-80">
                <a:latin typeface="Times New Roman"/>
                <a:cs typeface="Times New Roman"/>
              </a:rPr>
              <a:t> </a:t>
            </a:r>
            <a:r>
              <a:rPr dirty="0" baseline="14211" sz="3225" spc="37" i="1">
                <a:latin typeface="Times New Roman"/>
                <a:cs typeface="Times New Roman"/>
              </a:rPr>
              <a:t>I</a:t>
            </a:r>
            <a:r>
              <a:rPr dirty="0" baseline="2222" sz="1875" spc="37">
                <a:latin typeface="Times New Roman"/>
                <a:cs typeface="Times New Roman"/>
              </a:rPr>
              <a:t>1</a:t>
            </a:r>
            <a:r>
              <a:rPr dirty="0" baseline="2222" sz="1875" spc="37" i="1">
                <a:latin typeface="Times New Roman"/>
                <a:cs typeface="Times New Roman"/>
              </a:rPr>
              <a:t>N </a:t>
            </a:r>
            <a:r>
              <a:rPr dirty="0" baseline="2222" sz="1875" spc="52" i="1">
                <a:latin typeface="Times New Roman"/>
                <a:cs typeface="Times New Roman"/>
              </a:rPr>
              <a:t> </a:t>
            </a:r>
            <a:r>
              <a:rPr dirty="0" sz="2150" spc="5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6717" y="2659580"/>
            <a:ext cx="342900" cy="3556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150" spc="5">
                <a:latin typeface="Symbol"/>
                <a:cs typeface="Symbol"/>
              </a:rPr>
              <a:t></a:t>
            </a:r>
            <a:r>
              <a:rPr dirty="0" sz="2150" spc="310">
                <a:latin typeface="Times New Roman"/>
                <a:cs typeface="Times New Roman"/>
              </a:rPr>
              <a:t> </a:t>
            </a:r>
            <a:r>
              <a:rPr dirty="0" baseline="-3875" sz="3225" spc="7" i="1">
                <a:latin typeface="Times New Roman"/>
                <a:cs typeface="Times New Roman"/>
              </a:rPr>
              <a:t>I</a:t>
            </a:r>
            <a:endParaRPr baseline="-3875" sz="322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1753" y="2852226"/>
            <a:ext cx="1405255" cy="3556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854075" algn="l"/>
              </a:tabLst>
            </a:pPr>
            <a:r>
              <a:rPr dirty="0" sz="2150" spc="15" i="1">
                <a:latin typeface="Times New Roman"/>
                <a:cs typeface="Times New Roman"/>
              </a:rPr>
              <a:t>K</a:t>
            </a:r>
            <a:r>
              <a:rPr dirty="0" sz="2150" spc="165" i="1">
                <a:latin typeface="Times New Roman"/>
                <a:cs typeface="Times New Roman"/>
              </a:rPr>
              <a:t> </a:t>
            </a:r>
            <a:r>
              <a:rPr dirty="0" sz="2150" spc="10">
                <a:latin typeface="Symbol"/>
                <a:cs typeface="Symbol"/>
              </a:rPr>
              <a:t></a:t>
            </a:r>
            <a:r>
              <a:rPr dirty="0" sz="2150" spc="-114">
                <a:latin typeface="Times New Roman"/>
                <a:cs typeface="Times New Roman"/>
              </a:rPr>
              <a:t> </a:t>
            </a:r>
            <a:r>
              <a:rPr dirty="0" baseline="3875" sz="3225" spc="7">
                <a:latin typeface="Symbol"/>
                <a:cs typeface="Symbol"/>
              </a:rPr>
              <a:t></a:t>
            </a:r>
            <a:r>
              <a:rPr dirty="0" u="sng" baseline="20671" sz="3225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baseline="35555" sz="1875" spc="7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  </a:t>
            </a:r>
            <a:r>
              <a:rPr dirty="0" baseline="35555" sz="1875" spc="52">
                <a:latin typeface="Times New Roman"/>
                <a:cs typeface="Times New Roman"/>
              </a:rPr>
              <a:t> </a:t>
            </a:r>
            <a:r>
              <a:rPr dirty="0" baseline="3875" sz="3225" spc="7">
                <a:latin typeface="Symbol"/>
                <a:cs typeface="Symbol"/>
              </a:rPr>
              <a:t></a:t>
            </a:r>
            <a:r>
              <a:rPr dirty="0" baseline="3875" sz="3225" spc="540">
                <a:latin typeface="Times New Roman"/>
                <a:cs typeface="Times New Roman"/>
              </a:rPr>
              <a:t> </a:t>
            </a:r>
            <a:r>
              <a:rPr dirty="0" sz="2150" spc="5" i="1">
                <a:latin typeface="Times New Roman"/>
                <a:cs typeface="Times New Roman"/>
              </a:rPr>
              <a:t>t</a:t>
            </a:r>
            <a:endParaRPr sz="21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00495" y="3044164"/>
            <a:ext cx="633095" cy="350520"/>
            <a:chOff x="6200495" y="3044164"/>
            <a:chExt cx="633095" cy="350520"/>
          </a:xfrm>
        </p:grpSpPr>
        <p:sp>
          <p:nvSpPr>
            <p:cNvPr id="12" name="object 12"/>
            <p:cNvSpPr/>
            <p:nvPr/>
          </p:nvSpPr>
          <p:spPr>
            <a:xfrm>
              <a:off x="6230429" y="3278835"/>
              <a:ext cx="36830" cy="21590"/>
            </a:xfrm>
            <a:custGeom>
              <a:avLst/>
              <a:gdLst/>
              <a:ahLst/>
              <a:cxnLst/>
              <a:rect l="l" t="t" r="r" b="b"/>
              <a:pathLst>
                <a:path w="36829" h="21589">
                  <a:moveTo>
                    <a:pt x="0" y="21082"/>
                  </a:moveTo>
                  <a:lnTo>
                    <a:pt x="36245" y="0"/>
                  </a:lnTo>
                </a:path>
              </a:pathLst>
            </a:custGeom>
            <a:ln w="120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266675" y="3284537"/>
              <a:ext cx="53975" cy="97790"/>
            </a:xfrm>
            <a:custGeom>
              <a:avLst/>
              <a:gdLst/>
              <a:ahLst/>
              <a:cxnLst/>
              <a:rect l="l" t="t" r="r" b="b"/>
              <a:pathLst>
                <a:path w="53975" h="97789">
                  <a:moveTo>
                    <a:pt x="0" y="0"/>
                  </a:moveTo>
                  <a:lnTo>
                    <a:pt x="53517" y="97497"/>
                  </a:lnTo>
                </a:path>
              </a:pathLst>
            </a:custGeom>
            <a:ln w="240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200495" y="3050184"/>
              <a:ext cx="633095" cy="332105"/>
            </a:xfrm>
            <a:custGeom>
              <a:avLst/>
              <a:gdLst/>
              <a:ahLst/>
              <a:cxnLst/>
              <a:rect l="l" t="t" r="r" b="b"/>
              <a:pathLst>
                <a:path w="633095" h="332104">
                  <a:moveTo>
                    <a:pt x="125463" y="331850"/>
                  </a:moveTo>
                  <a:lnTo>
                    <a:pt x="195681" y="41617"/>
                  </a:lnTo>
                </a:path>
                <a:path w="633095" h="332104">
                  <a:moveTo>
                    <a:pt x="195681" y="41617"/>
                  </a:moveTo>
                  <a:lnTo>
                    <a:pt x="349910" y="41617"/>
                  </a:lnTo>
                </a:path>
                <a:path w="633095" h="332104">
                  <a:moveTo>
                    <a:pt x="0" y="0"/>
                  </a:moveTo>
                  <a:lnTo>
                    <a:pt x="633082" y="0"/>
                  </a:lnTo>
                </a:path>
              </a:pathLst>
            </a:custGeom>
            <a:ln w="120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365060" y="2639874"/>
            <a:ext cx="315595" cy="3714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15" i="1">
                <a:latin typeface="Times New Roman"/>
                <a:cs typeface="Times New Roman"/>
              </a:rPr>
              <a:t>Sn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67274" y="3064664"/>
            <a:ext cx="459105" cy="3714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2250" spc="-75">
                <a:latin typeface="Times New Roman"/>
                <a:cs typeface="Times New Roman"/>
              </a:rPr>
              <a:t>3</a:t>
            </a:r>
            <a:r>
              <a:rPr dirty="0" sz="2250" spc="-75" i="1">
                <a:latin typeface="Times New Roman"/>
                <a:cs typeface="Times New Roman"/>
              </a:rPr>
              <a:t>V</a:t>
            </a:r>
            <a:r>
              <a:rPr dirty="0" baseline="-23504" sz="1950" spc="-112" i="1">
                <a:latin typeface="Times New Roman"/>
                <a:cs typeface="Times New Roman"/>
              </a:rPr>
              <a:t>L</a:t>
            </a:r>
            <a:endParaRPr baseline="-23504"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8951" y="2892481"/>
            <a:ext cx="377825" cy="3714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13580" sz="3375" spc="44" i="1">
                <a:latin typeface="Times New Roman"/>
                <a:cs typeface="Times New Roman"/>
              </a:rPr>
              <a:t>I</a:t>
            </a:r>
            <a:r>
              <a:rPr dirty="0" sz="1300" spc="30">
                <a:latin typeface="Times New Roman"/>
                <a:cs typeface="Times New Roman"/>
              </a:rPr>
              <a:t>1</a:t>
            </a:r>
            <a:r>
              <a:rPr dirty="0" sz="1300" spc="30" i="1">
                <a:latin typeface="Times New Roman"/>
                <a:cs typeface="Times New Roman"/>
              </a:rPr>
              <a:t>N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8747" y="2820620"/>
            <a:ext cx="184785" cy="3714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15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1778" y="944297"/>
            <a:ext cx="3843668" cy="55212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342" rIns="0" bIns="0" rtlCol="0" vert="horz">
            <a:spAutoFit/>
          </a:bodyPr>
          <a:lstStyle/>
          <a:p>
            <a:pPr marL="1106805" marR="5080" indent="-1116330">
              <a:lnSpc>
                <a:spcPct val="100000"/>
              </a:lnSpc>
              <a:spcBef>
                <a:spcPts val="100"/>
              </a:spcBef>
            </a:pPr>
            <a:r>
              <a:rPr dirty="0"/>
              <a:t>Esquema</a:t>
            </a:r>
            <a:r>
              <a:rPr dirty="0" spc="-5"/>
              <a:t> </a:t>
            </a:r>
            <a:r>
              <a:rPr dirty="0" spc="-15"/>
              <a:t>General</a:t>
            </a:r>
            <a:r>
              <a:rPr dirty="0"/>
              <a:t> de</a:t>
            </a:r>
            <a:r>
              <a:rPr dirty="0" spc="-5"/>
              <a:t> </a:t>
            </a:r>
            <a:r>
              <a:rPr dirty="0"/>
              <a:t>las </a:t>
            </a:r>
            <a:r>
              <a:rPr dirty="0" spc="-10"/>
              <a:t>Protecciones</a:t>
            </a:r>
            <a:r>
              <a:rPr dirty="0" spc="-5"/>
              <a:t> </a:t>
            </a:r>
            <a:r>
              <a:rPr dirty="0"/>
              <a:t>del </a:t>
            </a:r>
            <a:r>
              <a:rPr dirty="0" spc="-15"/>
              <a:t>generador </a:t>
            </a:r>
            <a:r>
              <a:rPr dirty="0" u="none" spc="-665"/>
              <a:t> </a:t>
            </a:r>
            <a:r>
              <a:rPr dirty="0" spc="-20"/>
              <a:t>para</a:t>
            </a:r>
            <a:r>
              <a:rPr dirty="0" spc="-5"/>
              <a:t> </a:t>
            </a:r>
            <a:r>
              <a:rPr dirty="0"/>
              <a:t>un </a:t>
            </a:r>
            <a:r>
              <a:rPr dirty="0" spc="-15"/>
              <a:t>generador</a:t>
            </a:r>
            <a:r>
              <a:rPr dirty="0" spc="-5"/>
              <a:t> con </a:t>
            </a:r>
            <a:r>
              <a:rPr dirty="0" spc="-15"/>
              <a:t>neutro</a:t>
            </a:r>
            <a:r>
              <a:rPr dirty="0"/>
              <a:t> aislado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1066800"/>
            <a:ext cx="4419600" cy="5638800"/>
          </a:xfrm>
          <a:custGeom>
            <a:avLst/>
            <a:gdLst/>
            <a:ahLst/>
            <a:cxnLst/>
            <a:rect l="l" t="t" r="r" b="b"/>
            <a:pathLst>
              <a:path w="4419600" h="5638800">
                <a:moveTo>
                  <a:pt x="0" y="0"/>
                </a:moveTo>
                <a:lnTo>
                  <a:pt x="4419600" y="0"/>
                </a:lnTo>
                <a:lnTo>
                  <a:pt x="44196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1004061"/>
            <a:ext cx="4265930" cy="348297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  <a:tab pos="3820160" algn="l"/>
              </a:tabLst>
            </a:pPr>
            <a:r>
              <a:rPr dirty="0" sz="2700" spc="-5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dependencia</a:t>
            </a:r>
            <a:r>
              <a:rPr dirty="0" sz="2700" spc="-5">
                <a:latin typeface="Calibri"/>
                <a:cs typeface="Calibri"/>
              </a:rPr>
              <a:t> 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5">
                <a:latin typeface="Calibri"/>
                <a:cs typeface="Calibri"/>
              </a:rPr>
              <a:t>características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del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sistema </a:t>
            </a:r>
            <a:r>
              <a:rPr dirty="0" sz="2700" spc="-5">
                <a:latin typeface="Calibri"/>
                <a:cs typeface="Calibri"/>
              </a:rPr>
              <a:t> eléctrico de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potencia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las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particularidades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del  </a:t>
            </a:r>
            <a:r>
              <a:rPr dirty="0" sz="2700" spc="-15">
                <a:latin typeface="Calibri"/>
                <a:cs typeface="Calibri"/>
              </a:rPr>
              <a:t>generador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seleccionan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los</a:t>
            </a:r>
            <a:r>
              <a:rPr dirty="0" sz="2700" spc="-10">
                <a:latin typeface="Calibri"/>
                <a:cs typeface="Calibri"/>
              </a:rPr>
              <a:t> métodos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</a:t>
            </a:r>
            <a:r>
              <a:rPr dirty="0" sz="2700" spc="-10">
                <a:latin typeface="Calibri"/>
                <a:cs typeface="Calibri"/>
              </a:rPr>
              <a:t> protección.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5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spc="-5">
                <a:latin typeface="Calibri"/>
                <a:cs typeface="Calibri"/>
              </a:rPr>
              <a:t>Aunque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cada</a:t>
            </a:r>
            <a:r>
              <a:rPr dirty="0" sz="27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método</a:t>
            </a:r>
            <a:r>
              <a:rPr dirty="0" sz="2700" spc="-5">
                <a:latin typeface="Calibri"/>
                <a:cs typeface="Calibri"/>
              </a:rPr>
              <a:t> de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protección </a:t>
            </a:r>
            <a:r>
              <a:rPr dirty="0" sz="2700" spc="-5">
                <a:latin typeface="Calibri"/>
                <a:cs typeface="Calibri"/>
              </a:rPr>
              <a:t>tiene un </a:t>
            </a:r>
            <a:r>
              <a:rPr dirty="0" sz="2700" spc="-25">
                <a:latin typeface="Calibri"/>
                <a:cs typeface="Calibri"/>
              </a:rPr>
              <a:t>defecto </a:t>
            </a:r>
            <a:r>
              <a:rPr dirty="0" sz="2700" spc="-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o </a:t>
            </a:r>
            <a:r>
              <a:rPr dirty="0" sz="2700" spc="-10">
                <a:latin typeface="Calibri"/>
                <a:cs typeface="Calibri"/>
              </a:rPr>
              <a:t>avería </a:t>
            </a:r>
            <a:r>
              <a:rPr dirty="0" sz="2700">
                <a:latin typeface="Calibri"/>
                <a:cs typeface="Calibri"/>
              </a:rPr>
              <a:t>que debe </a:t>
            </a:r>
            <a:r>
              <a:rPr dirty="0" sz="2700" spc="-45">
                <a:latin typeface="Calibri"/>
                <a:cs typeface="Calibri"/>
              </a:rPr>
              <a:t>detectar, 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pueden</a:t>
            </a:r>
            <a:r>
              <a:rPr dirty="0" sz="2700" spc="22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que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con</a:t>
            </a:r>
            <a:r>
              <a:rPr dirty="0" sz="2700" spc="225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una</a:t>
            </a:r>
            <a:r>
              <a:rPr dirty="0" sz="2700" spc="2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avería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040" y="4708397"/>
            <a:ext cx="306006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protección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se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5">
                <a:latin typeface="Calibri"/>
                <a:cs typeface="Calibri"/>
              </a:rPr>
              <a:t>activen.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5119573"/>
            <a:ext cx="3449954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1141730" algn="l"/>
                <a:tab pos="2161540" algn="l"/>
              </a:tabLst>
            </a:pPr>
            <a:r>
              <a:rPr dirty="0" sz="2700">
                <a:latin typeface="Calibri"/>
                <a:cs typeface="Calibri"/>
              </a:rPr>
              <a:t>En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>
                <a:latin typeface="Calibri"/>
                <a:cs typeface="Calibri"/>
              </a:rPr>
              <a:t>e</a:t>
            </a:r>
            <a:r>
              <a:rPr dirty="0" sz="2700" spc="-40">
                <a:latin typeface="Calibri"/>
                <a:cs typeface="Calibri"/>
              </a:rPr>
              <a:t>s</a:t>
            </a:r>
            <a:r>
              <a:rPr dirty="0" sz="2700" spc="-45">
                <a:latin typeface="Calibri"/>
                <a:cs typeface="Calibri"/>
              </a:rPr>
              <a:t>t</a:t>
            </a:r>
            <a:r>
              <a:rPr dirty="0" sz="2700">
                <a:latin typeface="Calibri"/>
                <a:cs typeface="Calibri"/>
              </a:rPr>
              <a:t>e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>
                <a:latin typeface="Calibri"/>
                <a:cs typeface="Calibri"/>
              </a:rPr>
              <a:t>esquema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4040" y="4379214"/>
            <a:ext cx="3921760" cy="1177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570990" algn="l"/>
                <a:tab pos="3545204" algn="l"/>
              </a:tabLst>
            </a:pPr>
            <a:r>
              <a:rPr dirty="0" sz="2700" spc="-5">
                <a:latin typeface="Calibri"/>
                <a:cs typeface="Calibri"/>
              </a:rPr>
              <a:t>varios</a:t>
            </a:r>
            <a:r>
              <a:rPr dirty="0" sz="2700" spc="-5">
                <a:latin typeface="Calibri"/>
                <a:cs typeface="Calibri"/>
              </a:rPr>
              <a:t>	mé</a:t>
            </a:r>
            <a:r>
              <a:rPr dirty="0" sz="2700" spc="-45">
                <a:latin typeface="Calibri"/>
                <a:cs typeface="Calibri"/>
              </a:rPr>
              <a:t>t</a:t>
            </a:r>
            <a:r>
              <a:rPr dirty="0" sz="2700" spc="-5">
                <a:latin typeface="Calibri"/>
                <a:cs typeface="Calibri"/>
              </a:rPr>
              <a:t>odos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de</a:t>
            </a:r>
            <a:endParaRPr sz="27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2590"/>
              </a:spcBef>
            </a:pPr>
            <a:r>
              <a:rPr dirty="0" sz="2700">
                <a:latin typeface="Calibri"/>
                <a:cs typeface="Calibri"/>
              </a:rPr>
              <a:t>las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5449316"/>
            <a:ext cx="3919854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7680" algn="l"/>
                <a:tab pos="2449830" algn="l"/>
                <a:tab pos="3477260" algn="l"/>
              </a:tabLst>
            </a:pPr>
            <a:r>
              <a:rPr dirty="0" sz="2700" spc="-5">
                <a:latin typeface="Calibri"/>
                <a:cs typeface="Calibri"/>
              </a:rPr>
              <a:t>p</a:t>
            </a:r>
            <a:r>
              <a:rPr dirty="0" sz="2700" spc="-65">
                <a:latin typeface="Calibri"/>
                <a:cs typeface="Calibri"/>
              </a:rPr>
              <a:t>r</a:t>
            </a:r>
            <a:r>
              <a:rPr dirty="0" sz="2700" spc="-5">
                <a:latin typeface="Calibri"/>
                <a:cs typeface="Calibri"/>
              </a:rPr>
              <a:t>otección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del</a:t>
            </a:r>
            <a:r>
              <a:rPr dirty="0" sz="2700">
                <a:latin typeface="Calibri"/>
                <a:cs typeface="Calibri"/>
              </a:rPr>
              <a:t>	10</a:t>
            </a:r>
            <a:r>
              <a:rPr dirty="0" sz="2700" spc="-15">
                <a:latin typeface="Calibri"/>
                <a:cs typeface="Calibri"/>
              </a:rPr>
              <a:t>0</a:t>
            </a:r>
            <a:r>
              <a:rPr dirty="0" sz="2700">
                <a:latin typeface="Calibri"/>
                <a:cs typeface="Calibri"/>
              </a:rPr>
              <a:t>%	</a:t>
            </a:r>
            <a:r>
              <a:rPr dirty="0" sz="2700" spc="-5">
                <a:latin typeface="Calibri"/>
                <a:cs typeface="Calibri"/>
              </a:rPr>
              <a:t>del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040" y="5778500"/>
            <a:ext cx="3926840" cy="76644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725"/>
              </a:spcBef>
              <a:tabLst>
                <a:tab pos="1282065" algn="l"/>
                <a:tab pos="2063750" algn="l"/>
              </a:tabLst>
            </a:pPr>
            <a:r>
              <a:rPr dirty="0" sz="2700" spc="-5">
                <a:latin typeface="Calibri"/>
                <a:cs typeface="Calibri"/>
              </a:rPr>
              <a:t>es</a:t>
            </a:r>
            <a:r>
              <a:rPr dirty="0" sz="2700" spc="-85">
                <a:latin typeface="Calibri"/>
                <a:cs typeface="Calibri"/>
              </a:rPr>
              <a:t>t</a:t>
            </a:r>
            <a:r>
              <a:rPr dirty="0" sz="2700" spc="-5">
                <a:latin typeface="Calibri"/>
                <a:cs typeface="Calibri"/>
              </a:rPr>
              <a:t>a</a:t>
            </a:r>
            <a:r>
              <a:rPr dirty="0" sz="2700" spc="-70">
                <a:latin typeface="Calibri"/>
                <a:cs typeface="Calibri"/>
              </a:rPr>
              <a:t>t</a:t>
            </a:r>
            <a:r>
              <a:rPr dirty="0" sz="2700" spc="-5">
                <a:latin typeface="Calibri"/>
                <a:cs typeface="Calibri"/>
              </a:rPr>
              <a:t>or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son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">
                <a:latin typeface="Calibri"/>
                <a:cs typeface="Calibri"/>
              </a:rPr>
              <a:t>ampliamente  </a:t>
            </a:r>
            <a:r>
              <a:rPr dirty="0" sz="2700">
                <a:latin typeface="Calibri"/>
                <a:cs typeface="Calibri"/>
              </a:rPr>
              <a:t>empleadas.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1628" y="6346952"/>
            <a:ext cx="392430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Mejoramiento</a:t>
            </a:r>
            <a:r>
              <a:rPr dirty="0" sz="1400">
                <a:latin typeface="Calibri"/>
                <a:cs typeface="Calibri"/>
              </a:rPr>
              <a:t> de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las </a:t>
            </a:r>
            <a:r>
              <a:rPr dirty="0" sz="1400" spc="-5">
                <a:latin typeface="Calibri"/>
                <a:cs typeface="Calibri"/>
              </a:rPr>
              <a:t>Protecciones </a:t>
            </a:r>
            <a:r>
              <a:rPr dirty="0" sz="140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60833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Calibri"/>
                <a:cs typeface="Calibri"/>
              </a:rPr>
              <a:t>Generadores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usando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Tecnología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Digital,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1995.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7394" y="867246"/>
            <a:ext cx="4029097" cy="53712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52400" y="1066800"/>
            <a:ext cx="4724400" cy="4876800"/>
          </a:xfrm>
          <a:custGeom>
            <a:avLst/>
            <a:gdLst/>
            <a:ahLst/>
            <a:cxnLst/>
            <a:rect l="l" t="t" r="r" b="b"/>
            <a:pathLst>
              <a:path w="4724400" h="4876800">
                <a:moveTo>
                  <a:pt x="0" y="0"/>
                </a:moveTo>
                <a:lnTo>
                  <a:pt x="4724400" y="0"/>
                </a:lnTo>
                <a:lnTo>
                  <a:pt x="4724400" y="4876800"/>
                </a:lnTo>
                <a:lnTo>
                  <a:pt x="0" y="4876800"/>
                </a:lnTo>
                <a:lnTo>
                  <a:pt x="0" y="0"/>
                </a:lnTo>
                <a:close/>
              </a:path>
            </a:pathLst>
          </a:custGeom>
          <a:ln w="64008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0"/>
            <a:ext cx="8397240" cy="5625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9215" marR="5080" indent="-1116330">
              <a:lnSpc>
                <a:spcPct val="100000"/>
              </a:lnSpc>
              <a:spcBef>
                <a:spcPts val="100"/>
              </a:spcBef>
            </a:pP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Esquema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General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las </a:t>
            </a:r>
            <a:r>
              <a:rPr dirty="0" u="heavy" sz="30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Protecciones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 </a:t>
            </a:r>
            <a:r>
              <a:rPr dirty="0" sz="3000" spc="-665" b="1">
                <a:latin typeface="Calibri"/>
                <a:cs typeface="Calibri"/>
              </a:rPr>
              <a:t> </a:t>
            </a:r>
            <a:r>
              <a:rPr dirty="0" u="heavy" sz="30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para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generador</a:t>
            </a:r>
            <a:r>
              <a:rPr dirty="0" u="heavy" sz="3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con </a:t>
            </a:r>
            <a:r>
              <a:rPr dirty="0" u="heavy" sz="30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neutro</a:t>
            </a:r>
            <a:r>
              <a:rPr dirty="0" u="heavy" sz="30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aislado</a:t>
            </a:r>
            <a:endParaRPr sz="3000">
              <a:latin typeface="Calibri"/>
              <a:cs typeface="Calibri"/>
            </a:endParaRPr>
          </a:p>
          <a:p>
            <a:pPr algn="just" marL="355600" marR="3831590" indent="-342900">
              <a:lnSpc>
                <a:spcPct val="90000"/>
              </a:lnSpc>
              <a:spcBef>
                <a:spcPts val="155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diferencias</a:t>
            </a:r>
            <a:r>
              <a:rPr dirty="0" sz="3200" spc="70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radican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 las </a:t>
            </a:r>
            <a:r>
              <a:rPr dirty="0" sz="3200" spc="-10">
                <a:latin typeface="Calibri"/>
                <a:cs typeface="Calibri"/>
              </a:rPr>
              <a:t>protecciones </a:t>
            </a:r>
            <a:r>
              <a:rPr dirty="0" sz="3200" spc="-15">
                <a:latin typeface="Calibri"/>
                <a:cs typeface="Calibri"/>
              </a:rPr>
              <a:t>para </a:t>
            </a:r>
            <a:r>
              <a:rPr dirty="0" sz="3200" spc="-10">
                <a:latin typeface="Calibri"/>
                <a:cs typeface="Calibri"/>
              </a:rPr>
              <a:t> detectar </a:t>
            </a:r>
            <a:r>
              <a:rPr dirty="0" sz="3200" spc="-15">
                <a:latin typeface="Calibri"/>
                <a:cs typeface="Calibri"/>
              </a:rPr>
              <a:t>fallas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10">
                <a:latin typeface="Calibri"/>
                <a:cs typeface="Calibri"/>
              </a:rPr>
              <a:t>tierra </a:t>
            </a:r>
            <a:r>
              <a:rPr dirty="0" sz="3200">
                <a:latin typeface="Calibri"/>
                <a:cs typeface="Calibri"/>
              </a:rPr>
              <a:t>en </a:t>
            </a:r>
            <a:r>
              <a:rPr dirty="0" sz="3200" spc="-7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el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60">
                <a:latin typeface="Calibri"/>
                <a:cs typeface="Calibri"/>
              </a:rPr>
              <a:t>estator.</a:t>
            </a:r>
            <a:endParaRPr sz="3200">
              <a:latin typeface="Calibri"/>
              <a:cs typeface="Calibri"/>
            </a:endParaRPr>
          </a:p>
          <a:p>
            <a:pPr marL="355600" marR="3834129" indent="-342900">
              <a:lnSpc>
                <a:spcPct val="9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  <a:tab pos="1243965" algn="l"/>
                <a:tab pos="2077720" algn="l"/>
                <a:tab pos="2562860" algn="l"/>
                <a:tab pos="2910205" algn="l"/>
                <a:tab pos="3010535" algn="l"/>
                <a:tab pos="3089910" algn="l"/>
                <a:tab pos="3699510" algn="l"/>
                <a:tab pos="3966210" algn="l"/>
                <a:tab pos="4138295" algn="l"/>
              </a:tabLst>
            </a:pPr>
            <a:r>
              <a:rPr dirty="0" sz="3200" spc="-75">
                <a:latin typeface="Calibri"/>
                <a:cs typeface="Calibri"/>
              </a:rPr>
              <a:t>P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es</a:t>
            </a:r>
            <a:r>
              <a:rPr dirty="0" sz="3200" spc="-10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5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cas</a:t>
            </a:r>
            <a:r>
              <a:rPr dirty="0" sz="3200" spc="-100">
                <a:latin typeface="Calibri"/>
                <a:cs typeface="Calibri"/>
              </a:rPr>
              <a:t>o</a:t>
            </a:r>
            <a:r>
              <a:rPr dirty="0" sz="3200">
                <a:latin typeface="Calibri"/>
                <a:cs typeface="Calibri"/>
              </a:rPr>
              <a:t>,</a:t>
            </a:r>
            <a:r>
              <a:rPr dirty="0" sz="3200">
                <a:latin typeface="Calibri"/>
                <a:cs typeface="Calibri"/>
              </a:rPr>
              <a:t>		</a:t>
            </a:r>
            <a:r>
              <a:rPr dirty="0" sz="3200">
                <a:latin typeface="Calibri"/>
                <a:cs typeface="Calibri"/>
              </a:rPr>
              <a:t>las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70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allas  </a:t>
            </a:r>
            <a:r>
              <a:rPr dirty="0" sz="3200">
                <a:latin typeface="Calibri"/>
                <a:cs typeface="Calibri"/>
              </a:rPr>
              <a:t>mono</a:t>
            </a:r>
            <a:r>
              <a:rPr dirty="0" sz="3200" spc="-65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ásicas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tier</a:t>
            </a:r>
            <a:r>
              <a:rPr dirty="0" sz="3200" spc="-6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son  </a:t>
            </a:r>
            <a:r>
              <a:rPr dirty="0" sz="3200" spc="-5">
                <a:latin typeface="Calibri"/>
                <a:cs typeface="Calibri"/>
              </a:rPr>
              <a:t>perceptibles</a:t>
            </a:r>
            <a:r>
              <a:rPr dirty="0" sz="3200" spc="1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</a:t>
            </a:r>
            <a:r>
              <a:rPr dirty="0" sz="3200" spc="2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</a:t>
            </a:r>
            <a:r>
              <a:rPr dirty="0" sz="3200" spc="1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pueden </a:t>
            </a:r>
            <a:r>
              <a:rPr dirty="0" sz="3200" spc="-7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</a:t>
            </a:r>
            <a:r>
              <a:rPr dirty="0" sz="3200" spc="-6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ectar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con</a:t>
            </a:r>
            <a:r>
              <a:rPr dirty="0" sz="3200">
                <a:latin typeface="Calibri"/>
                <a:cs typeface="Calibri"/>
              </a:rPr>
              <a:t>		</a:t>
            </a:r>
            <a:r>
              <a:rPr dirty="0" sz="3200" spc="-5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elés</a:t>
            </a:r>
            <a:r>
              <a:rPr dirty="0" sz="3200">
                <a:latin typeface="Calibri"/>
                <a:cs typeface="Calibri"/>
              </a:rPr>
              <a:t>		</a:t>
            </a:r>
            <a:r>
              <a:rPr dirty="0" sz="3200">
                <a:latin typeface="Calibri"/>
                <a:cs typeface="Calibri"/>
              </a:rPr>
              <a:t>de  </a:t>
            </a:r>
            <a:r>
              <a:rPr dirty="0" sz="3200" spc="-10">
                <a:latin typeface="Calibri"/>
                <a:cs typeface="Calibri"/>
              </a:rPr>
              <a:t>sobrecorrientes 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normales.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7828" y="6270752"/>
            <a:ext cx="392430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Fuente: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Mejoramiento</a:t>
            </a:r>
            <a:r>
              <a:rPr dirty="0" sz="1400">
                <a:latin typeface="Calibri"/>
                <a:cs typeface="Calibri"/>
              </a:rPr>
              <a:t> de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las </a:t>
            </a:r>
            <a:r>
              <a:rPr dirty="0" sz="1400" spc="-5">
                <a:latin typeface="Calibri"/>
                <a:cs typeface="Calibri"/>
              </a:rPr>
              <a:t>Protecciones </a:t>
            </a:r>
            <a:r>
              <a:rPr dirty="0" sz="140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60833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Calibri"/>
                <a:cs typeface="Calibri"/>
              </a:rPr>
              <a:t>Generadores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usando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Tecnología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Digital,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1995.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2353" y="711"/>
            <a:ext cx="809498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Acciones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Disparo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cada</a:t>
            </a:r>
            <a:r>
              <a:rPr dirty="0" spc="-50"/>
              <a:t> </a:t>
            </a:r>
            <a:r>
              <a:rPr dirty="0" spc="-10"/>
              <a:t>método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 spc="-10"/>
              <a:t>protección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5" y="577595"/>
            <a:ext cx="8903335" cy="6160135"/>
            <a:chOff x="120395" y="577595"/>
            <a:chExt cx="8903335" cy="6160135"/>
          </a:xfrm>
        </p:grpSpPr>
        <p:sp>
          <p:nvSpPr>
            <p:cNvPr id="4" name="object 4"/>
            <p:cNvSpPr/>
            <p:nvPr/>
          </p:nvSpPr>
          <p:spPr>
            <a:xfrm>
              <a:off x="152399" y="609599"/>
              <a:ext cx="8839200" cy="6096000"/>
            </a:xfrm>
            <a:custGeom>
              <a:avLst/>
              <a:gdLst/>
              <a:ahLst/>
              <a:cxnLst/>
              <a:rect l="l" t="t" r="r" b="b"/>
              <a:pathLst>
                <a:path w="8839200" h="6096000">
                  <a:moveTo>
                    <a:pt x="0" y="0"/>
                  </a:moveTo>
                  <a:lnTo>
                    <a:pt x="8839200" y="0"/>
                  </a:lnTo>
                  <a:lnTo>
                    <a:pt x="8839200" y="6096000"/>
                  </a:lnTo>
                  <a:lnTo>
                    <a:pt x="0" y="6096000"/>
                  </a:lnTo>
                  <a:lnTo>
                    <a:pt x="0" y="0"/>
                  </a:lnTo>
                  <a:close/>
                </a:path>
              </a:pathLst>
            </a:custGeom>
            <a:ln w="6400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336" y="632900"/>
              <a:ext cx="8466332" cy="59558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878" y="80010"/>
            <a:ext cx="8763000" cy="6705600"/>
          </a:xfrm>
          <a:custGeom>
            <a:avLst/>
            <a:gdLst/>
            <a:ahLst/>
            <a:cxnLst/>
            <a:rect l="l" t="t" r="r" b="b"/>
            <a:pathLst>
              <a:path w="8763000" h="6705600">
                <a:moveTo>
                  <a:pt x="0" y="0"/>
                </a:moveTo>
                <a:lnTo>
                  <a:pt x="8763000" y="0"/>
                </a:lnTo>
                <a:lnTo>
                  <a:pt x="8763000" y="6705600"/>
                </a:lnTo>
                <a:lnTo>
                  <a:pt x="0" y="670560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4F81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2897" y="229311"/>
            <a:ext cx="1612900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0"/>
              <a:t>Bibliografía:</a:t>
            </a:r>
            <a:endParaRPr sz="2500"/>
          </a:p>
        </p:txBody>
      </p:sp>
      <p:sp>
        <p:nvSpPr>
          <p:cNvPr id="4" name="object 4"/>
          <p:cNvSpPr txBox="1"/>
          <p:nvPr/>
        </p:nvSpPr>
        <p:spPr>
          <a:xfrm>
            <a:off x="272897" y="614232"/>
            <a:ext cx="8581390" cy="588010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247015" indent="-234950">
              <a:lnSpc>
                <a:spcPct val="100000"/>
              </a:lnSpc>
              <a:spcBef>
                <a:spcPts val="705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b="1">
                <a:latin typeface="Calibri"/>
                <a:cs typeface="Calibri"/>
              </a:rPr>
              <a:t>IEEE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Tutorial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on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The </a:t>
            </a:r>
            <a:r>
              <a:rPr dirty="0" sz="1800" spc="-5" b="1">
                <a:latin typeface="Calibri"/>
                <a:cs typeface="Calibri"/>
              </a:rPr>
              <a:t>Protection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Of</a:t>
            </a:r>
            <a:r>
              <a:rPr dirty="0" sz="1800" spc="3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Synchronous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Generators</a:t>
            </a:r>
            <a:r>
              <a:rPr dirty="0" sz="1800" spc="-15">
                <a:latin typeface="Calibri"/>
                <a:cs typeface="Calibri"/>
              </a:rPr>
              <a:t>,</a:t>
            </a:r>
            <a:r>
              <a:rPr dirty="0" sz="1800" spc="-5">
                <a:latin typeface="Calibri"/>
                <a:cs typeface="Calibri"/>
              </a:rPr>
              <a:t> 1995.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Ali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Kazemi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65">
                <a:latin typeface="Calibri"/>
                <a:cs typeface="Calibri"/>
              </a:rPr>
              <a:t>P.E.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Experience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with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Numerical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Generator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r>
              <a:rPr dirty="0" sz="1800" spc="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Retrofit</a:t>
            </a:r>
            <a:endParaRPr sz="1800">
              <a:latin typeface="Calibri"/>
              <a:cs typeface="Calibri"/>
            </a:endParaRPr>
          </a:p>
          <a:p>
            <a:pPr marL="247015" marR="57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N.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H.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Chau,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Juno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Beach,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FL,</a:t>
            </a:r>
            <a:r>
              <a:rPr dirty="0" sz="1800" spc="1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Subhash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C.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Patel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Jonathan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D.</a:t>
            </a:r>
            <a:r>
              <a:rPr dirty="0" sz="1800" spc="1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Gardell,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Upgrading</a:t>
            </a:r>
            <a:r>
              <a:rPr dirty="0" sz="1800" spc="1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and </a:t>
            </a:r>
            <a:r>
              <a:rPr dirty="0" sz="1800" spc="-39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Enhancing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the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Generator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System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by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Making </a:t>
            </a:r>
            <a:r>
              <a:rPr dirty="0" sz="1800" spc="-5" b="1">
                <a:latin typeface="Calibri"/>
                <a:cs typeface="Calibri"/>
              </a:rPr>
              <a:t>Use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of</a:t>
            </a:r>
            <a:r>
              <a:rPr dirty="0" sz="1800" spc="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Digital</a:t>
            </a:r>
            <a:r>
              <a:rPr dirty="0" sz="1800" spc="-15" b="1">
                <a:latin typeface="Calibri"/>
                <a:cs typeface="Calibri"/>
              </a:rPr>
              <a:t> Systems.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1998.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>
                <a:latin typeface="Calibri"/>
                <a:cs typeface="Calibri"/>
              </a:rPr>
              <a:t>Charles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J.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Mozina.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Why</a:t>
            </a:r>
            <a:r>
              <a:rPr dirty="0" sz="1800" spc="2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Upgrade</a:t>
            </a:r>
            <a:r>
              <a:rPr dirty="0" sz="1800" spc="2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generator</a:t>
            </a:r>
            <a:r>
              <a:rPr dirty="0" sz="1800" spc="22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Protection.</a:t>
            </a:r>
            <a:r>
              <a:rPr dirty="0" sz="1800" spc="210" b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23rt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Annual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Western</a:t>
            </a:r>
            <a:r>
              <a:rPr dirty="0" sz="1800" spc="2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Protective</a:t>
            </a:r>
            <a:endParaRPr sz="1800">
              <a:latin typeface="Calibri"/>
              <a:cs typeface="Calibri"/>
            </a:endParaRPr>
          </a:p>
          <a:p>
            <a:pPr marL="247015">
              <a:lnSpc>
                <a:spcPct val="100000"/>
              </a:lnSpc>
              <a:spcBef>
                <a:spcPts val="5"/>
              </a:spcBef>
            </a:pPr>
            <a:r>
              <a:rPr dirty="0" sz="1800" spc="-20">
                <a:latin typeface="Calibri"/>
                <a:cs typeface="Calibri"/>
              </a:rPr>
              <a:t>Relay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Conference.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October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15-17.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1996.</a:t>
            </a:r>
            <a:endParaRPr sz="1800">
              <a:latin typeface="Calibri"/>
              <a:cs typeface="Calibri"/>
            </a:endParaRPr>
          </a:p>
          <a:p>
            <a:pPr algn="just" marL="247015" marR="5080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DEMETRIOS </a:t>
            </a:r>
            <a:r>
              <a:rPr dirty="0" sz="1800">
                <a:latin typeface="Calibri"/>
                <a:cs typeface="Calibri"/>
              </a:rPr>
              <a:t>A. </a:t>
            </a:r>
            <a:r>
              <a:rPr dirty="0" sz="1800" spc="-10">
                <a:latin typeface="Calibri"/>
                <a:cs typeface="Calibri"/>
              </a:rPr>
              <a:t>TZIOUVARAS, DAQING HOU, </a:t>
            </a:r>
            <a:r>
              <a:rPr dirty="0" sz="1800" spc="-5" b="1">
                <a:latin typeface="Calibri"/>
                <a:cs typeface="Calibri"/>
              </a:rPr>
              <a:t>OUT-OF-STEP </a:t>
            </a:r>
            <a:r>
              <a:rPr dirty="0" sz="1800" spc="-15" b="1">
                <a:latin typeface="Calibri"/>
                <a:cs typeface="Calibri"/>
              </a:rPr>
              <a:t>PROTECTION </a:t>
            </a:r>
            <a:r>
              <a:rPr dirty="0" sz="1800" spc="-20" b="1">
                <a:latin typeface="Calibri"/>
                <a:cs typeface="Calibri"/>
              </a:rPr>
              <a:t>FUNDAMENTALS 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AND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ADVANCEMENTS.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30th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ANNUAL</a:t>
            </a:r>
            <a:r>
              <a:rPr dirty="0" sz="1800" spc="-5">
                <a:latin typeface="Calibri"/>
                <a:cs typeface="Calibri"/>
              </a:rPr>
              <a:t> WESTERN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PROTECTIVE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RELAY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CONFERENCE </a:t>
            </a:r>
            <a:r>
              <a:rPr dirty="0" sz="1800">
                <a:latin typeface="Calibri"/>
                <a:cs typeface="Calibri"/>
              </a:rPr>
              <a:t> SPOKANE,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WASHINGTON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OCTOBER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21-23,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2003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GE.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Generating</a:t>
            </a:r>
            <a:r>
              <a:rPr dirty="0" sz="1800" spc="-7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Station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Protection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GE.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Generator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with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New </a:t>
            </a:r>
            <a:r>
              <a:rPr dirty="0" sz="1800" spc="-10" b="1">
                <a:latin typeface="Calibri"/>
                <a:cs typeface="Calibri"/>
              </a:rPr>
              <a:t>Static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Negative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–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Sequence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Relay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GE.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Loss-of-excitation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for</a:t>
            </a:r>
            <a:r>
              <a:rPr dirty="0" sz="1800" spc="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Synchronous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Generators.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5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GE.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Out-of-step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for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Generators</a:t>
            </a:r>
            <a:endParaRPr sz="1800">
              <a:latin typeface="Calibri"/>
              <a:cs typeface="Calibri"/>
            </a:endParaRPr>
          </a:p>
          <a:p>
            <a:pPr marL="247015" marR="5080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Charles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J.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Mozina.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Interconnect</a:t>
            </a:r>
            <a:r>
              <a:rPr dirty="0" sz="1800" spc="6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r>
              <a:rPr dirty="0" sz="1800" spc="6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Of</a:t>
            </a:r>
            <a:r>
              <a:rPr dirty="0" sz="1800" spc="6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Dispersed</a:t>
            </a:r>
            <a:r>
              <a:rPr dirty="0" sz="1800" spc="6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Generators.</a:t>
            </a:r>
            <a:r>
              <a:rPr dirty="0" sz="1800" spc="7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Western</a:t>
            </a:r>
            <a:r>
              <a:rPr dirty="0" sz="1800" spc="7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Protective </a:t>
            </a:r>
            <a:r>
              <a:rPr dirty="0" sz="1800" spc="-39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Relay</a:t>
            </a:r>
            <a:r>
              <a:rPr dirty="0" sz="1800" spc="-10" b="1">
                <a:latin typeface="Calibri"/>
                <a:cs typeface="Calibri"/>
              </a:rPr>
              <a:t> Conference</a:t>
            </a:r>
            <a:r>
              <a:rPr dirty="0" sz="1800" spc="-10">
                <a:latin typeface="Calibri"/>
                <a:cs typeface="Calibri"/>
              </a:rPr>
              <a:t>,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October 24-26,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2000.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>
                <a:latin typeface="Calibri"/>
                <a:cs typeface="Calibri"/>
              </a:rPr>
              <a:t>Charles</a:t>
            </a:r>
            <a:r>
              <a:rPr dirty="0" sz="1800" spc="2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J.</a:t>
            </a:r>
            <a:r>
              <a:rPr dirty="0" sz="1800" spc="25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Mozina.</a:t>
            </a:r>
            <a:r>
              <a:rPr dirty="0" sz="1800" spc="254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Mejoramiento</a:t>
            </a:r>
            <a:r>
              <a:rPr dirty="0" sz="1800" spc="2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2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</a:t>
            </a:r>
            <a:r>
              <a:rPr dirty="0" sz="1800" spc="254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Protección</a:t>
            </a:r>
            <a:r>
              <a:rPr dirty="0" sz="1800" spc="2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25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Generadores</a:t>
            </a:r>
            <a:r>
              <a:rPr dirty="0" sz="1800" spc="2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usando</a:t>
            </a:r>
            <a:r>
              <a:rPr dirty="0" sz="1800" spc="23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Tecnología</a:t>
            </a:r>
            <a:endParaRPr sz="1800">
              <a:latin typeface="Calibri"/>
              <a:cs typeface="Calibri"/>
            </a:endParaRPr>
          </a:p>
          <a:p>
            <a:pPr marL="247015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Digital.</a:t>
            </a:r>
            <a:r>
              <a:rPr dirty="0" sz="1800" spc="38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Canadian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Electric Association.</a:t>
            </a:r>
            <a:r>
              <a:rPr dirty="0" sz="1800" spc="380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Marzo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1995.</a:t>
            </a:r>
            <a:endParaRPr sz="1800">
              <a:latin typeface="Calibri"/>
              <a:cs typeface="Calibri"/>
            </a:endParaRPr>
          </a:p>
          <a:p>
            <a:pPr marL="247015" indent="-234950">
              <a:lnSpc>
                <a:spcPct val="100000"/>
              </a:lnSpc>
              <a:spcBef>
                <a:spcPts val="600"/>
              </a:spcBef>
              <a:buClr>
                <a:srgbClr val="4F81BD"/>
              </a:buClr>
              <a:buSzPct val="80555"/>
              <a:buFont typeface="Arial MT"/>
              <a:buChar char="•"/>
              <a:tabLst>
                <a:tab pos="247015" algn="l"/>
                <a:tab pos="247650" algn="l"/>
              </a:tabLst>
            </a:pPr>
            <a:r>
              <a:rPr dirty="0" sz="1800" spc="-5">
                <a:latin typeface="Calibri"/>
                <a:cs typeface="Calibri"/>
              </a:rPr>
              <a:t>Charles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J.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Mozina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Advanced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Applications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of</a:t>
            </a:r>
            <a:r>
              <a:rPr dirty="0" sz="1800" spc="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Multifunction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Digital</a:t>
            </a:r>
            <a:r>
              <a:rPr dirty="0" sz="1800" spc="-10" b="1">
                <a:latin typeface="Calibri"/>
                <a:cs typeface="Calibri"/>
              </a:rPr>
              <a:t> Generator </a:t>
            </a:r>
            <a:r>
              <a:rPr dirty="0" sz="1800" spc="-5" b="1">
                <a:latin typeface="Calibri"/>
                <a:cs typeface="Calibri"/>
              </a:rPr>
              <a:t>Protection.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Protección Generador.pptx</dc:title>
  <dcterms:created xsi:type="dcterms:W3CDTF">2024-11-11T15:33:12Z</dcterms:created>
  <dcterms:modified xsi:type="dcterms:W3CDTF">2024-11-11T15:33:12Z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2023-11-22T00:00:00Z</vt:filetime>
  </property>
  <property fmtid="{D5CDD505-2E9C-101B-9397-08002B2CF9AE}" pid="3" name="Creator">
    <vt:lpwstr>PDF-XChange Editor 7.0.325</vt:lpwstr>
  </property>
  <property fmtid="{D5CDD505-2E9C-101B-9397-08002B2CF9AE}" pid="4" name="LastSaved">
    <vt:filetime>2024-11-11T00:00:00Z</vt:filetime>
  </property>
</Properties>
</file>